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4"/>
    <p:sldMasterId id="2147483676" r:id="rId5"/>
    <p:sldMasterId id="2147483677" r:id="rId6"/>
  </p:sldMasterIdLst>
  <p:notesMasterIdLst>
    <p:notesMasterId r:id="rId45"/>
  </p:notesMasterIdLst>
  <p:sldIdLst>
    <p:sldId id="256" r:id="rId7"/>
    <p:sldId id="267" r:id="rId8"/>
    <p:sldId id="310" r:id="rId9"/>
    <p:sldId id="257" r:id="rId10"/>
    <p:sldId id="259" r:id="rId11"/>
    <p:sldId id="305" r:id="rId12"/>
    <p:sldId id="269" r:id="rId13"/>
    <p:sldId id="284" r:id="rId14"/>
    <p:sldId id="302" r:id="rId15"/>
    <p:sldId id="313" r:id="rId16"/>
    <p:sldId id="312" r:id="rId17"/>
    <p:sldId id="314" r:id="rId18"/>
    <p:sldId id="268" r:id="rId19"/>
    <p:sldId id="317" r:id="rId20"/>
    <p:sldId id="318" r:id="rId21"/>
    <p:sldId id="319" r:id="rId22"/>
    <p:sldId id="320" r:id="rId23"/>
    <p:sldId id="321" r:id="rId24"/>
    <p:sldId id="307" r:id="rId25"/>
    <p:sldId id="260" r:id="rId26"/>
    <p:sldId id="316" r:id="rId27"/>
    <p:sldId id="266" r:id="rId28"/>
    <p:sldId id="261" r:id="rId29"/>
    <p:sldId id="285" r:id="rId30"/>
    <p:sldId id="271" r:id="rId31"/>
    <p:sldId id="272" r:id="rId32"/>
    <p:sldId id="289" r:id="rId33"/>
    <p:sldId id="288" r:id="rId34"/>
    <p:sldId id="290" r:id="rId35"/>
    <p:sldId id="296" r:id="rId36"/>
    <p:sldId id="297" r:id="rId37"/>
    <p:sldId id="274" r:id="rId38"/>
    <p:sldId id="298" r:id="rId39"/>
    <p:sldId id="282" r:id="rId40"/>
    <p:sldId id="283" r:id="rId41"/>
    <p:sldId id="322" r:id="rId42"/>
    <p:sldId id="323" r:id="rId43"/>
    <p:sldId id="263" r:id="rId44"/>
  </p:sldIdLst>
  <p:sldSz cx="9144000" cy="5143500" type="screen16x9"/>
  <p:notesSz cx="7104063" cy="10234613"/>
  <p:embeddedFontLst>
    <p:embeddedFont>
      <p:font typeface="Calibri" panose="020F0502020204030204" pitchFamily="34" charset="0"/>
      <p:regular r:id="rId46"/>
      <p:bold r:id="rId47"/>
      <p:italic r:id="rId48"/>
      <p:boldItalic r:id="rId49"/>
    </p:embeddedFont>
    <p:embeddedFont>
      <p:font typeface="Calibri Light" panose="020F0302020204030204" pitchFamily="34" charset="0"/>
      <p:regular r:id="rId50"/>
      <p:italic r:id="rId51"/>
    </p:embeddedFont>
    <p:embeddedFont>
      <p:font typeface="Comfortaa" panose="020B0604020202020204" charset="0"/>
      <p:regular r:id="rId52"/>
      <p:bold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CFAE"/>
    <a:srgbClr val="FDF3BF"/>
    <a:srgbClr val="ECF2F8"/>
    <a:srgbClr val="A4BFDC"/>
    <a:srgbClr val="FDF8E3"/>
    <a:srgbClr val="FEF9E2"/>
    <a:srgbClr val="CCAB06"/>
    <a:srgbClr val="D8E3F0"/>
    <a:srgbClr val="C2D4E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7" autoAdjust="0"/>
    <p:restoredTop sz="64259" autoAdjust="0"/>
  </p:normalViewPr>
  <p:slideViewPr>
    <p:cSldViewPr snapToGrid="0">
      <p:cViewPr varScale="1">
        <p:scale>
          <a:sx n="69" d="100"/>
          <a:sy n="69" d="100"/>
        </p:scale>
        <p:origin x="1675" y="5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microsoft.com/office/2016/11/relationships/changesInfo" Target="changesInfos/changesInfo1.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font" Target="fonts/font3.fntdata"/><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font" Target="fonts/font6.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1.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4.fntdata"/><Relationship Id="rId57"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Bacciarelli-Ulacha I42" userId="d4e34257-f381-46c2-a2e3-d86e2c7bf830" providerId="ADAL" clId="{A7189498-EA75-4FDF-B88B-F196EFC4ECA6}"/>
    <pc:docChg chg="custSel addSld delSld modSld sldOrd">
      <pc:chgData name="Anna Bacciarelli-Ulacha I42" userId="d4e34257-f381-46c2-a2e3-d86e2c7bf830" providerId="ADAL" clId="{A7189498-EA75-4FDF-B88B-F196EFC4ECA6}" dt="2024-10-03T16:36:08.408" v="96" actId="20577"/>
      <pc:docMkLst>
        <pc:docMk/>
      </pc:docMkLst>
      <pc:sldChg chg="modSp modNotesTx">
        <pc:chgData name="Anna Bacciarelli-Ulacha I42" userId="d4e34257-f381-46c2-a2e3-d86e2c7bf830" providerId="ADAL" clId="{A7189498-EA75-4FDF-B88B-F196EFC4ECA6}" dt="2024-10-03T16:34:37.952" v="92" actId="20577"/>
        <pc:sldMkLst>
          <pc:docMk/>
          <pc:sldMk cId="3936668285" sldId="271"/>
        </pc:sldMkLst>
        <pc:spChg chg="mod">
          <ac:chgData name="Anna Bacciarelli-Ulacha I42" userId="d4e34257-f381-46c2-a2e3-d86e2c7bf830" providerId="ADAL" clId="{A7189498-EA75-4FDF-B88B-F196EFC4ECA6}" dt="2024-10-03T16:33:00.024" v="87" actId="1076"/>
          <ac:spMkLst>
            <pc:docMk/>
            <pc:sldMk cId="3936668285" sldId="271"/>
            <ac:spMk id="9" creationId="{0186BA30-44DC-4730-A213-A14BD407F203}"/>
          </ac:spMkLst>
        </pc:spChg>
        <pc:graphicFrameChg chg="mod modGraphic">
          <ac:chgData name="Anna Bacciarelli-Ulacha I42" userId="d4e34257-f381-46c2-a2e3-d86e2c7bf830" providerId="ADAL" clId="{A7189498-EA75-4FDF-B88B-F196EFC4ECA6}" dt="2024-10-03T16:33:06.821" v="88" actId="1076"/>
          <ac:graphicFrameMkLst>
            <pc:docMk/>
            <pc:sldMk cId="3936668285" sldId="271"/>
            <ac:graphicFrameMk id="8" creationId="{91578172-1A7D-40C6-9582-8DED407C6952}"/>
          </ac:graphicFrameMkLst>
        </pc:graphicFrameChg>
      </pc:sldChg>
      <pc:sldChg chg="modNotesTx">
        <pc:chgData name="Anna Bacciarelli-Ulacha I42" userId="d4e34257-f381-46c2-a2e3-d86e2c7bf830" providerId="ADAL" clId="{A7189498-EA75-4FDF-B88B-F196EFC4ECA6}" dt="2024-10-03T16:35:30.974" v="94" actId="20577"/>
        <pc:sldMkLst>
          <pc:docMk/>
          <pc:sldMk cId="389499870" sldId="272"/>
        </pc:sldMkLst>
      </pc:sldChg>
      <pc:sldChg chg="modNotesTx">
        <pc:chgData name="Anna Bacciarelli-Ulacha I42" userId="d4e34257-f381-46c2-a2e3-d86e2c7bf830" providerId="ADAL" clId="{A7189498-EA75-4FDF-B88B-F196EFC4ECA6}" dt="2024-10-03T16:36:08.408" v="96" actId="20577"/>
        <pc:sldMkLst>
          <pc:docMk/>
          <pc:sldMk cId="1338248939" sldId="289"/>
        </pc:sldMkLst>
      </pc:sldChg>
      <pc:sldChg chg="modSp add ord modNotesTx">
        <pc:chgData name="Anna Bacciarelli-Ulacha I42" userId="d4e34257-f381-46c2-a2e3-d86e2c7bf830" providerId="ADAL" clId="{A7189498-EA75-4FDF-B88B-F196EFC4ECA6}" dt="2024-10-03T15:01:50.354" v="25" actId="20577"/>
        <pc:sldMkLst>
          <pc:docMk/>
          <pc:sldMk cId="207110849" sldId="323"/>
        </pc:sldMkLst>
        <pc:spChg chg="mod">
          <ac:chgData name="Anna Bacciarelli-Ulacha I42" userId="d4e34257-f381-46c2-a2e3-d86e2c7bf830" providerId="ADAL" clId="{A7189498-EA75-4FDF-B88B-F196EFC4ECA6}" dt="2024-10-03T14:58:33.750" v="10" actId="1076"/>
          <ac:spMkLst>
            <pc:docMk/>
            <pc:sldMk cId="207110849" sldId="323"/>
            <ac:spMk id="2" creationId="{273FF6D0-65F3-4898-B3EA-EC78D28A6E94}"/>
          </ac:spMkLst>
        </pc:spChg>
        <pc:spChg chg="mod">
          <ac:chgData name="Anna Bacciarelli-Ulacha I42" userId="d4e34257-f381-46c2-a2e3-d86e2c7bf830" providerId="ADAL" clId="{A7189498-EA75-4FDF-B88B-F196EFC4ECA6}" dt="2024-10-03T14:58:29.360" v="9" actId="20577"/>
          <ac:spMkLst>
            <pc:docMk/>
            <pc:sldMk cId="207110849" sldId="323"/>
            <ac:spMk id="3" creationId="{4595568B-62A6-4031-8308-A488B027ACB0}"/>
          </ac:spMkLst>
        </pc:spChg>
      </pc:sldChg>
      <pc:sldChg chg="modSp add del">
        <pc:chgData name="Anna Bacciarelli-Ulacha I42" userId="d4e34257-f381-46c2-a2e3-d86e2c7bf830" providerId="ADAL" clId="{A7189498-EA75-4FDF-B88B-F196EFC4ECA6}" dt="2024-10-03T14:57:38.245" v="3" actId="2696"/>
        <pc:sldMkLst>
          <pc:docMk/>
          <pc:sldMk cId="630086227" sldId="323"/>
        </pc:sldMkLst>
        <pc:spChg chg="mod">
          <ac:chgData name="Anna Bacciarelli-Ulacha I42" userId="d4e34257-f381-46c2-a2e3-d86e2c7bf830" providerId="ADAL" clId="{A7189498-EA75-4FDF-B88B-F196EFC4ECA6}" dt="2024-10-03T14:56:47.901" v="1" actId="27636"/>
          <ac:spMkLst>
            <pc:docMk/>
            <pc:sldMk cId="630086227" sldId="323"/>
            <ac:spMk id="2" creationId="{3A4CF611-A535-4674-A419-57541C93EB18}"/>
          </ac:spMkLst>
        </pc:spChg>
      </pc:sldChg>
      <pc:sldChg chg="add del">
        <pc:chgData name="Anna Bacciarelli-Ulacha I42" userId="d4e34257-f381-46c2-a2e3-d86e2c7bf830" providerId="ADAL" clId="{A7189498-EA75-4FDF-B88B-F196EFC4ECA6}" dt="2024-10-03T14:57:43.172" v="4" actId="2696"/>
        <pc:sldMkLst>
          <pc:docMk/>
          <pc:sldMk cId="2648195338" sldId="32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42875"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407" y="4861441"/>
            <a:ext cx="5683250" cy="4605576"/>
          </a:xfrm>
          <a:prstGeom prst="rect">
            <a:avLst/>
          </a:prstGeom>
          <a:noFill/>
          <a:ln>
            <a:noFill/>
          </a:ln>
        </p:spPr>
        <p:txBody>
          <a:bodyPr spcFirstLastPara="1" wrap="square" lIns="99059" tIns="99059" rIns="99059" bIns="99059"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13f55c97ca3_1_0: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I would like to warmly welcome all of you to the kick-off meeting of the AIdesignTEX project. It is a great pleasure to host such an esteemed group of partners, experts, and representatives of our institutions. I hope that today’s discussions and exchange of experiences will provide us with valuable insights and help us achieve our shared goals. Thank you for joining us, and I wish you a fruitful meeting. Now, I would like to hand over the floor to the Rector.</a:t>
            </a:r>
            <a:endParaRPr dirty="0"/>
          </a:p>
        </p:txBody>
      </p:sp>
      <p:sp>
        <p:nvSpPr>
          <p:cNvPr id="259" name="Google Shape;259;g13f55c97ca3_1_0: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2875" y="768350"/>
            <a:ext cx="6818313" cy="3836988"/>
          </a:xfrm>
        </p:spPr>
      </p:sp>
      <p:sp>
        <p:nvSpPr>
          <p:cNvPr id="3" name="Symbol zastępczy notatek 2"/>
          <p:cNvSpPr>
            <a:spLocks noGrp="1"/>
          </p:cNvSpPr>
          <p:nvPr>
            <p:ph type="body" idx="1"/>
          </p:nvPr>
        </p:nvSpPr>
        <p:spPr/>
        <p:txBody>
          <a:bodyPr/>
          <a:lstStyle/>
          <a:p>
            <a:r>
              <a:rPr lang="pl-PL" dirty="0"/>
              <a:t>Kasia wraca do </a:t>
            </a:r>
            <a:r>
              <a:rPr lang="pl-PL" dirty="0" err="1"/>
              <a:t>project</a:t>
            </a:r>
            <a:r>
              <a:rPr lang="pl-PL" dirty="0"/>
              <a:t> </a:t>
            </a:r>
            <a:r>
              <a:rPr lang="pl-PL" dirty="0" err="1"/>
              <a:t>introduction</a:t>
            </a:r>
            <a:endParaRPr lang="en-US" dirty="0"/>
          </a:p>
        </p:txBody>
      </p:sp>
    </p:spTree>
    <p:extLst>
      <p:ext uri="{BB962C8B-B14F-4D97-AF65-F5344CB8AC3E}">
        <p14:creationId xmlns:p14="http://schemas.microsoft.com/office/powerpoint/2010/main" val="934286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en-US"/>
          </a:p>
        </p:txBody>
      </p:sp>
    </p:spTree>
    <p:extLst>
      <p:ext uri="{BB962C8B-B14F-4D97-AF65-F5344CB8AC3E}">
        <p14:creationId xmlns:p14="http://schemas.microsoft.com/office/powerpoint/2010/main" val="787489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13f55c668ec_2_167: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pl-PL" sz="1300" dirty="0" err="1"/>
              <a:t>This</a:t>
            </a:r>
            <a:r>
              <a:rPr lang="pl-PL" sz="1300" dirty="0"/>
              <a:t> </a:t>
            </a:r>
            <a:r>
              <a:rPr lang="pl-PL" sz="1300" dirty="0" err="1"/>
              <a:t>is</a:t>
            </a:r>
            <a:r>
              <a:rPr lang="pl-PL" sz="1300" dirty="0"/>
              <a:t> </a:t>
            </a:r>
            <a:r>
              <a:rPr lang="en-US" sz="1300" dirty="0"/>
              <a:t>the kick-off meeting for the </a:t>
            </a:r>
            <a:r>
              <a:rPr lang="en-US" sz="1300" dirty="0" err="1"/>
              <a:t>AldesignTEX</a:t>
            </a:r>
            <a:r>
              <a:rPr lang="en-US" sz="1300" dirty="0"/>
              <a:t> project, funded under the Horizon Europe </a:t>
            </a:r>
            <a:r>
              <a:rPr lang="en-US" sz="1300" dirty="0" err="1"/>
              <a:t>Widera</a:t>
            </a:r>
            <a:r>
              <a:rPr lang="en-US" sz="1300" dirty="0"/>
              <a:t> 2023 program. The project will last 36 months, with a total budget of [insert amount]. The coordinator of the project is </a:t>
            </a:r>
            <a:r>
              <a:rPr lang="en-US" sz="1300" dirty="0" err="1"/>
              <a:t>Łódź</a:t>
            </a:r>
            <a:r>
              <a:rPr lang="en-US" sz="1300" dirty="0"/>
              <a:t> University of Technology, and I, Katarzyna Grabowska, have the pleasure of being the project </a:t>
            </a:r>
            <a:r>
              <a:rPr lang="pl-PL" sz="1300" dirty="0" err="1"/>
              <a:t>coordinator</a:t>
            </a:r>
            <a:r>
              <a:rPr lang="en-US" sz="1300" dirty="0"/>
              <a:t>. Our goal is to develop innovative solutions in textile technologies, bringing new opportunities to the industry. Today, we will discuss the detailed project schedule and the key objectives we aim to achieve in the coming months.</a:t>
            </a:r>
          </a:p>
        </p:txBody>
      </p:sp>
      <p:sp>
        <p:nvSpPr>
          <p:cNvPr id="269" name="Google Shape;269;g13f55c668ec_2_167: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1f9d9f3d873_0_29: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1f9d9f3d873_0_29: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sz="1300" dirty="0"/>
              <a:t>The AIdesignTEX project aims to establish long-term collaboration between </a:t>
            </a:r>
            <a:r>
              <a:rPr lang="en-US" sz="1300" dirty="0" err="1"/>
              <a:t>Łódź</a:t>
            </a:r>
            <a:r>
              <a:rPr lang="en-US" sz="1300" dirty="0"/>
              <a:t> University of Technology and leading European partners, such as the University of Stavanger in Norway, Ghent University in Belgium, and the Catholic University of Ávila in Spain. This collaboration will be realized through networking activities. By implementing this project, the research and administrative profile of </a:t>
            </a:r>
            <a:r>
              <a:rPr lang="en-US" sz="1300" dirty="0" err="1"/>
              <a:t>Łódź</a:t>
            </a:r>
            <a:r>
              <a:rPr lang="en-US" sz="1300" dirty="0"/>
              <a:t> University of Technology will be strengthened, especially in the area of textile production process design. The use of artificial intelligence and machine learning tools will enable the development of more sustainable textiles that are easier to recycle or biodegrade.</a:t>
            </a:r>
            <a:endParaRPr lang="pl-PL" sz="1300" dirty="0"/>
          </a:p>
          <a:p>
            <a:pPr marL="0" indent="0">
              <a:buNone/>
            </a:pPr>
            <a:r>
              <a:rPr lang="en-US" sz="1300" dirty="0"/>
              <a:t>I would like to warmly welcome and introduce our partners:</a:t>
            </a:r>
            <a:endParaRPr lang="pl-PL" sz="1300" dirty="0"/>
          </a:p>
          <a:p>
            <a:pPr marL="0" indent="0">
              <a:buNone/>
            </a:pPr>
            <a:r>
              <a:rPr lang="en-US" sz="1300" dirty="0"/>
              <a:t>From the University of Stavanger: </a:t>
            </a:r>
            <a:r>
              <a:rPr lang="en-US" sz="1300" dirty="0" err="1"/>
              <a:t>Chandima</a:t>
            </a:r>
            <a:r>
              <a:rPr lang="en-US" sz="1300" dirty="0"/>
              <a:t> Ratnayake </a:t>
            </a:r>
            <a:r>
              <a:rPr lang="en-US" sz="1300" dirty="0" err="1"/>
              <a:t>Mudiyanselage</a:t>
            </a:r>
            <a:r>
              <a:rPr lang="en-US" sz="1300" dirty="0"/>
              <a:t>,</a:t>
            </a:r>
            <a:endParaRPr lang="pl-PL" sz="1300" dirty="0"/>
          </a:p>
          <a:p>
            <a:pPr marL="0" indent="0">
              <a:buNone/>
            </a:pPr>
            <a:r>
              <a:rPr lang="en-US" sz="1300" dirty="0"/>
              <a:t>From Ghent University: Professor Karen De </a:t>
            </a:r>
            <a:r>
              <a:rPr lang="en-US" sz="1300" dirty="0" err="1"/>
              <a:t>Clerck</a:t>
            </a:r>
            <a:r>
              <a:rPr lang="en-US" sz="1300" dirty="0"/>
              <a:t> and Sofie </a:t>
            </a:r>
            <a:r>
              <a:rPr lang="en-US" sz="1300" dirty="0" err="1"/>
              <a:t>Moorkens</a:t>
            </a:r>
            <a:r>
              <a:rPr lang="en-US" sz="1300" dirty="0"/>
              <a:t>,</a:t>
            </a:r>
            <a:endParaRPr lang="pl-PL" sz="1300" dirty="0"/>
          </a:p>
          <a:p>
            <a:pPr marL="0" indent="0">
              <a:buNone/>
            </a:pPr>
            <a:r>
              <a:rPr lang="en-US" sz="1300" dirty="0"/>
              <a:t>From the Catholic University of Ávila: Professors Ricardo </a:t>
            </a:r>
            <a:r>
              <a:rPr lang="en-US" sz="1300" dirty="0" err="1"/>
              <a:t>Reier</a:t>
            </a:r>
            <a:r>
              <a:rPr lang="en-US" sz="1300" dirty="0"/>
              <a:t> and Miguel </a:t>
            </a:r>
            <a:r>
              <a:rPr lang="en-US" sz="1300" dirty="0" err="1"/>
              <a:t>Ángel</a:t>
            </a:r>
            <a:r>
              <a:rPr lang="en-US" sz="1300" dirty="0"/>
              <a:t> Gutiérrez.</a:t>
            </a:r>
            <a:endParaRPr lang="pl-PL" sz="1300" dirty="0"/>
          </a:p>
          <a:p>
            <a:pPr marL="0" indent="0">
              <a:buNone/>
            </a:pPr>
            <a:r>
              <a:rPr lang="en-US" sz="1300" dirty="0"/>
              <a:t>I would also like to introduce our team from </a:t>
            </a:r>
            <a:r>
              <a:rPr lang="en-US" sz="1300" dirty="0" err="1"/>
              <a:t>Łódź</a:t>
            </a:r>
            <a:r>
              <a:rPr lang="en-US" sz="1300" dirty="0"/>
              <a:t> University of Technology:</a:t>
            </a:r>
            <a:endParaRPr lang="pl-PL" sz="1300" dirty="0"/>
          </a:p>
          <a:p>
            <a:pPr marL="0" indent="0">
              <a:buNone/>
            </a:pPr>
            <a:r>
              <a:rPr lang="en-US" sz="1300" dirty="0"/>
              <a:t>Monika Malinowska-Olszowy – as Vice-Dean</a:t>
            </a:r>
            <a:r>
              <a:rPr lang="pl-PL" sz="1300" dirty="0"/>
              <a:t> for </a:t>
            </a:r>
            <a:r>
              <a:rPr lang="pl-PL" sz="1300" dirty="0" err="1"/>
              <a:t>Education</a:t>
            </a:r>
            <a:r>
              <a:rPr lang="pl-PL" sz="1300" dirty="0"/>
              <a:t>,</a:t>
            </a:r>
          </a:p>
          <a:p>
            <a:pPr marL="0" indent="0">
              <a:buNone/>
            </a:pPr>
            <a:r>
              <a:rPr lang="en-US" sz="1300" dirty="0"/>
              <a:t>Marcin </a:t>
            </a:r>
            <a:r>
              <a:rPr lang="en-US" sz="1300" dirty="0" err="1"/>
              <a:t>Barburski</a:t>
            </a:r>
            <a:r>
              <a:rPr lang="en-US" sz="1300" dirty="0"/>
              <a:t> – Vice-Dean for </a:t>
            </a:r>
            <a:r>
              <a:rPr lang="pl-PL" sz="1300" dirty="0"/>
              <a:t>Development,</a:t>
            </a:r>
          </a:p>
          <a:p>
            <a:pPr marL="0" indent="0">
              <a:buNone/>
            </a:pPr>
            <a:r>
              <a:rPr lang="en-US" sz="1300" dirty="0"/>
              <a:t>Anna Bacciarelli-Ulacha – Project Administrator,</a:t>
            </a:r>
            <a:endParaRPr lang="pl-PL" sz="1300" dirty="0"/>
          </a:p>
          <a:p>
            <a:pPr marL="0" indent="0">
              <a:buNone/>
            </a:pPr>
            <a:r>
              <a:rPr lang="pl-PL" sz="1300" dirty="0"/>
              <a:t>Małgorzata Michalak – </a:t>
            </a:r>
            <a:r>
              <a:rPr lang="pl-PL" sz="1300" dirty="0" err="1"/>
              <a:t>financial</a:t>
            </a:r>
            <a:r>
              <a:rPr lang="pl-PL" sz="1300" dirty="0"/>
              <a:t> </a:t>
            </a:r>
            <a:r>
              <a:rPr lang="pl-PL" sz="1300" dirty="0" err="1"/>
              <a:t>specialist</a:t>
            </a:r>
            <a:r>
              <a:rPr lang="pl-PL" sz="1300" dirty="0"/>
              <a:t>,</a:t>
            </a:r>
          </a:p>
          <a:p>
            <a:pPr marL="0" indent="0">
              <a:buNone/>
            </a:pPr>
            <a:r>
              <a:rPr lang="pl-PL" sz="1300" dirty="0"/>
              <a:t>Katarzyna Szypułka – </a:t>
            </a:r>
            <a:r>
              <a:rPr lang="pl-PL" sz="1300" dirty="0" err="1"/>
              <a:t>administration</a:t>
            </a:r>
            <a:r>
              <a:rPr lang="pl-PL" sz="1300" dirty="0"/>
              <a:t> </a:t>
            </a:r>
            <a:r>
              <a:rPr lang="pl-PL" sz="1300" dirty="0" err="1"/>
              <a:t>office</a:t>
            </a:r>
            <a:r>
              <a:rPr lang="pl-PL" sz="1300" dirty="0"/>
              <a:t>.</a:t>
            </a:r>
          </a:p>
          <a:p>
            <a:pPr marL="0" indent="0">
              <a:buNone/>
            </a:pPr>
            <a:r>
              <a:rPr lang="en-US" sz="1300" dirty="0"/>
              <a:t>Finally, I would now like to ask our partners and team members to say a few words about themselves and their work. This is an excellent opportunity to get to know each other better and understand what experiences and competencies each of us brings to this project.</a:t>
            </a:r>
            <a:endParaRPr sz="13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2875" y="768350"/>
            <a:ext cx="6818313" cy="3836988"/>
          </a:xfrm>
        </p:spPr>
      </p:sp>
      <p:sp>
        <p:nvSpPr>
          <p:cNvPr id="3" name="Symbol zastępczy notatek 2"/>
          <p:cNvSpPr>
            <a:spLocks noGrp="1"/>
          </p:cNvSpPr>
          <p:nvPr>
            <p:ph type="body" idx="1"/>
          </p:nvPr>
        </p:nvSpPr>
        <p:spPr/>
        <p:txBody>
          <a:bodyPr/>
          <a:lstStyle/>
          <a:p>
            <a:pPr marL="172006" indent="0">
              <a:buNone/>
            </a:pPr>
            <a:r>
              <a:rPr lang="en-US" dirty="0"/>
              <a:t>In our agenda, this is the moment for the partner presentations. So, at the beginning, I would like to briefly introduce the city of </a:t>
            </a:r>
            <a:r>
              <a:rPr lang="en-US" dirty="0" err="1"/>
              <a:t>Łódź</a:t>
            </a:r>
            <a:r>
              <a:rPr lang="en-US" dirty="0"/>
              <a:t>, the </a:t>
            </a:r>
            <a:r>
              <a:rPr lang="en-US" dirty="0" err="1"/>
              <a:t>Łódź</a:t>
            </a:r>
            <a:r>
              <a:rPr lang="en-US" dirty="0"/>
              <a:t> University of Technology, and the Faculty of Material Technologies and Textile Design.</a:t>
            </a:r>
          </a:p>
        </p:txBody>
      </p:sp>
    </p:spTree>
    <p:extLst>
      <p:ext uri="{BB962C8B-B14F-4D97-AF65-F5344CB8AC3E}">
        <p14:creationId xmlns:p14="http://schemas.microsoft.com/office/powerpoint/2010/main" val="1342887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Thanks to</a:t>
            </a:r>
            <a:r>
              <a:rPr lang="pl-PL" dirty="0"/>
              <a:t> a</a:t>
            </a:r>
            <a:r>
              <a:rPr lang="en-US" dirty="0"/>
              <a:t> rich textile industry heritage, </a:t>
            </a:r>
            <a:r>
              <a:rPr lang="en-US" dirty="0" err="1"/>
              <a:t>Łódź</a:t>
            </a:r>
            <a:r>
              <a:rPr lang="en-US" dirty="0"/>
              <a:t> is the perfect place to carry out innovative initiatives like the AIdesignTEX project, which aims to combine traditional textile production methods with modern technologies such as artificial intelligence and machine learning. This cultural heritage of textile production in </a:t>
            </a:r>
            <a:r>
              <a:rPr lang="en-US" dirty="0" err="1"/>
              <a:t>Łódź</a:t>
            </a:r>
            <a:r>
              <a:rPr lang="en-US" dirty="0"/>
              <a:t> gave rise to the Faculty of Material Technologies and Textile Design, which has been dedicated to advancing this field. Our goal is to support the sustainable development of this sector, which has shaped the city for years</a:t>
            </a:r>
            <a:r>
              <a:rPr lang="pl-PL" dirty="0"/>
              <a:t>.</a:t>
            </a:r>
            <a:endParaRPr dirty="0"/>
          </a:p>
        </p:txBody>
      </p:sp>
    </p:spTree>
    <p:extLst>
      <p:ext uri="{BB962C8B-B14F-4D97-AF65-F5344CB8AC3E}">
        <p14:creationId xmlns:p14="http://schemas.microsoft.com/office/powerpoint/2010/main" val="250147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13f55c668ec_2_167: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sz="1500" dirty="0"/>
              <a:t>Lodz University of Technology is one of the best technical universities in Poland. It is proud to have been educating engineers for</a:t>
            </a:r>
          </a:p>
          <a:p>
            <a:pPr marL="0" indent="0">
              <a:buNone/>
            </a:pPr>
            <a:r>
              <a:rPr lang="en-US" sz="1500" dirty="0"/>
              <a:t>75 years. Over 120,000 well educated graduates are the fruit of the work of several generations of well-prepared staff: teaching, research</a:t>
            </a:r>
          </a:p>
          <a:p>
            <a:pPr marL="0" indent="0">
              <a:buNone/>
            </a:pPr>
            <a:r>
              <a:rPr lang="en-US" sz="1500" dirty="0"/>
              <a:t>and technical staff, as well as professional administrative </a:t>
            </a:r>
            <a:r>
              <a:rPr lang="en-US" sz="1500" dirty="0" err="1"/>
              <a:t>suport</a:t>
            </a:r>
            <a:r>
              <a:rPr lang="pl-PL" sz="1500" dirty="0"/>
              <a:t>.</a:t>
            </a:r>
          </a:p>
          <a:p>
            <a:pPr marL="0" indent="0">
              <a:buNone/>
            </a:pPr>
            <a:r>
              <a:rPr lang="en-US" sz="1500" dirty="0"/>
              <a:t>We are a dynamic technical university with an established structure, we provide education to over 13 thousand students and employ 2.7 thousand staff. </a:t>
            </a:r>
            <a:br>
              <a:rPr lang="pl-PL" sz="1500" dirty="0"/>
            </a:br>
            <a:r>
              <a:rPr lang="en-US" sz="1500" dirty="0"/>
              <a:t>Teaching is delivered at nine faculties. </a:t>
            </a:r>
          </a:p>
        </p:txBody>
      </p:sp>
      <p:sp>
        <p:nvSpPr>
          <p:cNvPr id="269" name="Google Shape;269;g13f55c668ec_2_167: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8859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13f55c668ec_2_167: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pl-PL" sz="1500" dirty="0"/>
              <a:t>The </a:t>
            </a:r>
            <a:r>
              <a:rPr lang="en-US" sz="1500" dirty="0"/>
              <a:t>Faculty of Material Technologies and Textile Design focuses on innovative research in textile production, sustainability, and design, making it an important part of creating materials and processes for the future. </a:t>
            </a:r>
            <a:endParaRPr lang="pl-PL" sz="1500" dirty="0"/>
          </a:p>
          <a:p>
            <a:pPr marL="0" indent="0">
              <a:buNone/>
            </a:pPr>
            <a:r>
              <a:rPr lang="en-US" sz="1500" dirty="0"/>
              <a:t>By combining traditional skills with modern technology, the faculty is leading the way in developing sustainable solutions for the textile industry.</a:t>
            </a:r>
            <a:r>
              <a:rPr lang="pl-PL" sz="1500" dirty="0"/>
              <a:t> </a:t>
            </a:r>
          </a:p>
          <a:p>
            <a:pPr marL="0" indent="0">
              <a:buNone/>
            </a:pPr>
            <a:r>
              <a:rPr lang="en-US" sz="1500" dirty="0"/>
              <a:t>The Faculty of Material Technologies and Textile Design consists of three main units: the Institute of Textiles, the Institute of Architecture of Textiles, and the Department of Mechanical Engineering, Technical Informatics, and Chemistry of Polymers. Within the faculty, various departments and institutes focus on areas like yarn and nonwovens technology, textile and clothing architecture, and sustainable development and textile marketing. The main fields of study include Textile Engineering, the Textile and Fashion Industry, and Design</a:t>
            </a:r>
          </a:p>
        </p:txBody>
      </p:sp>
      <p:sp>
        <p:nvSpPr>
          <p:cNvPr id="269" name="Google Shape;269;g13f55c668ec_2_167: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5690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2875" y="768350"/>
            <a:ext cx="6818313" cy="3836988"/>
          </a:xfrm>
        </p:spPr>
      </p:sp>
      <p:sp>
        <p:nvSpPr>
          <p:cNvPr id="3" name="Symbol zastępczy notatek 2"/>
          <p:cNvSpPr>
            <a:spLocks noGrp="1"/>
          </p:cNvSpPr>
          <p:nvPr>
            <p:ph type="body" idx="1"/>
          </p:nvPr>
        </p:nvSpPr>
        <p:spPr/>
        <p:txBody>
          <a:bodyPr/>
          <a:lstStyle/>
          <a:p>
            <a:pPr marL="172006" indent="0">
              <a:buNone/>
            </a:pPr>
            <a:r>
              <a:rPr lang="pl-PL" dirty="0" err="1"/>
              <a:t>Dear</a:t>
            </a:r>
            <a:r>
              <a:rPr lang="pl-PL" dirty="0"/>
              <a:t> Partners, </a:t>
            </a:r>
            <a:r>
              <a:rPr lang="pl-PL" dirty="0" err="1"/>
              <a:t>now</a:t>
            </a:r>
            <a:r>
              <a:rPr lang="pl-PL" dirty="0"/>
              <a:t> I </a:t>
            </a:r>
            <a:r>
              <a:rPr lang="pl-PL" dirty="0" err="1"/>
              <a:t>give</a:t>
            </a:r>
            <a:r>
              <a:rPr lang="pl-PL" dirty="0"/>
              <a:t> the </a:t>
            </a:r>
            <a:r>
              <a:rPr lang="pl-PL" dirty="0" err="1"/>
              <a:t>floor</a:t>
            </a:r>
            <a:r>
              <a:rPr lang="pl-PL" dirty="0"/>
              <a:t> to </a:t>
            </a:r>
            <a:r>
              <a:rPr lang="pl-PL" dirty="0" err="1"/>
              <a:t>you</a:t>
            </a:r>
            <a:r>
              <a:rPr lang="pl-PL" dirty="0"/>
              <a:t>. </a:t>
            </a:r>
            <a:r>
              <a:rPr lang="pl-PL" dirty="0" err="1"/>
              <a:t>Please</a:t>
            </a:r>
            <a:r>
              <a:rPr lang="pl-PL" dirty="0"/>
              <a:t> </a:t>
            </a:r>
            <a:r>
              <a:rPr lang="pl-PL" dirty="0" err="1"/>
              <a:t>proceed</a:t>
            </a:r>
            <a:r>
              <a:rPr lang="pl-PL" dirty="0"/>
              <a:t> with the </a:t>
            </a:r>
            <a:r>
              <a:rPr lang="pl-PL" dirty="0" err="1"/>
              <a:t>presentation</a:t>
            </a:r>
            <a:r>
              <a:rPr lang="pl-PL" dirty="0"/>
              <a:t> of </a:t>
            </a:r>
            <a:r>
              <a:rPr lang="pl-PL" dirty="0" err="1"/>
              <a:t>your</a:t>
            </a:r>
            <a:r>
              <a:rPr lang="pl-PL" dirty="0"/>
              <a:t> </a:t>
            </a:r>
            <a:r>
              <a:rPr lang="pl-PL" dirty="0" err="1"/>
              <a:t>universities</a:t>
            </a:r>
            <a:r>
              <a:rPr lang="pl-PL" dirty="0"/>
              <a:t>. </a:t>
            </a:r>
            <a:endParaRPr lang="en-US" dirty="0"/>
          </a:p>
        </p:txBody>
      </p:sp>
    </p:spTree>
    <p:extLst>
      <p:ext uri="{BB962C8B-B14F-4D97-AF65-F5344CB8AC3E}">
        <p14:creationId xmlns:p14="http://schemas.microsoft.com/office/powerpoint/2010/main" val="166515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2875" y="768350"/>
            <a:ext cx="6818313" cy="3836988"/>
          </a:xfrm>
        </p:spPr>
      </p:sp>
      <p:sp>
        <p:nvSpPr>
          <p:cNvPr id="3" name="Symbol zastępczy notatek 2"/>
          <p:cNvSpPr>
            <a:spLocks noGrp="1"/>
          </p:cNvSpPr>
          <p:nvPr>
            <p:ph type="body" idx="1"/>
          </p:nvPr>
        </p:nvSpPr>
        <p:spPr/>
        <p:txBody>
          <a:bodyPr/>
          <a:lstStyle/>
          <a:p>
            <a:pPr marL="172006" indent="0">
              <a:buNone/>
            </a:pPr>
            <a:endParaRPr lang="en-US" dirty="0"/>
          </a:p>
        </p:txBody>
      </p:sp>
    </p:spTree>
    <p:extLst>
      <p:ext uri="{BB962C8B-B14F-4D97-AF65-F5344CB8AC3E}">
        <p14:creationId xmlns:p14="http://schemas.microsoft.com/office/powerpoint/2010/main" val="891452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2875" y="768350"/>
            <a:ext cx="6818313" cy="3836988"/>
          </a:xfrm>
        </p:spPr>
      </p:sp>
      <p:sp>
        <p:nvSpPr>
          <p:cNvPr id="3" name="Symbol zastępczy notatek 2"/>
          <p:cNvSpPr>
            <a:spLocks noGrp="1"/>
          </p:cNvSpPr>
          <p:nvPr>
            <p:ph type="body" idx="1"/>
          </p:nvPr>
        </p:nvSpPr>
        <p:spPr/>
        <p:txBody>
          <a:bodyPr/>
          <a:lstStyle/>
          <a:p>
            <a:pPr marL="172006" indent="0">
              <a:buNone/>
            </a:pPr>
            <a:endParaRPr lang="en-US" dirty="0"/>
          </a:p>
        </p:txBody>
      </p:sp>
    </p:spTree>
    <p:extLst>
      <p:ext uri="{BB962C8B-B14F-4D97-AF65-F5344CB8AC3E}">
        <p14:creationId xmlns:p14="http://schemas.microsoft.com/office/powerpoint/2010/main" val="3767212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2875" y="768350"/>
            <a:ext cx="6818313" cy="3836988"/>
          </a:xfrm>
        </p:spPr>
      </p:sp>
      <p:sp>
        <p:nvSpPr>
          <p:cNvPr id="3" name="Symbol zastępczy notatek 2"/>
          <p:cNvSpPr>
            <a:spLocks noGrp="1"/>
          </p:cNvSpPr>
          <p:nvPr>
            <p:ph type="body" idx="1"/>
          </p:nvPr>
        </p:nvSpPr>
        <p:spPr/>
        <p:txBody>
          <a:bodyPr/>
          <a:lstStyle/>
          <a:p>
            <a:pPr marL="172006" indent="0">
              <a:buNone/>
            </a:pPr>
            <a:r>
              <a:rPr lang="pl-PL" dirty="0" err="1"/>
              <a:t>Now</a:t>
            </a:r>
            <a:r>
              <a:rPr lang="pl-PL" dirty="0"/>
              <a:t>, I </a:t>
            </a:r>
            <a:r>
              <a:rPr lang="pl-PL" dirty="0" err="1"/>
              <a:t>would</a:t>
            </a:r>
            <a:r>
              <a:rPr lang="pl-PL" dirty="0"/>
              <a:t> </a:t>
            </a:r>
            <a:r>
              <a:rPr lang="pl-PL" dirty="0" err="1"/>
              <a:t>like</a:t>
            </a:r>
            <a:r>
              <a:rPr lang="pl-PL" dirty="0"/>
              <a:t> to </a:t>
            </a:r>
            <a:r>
              <a:rPr lang="pl-PL" dirty="0" err="1"/>
              <a:t>ask</a:t>
            </a:r>
            <a:r>
              <a:rPr lang="pl-PL" dirty="0"/>
              <a:t> Małgorzata Michalak to </a:t>
            </a:r>
            <a:r>
              <a:rPr lang="pl-PL" dirty="0" err="1"/>
              <a:t>take</a:t>
            </a:r>
            <a:r>
              <a:rPr lang="pl-PL" dirty="0"/>
              <a:t> a flor. Małgorzata </a:t>
            </a:r>
            <a:r>
              <a:rPr lang="pl-PL" dirty="0" err="1"/>
              <a:t>will</a:t>
            </a:r>
            <a:r>
              <a:rPr lang="pl-PL" dirty="0"/>
              <a:t> </a:t>
            </a:r>
            <a:r>
              <a:rPr lang="pl-PL" dirty="0" err="1"/>
              <a:t>provide</a:t>
            </a:r>
            <a:r>
              <a:rPr lang="pl-PL" dirty="0"/>
              <a:t> </a:t>
            </a:r>
            <a:r>
              <a:rPr lang="pl-PL" dirty="0" err="1"/>
              <a:t>insights</a:t>
            </a:r>
            <a:r>
              <a:rPr lang="pl-PL" dirty="0"/>
              <a:t> on the </a:t>
            </a:r>
            <a:r>
              <a:rPr lang="pl-PL" dirty="0" err="1"/>
              <a:t>budget</a:t>
            </a:r>
            <a:r>
              <a:rPr lang="pl-PL" dirty="0"/>
              <a:t> and </a:t>
            </a:r>
            <a:r>
              <a:rPr lang="pl-PL" dirty="0" err="1"/>
              <a:t>expenditure</a:t>
            </a:r>
            <a:r>
              <a:rPr lang="pl-PL" dirty="0"/>
              <a:t>. </a:t>
            </a:r>
            <a:endParaRPr lang="en-US" dirty="0"/>
          </a:p>
        </p:txBody>
      </p:sp>
    </p:spTree>
    <p:extLst>
      <p:ext uri="{BB962C8B-B14F-4D97-AF65-F5344CB8AC3E}">
        <p14:creationId xmlns:p14="http://schemas.microsoft.com/office/powerpoint/2010/main" val="992415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342410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2875" y="768350"/>
            <a:ext cx="6818313" cy="3836988"/>
          </a:xfrm>
        </p:spPr>
      </p:sp>
      <p:sp>
        <p:nvSpPr>
          <p:cNvPr id="3" name="Symbol zastępczy notatek 2"/>
          <p:cNvSpPr>
            <a:spLocks noGrp="1"/>
          </p:cNvSpPr>
          <p:nvPr>
            <p:ph type="body" idx="1"/>
          </p:nvPr>
        </p:nvSpPr>
        <p:spPr/>
        <p:txBody>
          <a:bodyPr/>
          <a:lstStyle/>
          <a:p>
            <a:endParaRPr lang="pl-PL" dirty="0"/>
          </a:p>
        </p:txBody>
      </p:sp>
    </p:spTree>
    <p:extLst>
      <p:ext uri="{BB962C8B-B14F-4D97-AF65-F5344CB8AC3E}">
        <p14:creationId xmlns:p14="http://schemas.microsoft.com/office/powerpoint/2010/main" val="60656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2875" y="768350"/>
            <a:ext cx="6818313" cy="3836988"/>
          </a:xfrm>
        </p:spPr>
      </p:sp>
      <p:sp>
        <p:nvSpPr>
          <p:cNvPr id="3" name="Symbol zastępczy notatek 2"/>
          <p:cNvSpPr>
            <a:spLocks noGrp="1"/>
          </p:cNvSpPr>
          <p:nvPr>
            <p:ph type="body" idx="1"/>
          </p:nvPr>
        </p:nvSpPr>
        <p:spPr/>
        <p:txBody>
          <a:bodyPr/>
          <a:lstStyle/>
          <a:p>
            <a:endParaRPr lang="pl-PL" dirty="0"/>
          </a:p>
        </p:txBody>
      </p:sp>
    </p:spTree>
    <p:extLst>
      <p:ext uri="{BB962C8B-B14F-4D97-AF65-F5344CB8AC3E}">
        <p14:creationId xmlns:p14="http://schemas.microsoft.com/office/powerpoint/2010/main" val="436170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2875" y="768350"/>
            <a:ext cx="6818313" cy="3836988"/>
          </a:xfrm>
        </p:spPr>
      </p:sp>
      <p:sp>
        <p:nvSpPr>
          <p:cNvPr id="3" name="Symbol zastępczy notatek 2"/>
          <p:cNvSpPr>
            <a:spLocks noGrp="1"/>
          </p:cNvSpPr>
          <p:nvPr>
            <p:ph type="body" idx="1"/>
          </p:nvPr>
        </p:nvSpPr>
        <p:spPr/>
        <p:txBody>
          <a:bodyPr/>
          <a:lstStyle/>
          <a:p>
            <a:endParaRPr lang="pl-PL" dirty="0"/>
          </a:p>
        </p:txBody>
      </p:sp>
    </p:spTree>
    <p:extLst>
      <p:ext uri="{BB962C8B-B14F-4D97-AF65-F5344CB8AC3E}">
        <p14:creationId xmlns:p14="http://schemas.microsoft.com/office/powerpoint/2010/main" val="2978184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2875" y="768350"/>
            <a:ext cx="6818313" cy="3836988"/>
          </a:xfrm>
        </p:spPr>
      </p:sp>
      <p:sp>
        <p:nvSpPr>
          <p:cNvPr id="3" name="Symbol zastępczy notatek 2"/>
          <p:cNvSpPr>
            <a:spLocks noGrp="1"/>
          </p:cNvSpPr>
          <p:nvPr>
            <p:ph type="body" idx="1"/>
          </p:nvPr>
        </p:nvSpPr>
        <p:spPr/>
        <p:txBody>
          <a:bodyPr/>
          <a:lstStyle/>
          <a:p>
            <a:endParaRPr lang="pl-PL" dirty="0"/>
          </a:p>
        </p:txBody>
      </p:sp>
    </p:spTree>
    <p:extLst>
      <p:ext uri="{BB962C8B-B14F-4D97-AF65-F5344CB8AC3E}">
        <p14:creationId xmlns:p14="http://schemas.microsoft.com/office/powerpoint/2010/main" val="30872869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2875" y="768350"/>
            <a:ext cx="6818313" cy="3836988"/>
          </a:xfrm>
        </p:spPr>
      </p:sp>
      <p:sp>
        <p:nvSpPr>
          <p:cNvPr id="3" name="Symbol zastępczy notatek 2"/>
          <p:cNvSpPr>
            <a:spLocks noGrp="1"/>
          </p:cNvSpPr>
          <p:nvPr>
            <p:ph type="body" idx="1"/>
          </p:nvPr>
        </p:nvSpPr>
        <p:spPr/>
        <p:txBody>
          <a:bodyPr/>
          <a:lstStyle/>
          <a:p>
            <a:pPr marL="172006" indent="0">
              <a:buNone/>
            </a:pPr>
            <a:r>
              <a:rPr lang="pl-PL" dirty="0" err="1"/>
              <a:t>Now</a:t>
            </a:r>
            <a:r>
              <a:rPr lang="pl-PL" dirty="0"/>
              <a:t>, we </a:t>
            </a:r>
            <a:r>
              <a:rPr lang="pl-PL" dirty="0" err="1"/>
              <a:t>will</a:t>
            </a:r>
            <a:r>
              <a:rPr lang="pl-PL" dirty="0"/>
              <a:t> </a:t>
            </a:r>
            <a:r>
              <a:rPr lang="pl-PL" dirty="0" err="1"/>
              <a:t>move</a:t>
            </a:r>
            <a:r>
              <a:rPr lang="pl-PL" dirty="0"/>
              <a:t> on the </a:t>
            </a:r>
            <a:r>
              <a:rPr lang="pl-PL" dirty="0" err="1"/>
              <a:t>project</a:t>
            </a:r>
            <a:r>
              <a:rPr lang="pl-PL" dirty="0"/>
              <a:t> </a:t>
            </a:r>
            <a:r>
              <a:rPr lang="pl-PL" dirty="0" err="1"/>
              <a:t>work</a:t>
            </a:r>
            <a:r>
              <a:rPr lang="pl-PL" dirty="0"/>
              <a:t> plan and partner </a:t>
            </a:r>
            <a:r>
              <a:rPr lang="pl-PL" dirty="0" err="1"/>
              <a:t>responsibilities</a:t>
            </a:r>
            <a:r>
              <a:rPr lang="pl-PL" dirty="0"/>
              <a:t>. The </a:t>
            </a:r>
            <a:r>
              <a:rPr lang="pl-PL" dirty="0" err="1"/>
              <a:t>section</a:t>
            </a:r>
            <a:r>
              <a:rPr lang="pl-PL" dirty="0"/>
              <a:t> of the </a:t>
            </a:r>
            <a:r>
              <a:rPr lang="pl-PL" dirty="0" err="1"/>
              <a:t>presentation</a:t>
            </a:r>
            <a:r>
              <a:rPr lang="pl-PL" dirty="0"/>
              <a:t> </a:t>
            </a:r>
            <a:r>
              <a:rPr lang="pl-PL" dirty="0" err="1"/>
              <a:t>will</a:t>
            </a:r>
            <a:r>
              <a:rPr lang="pl-PL" dirty="0"/>
              <a:t> be </a:t>
            </a:r>
            <a:r>
              <a:rPr lang="pl-PL" dirty="0" err="1"/>
              <a:t>led</a:t>
            </a:r>
            <a:r>
              <a:rPr lang="pl-PL" dirty="0"/>
              <a:t> by </a:t>
            </a:r>
            <a:r>
              <a:rPr lang="pl-PL" dirty="0" err="1"/>
              <a:t>our</a:t>
            </a:r>
            <a:r>
              <a:rPr lang="pl-PL" dirty="0"/>
              <a:t> team </a:t>
            </a:r>
            <a:r>
              <a:rPr lang="pl-PL" dirty="0" err="1"/>
              <a:t>members</a:t>
            </a:r>
            <a:r>
              <a:rPr lang="pl-PL" dirty="0"/>
              <a:t>: Anna Bacciarelli-Ulacha, Monika </a:t>
            </a:r>
            <a:r>
              <a:rPr lang="pl-PL" dirty="0" err="1"/>
              <a:t>Malinowska_Olszowy</a:t>
            </a:r>
            <a:r>
              <a:rPr lang="pl-PL" dirty="0"/>
              <a:t> , Iwona Nowak and Katarzyna Szypułka.  The </a:t>
            </a:r>
            <a:r>
              <a:rPr lang="pl-PL" dirty="0" err="1"/>
              <a:t>floor</a:t>
            </a:r>
            <a:r>
              <a:rPr lang="pl-PL" dirty="0"/>
              <a:t> </a:t>
            </a:r>
            <a:r>
              <a:rPr lang="pl-PL" dirty="0" err="1"/>
              <a:t>is</a:t>
            </a:r>
            <a:r>
              <a:rPr lang="pl-PL" dirty="0"/>
              <a:t> </a:t>
            </a:r>
            <a:r>
              <a:rPr lang="pl-PL" dirty="0" err="1"/>
              <a:t>yours</a:t>
            </a:r>
            <a:r>
              <a:rPr lang="pl-PL" dirty="0"/>
              <a:t>. </a:t>
            </a:r>
            <a:endParaRPr lang="en-US" dirty="0"/>
          </a:p>
        </p:txBody>
      </p:sp>
    </p:spTree>
    <p:extLst>
      <p:ext uri="{BB962C8B-B14F-4D97-AF65-F5344CB8AC3E}">
        <p14:creationId xmlns:p14="http://schemas.microsoft.com/office/powerpoint/2010/main" val="1714290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f9d9f3d873_0_8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1f9d9f3d873_0_8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Welcome, everyone. In this part of the presentation, I will walk you through the detailed work plan for the </a:t>
            </a:r>
            <a:r>
              <a:rPr lang="en-US" dirty="0" err="1"/>
              <a:t>AIdesignTEX</a:t>
            </a:r>
            <a:r>
              <a:rPr lang="en-US" dirty="0"/>
              <a:t> project, and outline the specific responsibilities that each partner will undertake..</a:t>
            </a:r>
          </a:p>
          <a:p>
            <a:pPr marL="0" indent="0">
              <a:buNone/>
            </a:pPr>
            <a:r>
              <a:rPr lang="en-US" dirty="0"/>
              <a:t>All activities aimed at developing the skills of the academic and administrative staff of the Faculty of Material Technologies and Textile Design, such as mentoring, long-term visits, summer schools, etc., in the project are centered around a microproject. </a:t>
            </a:r>
          </a:p>
          <a:p>
            <a:pPr marL="0" indent="0">
              <a:buNone/>
            </a:pPr>
            <a:r>
              <a:rPr lang="en-US" dirty="0"/>
              <a:t>In the microproject, we aim to focus </a:t>
            </a:r>
            <a:r>
              <a:rPr lang="pl-PL" dirty="0"/>
              <a:t> </a:t>
            </a:r>
            <a:r>
              <a:rPr lang="en-US" dirty="0"/>
              <a:t>on improving the process of manufacturing textile products by using Artificial Intelligence or Machine Learning tools to design textiles that meet the criteria of the Circular Economy.</a:t>
            </a:r>
            <a:r>
              <a:rPr lang="pl-PL" dirty="0"/>
              <a:t> </a:t>
            </a:r>
          </a:p>
          <a:p>
            <a:pPr marL="0" indent="0">
              <a:buNone/>
            </a:pPr>
            <a:r>
              <a:rPr lang="en-US" dirty="0"/>
              <a:t>The main goal of the micro-project is to create circular economy loops for textiles made of various textile raw materials.</a:t>
            </a:r>
          </a:p>
          <a:p>
            <a:pPr marL="0" indent="0">
              <a:buNone/>
            </a:pPr>
            <a:r>
              <a:rPr lang="en-US" dirty="0"/>
              <a:t>The solutions developed as a result of the project's work are intended to help producers implement technologies and practices that save water and energy, and minimize waste, greenhouse gas emissions and pollutants.</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1f9d9f3d873_0_29: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1f9d9f3d873_0_29: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sz="1300" dirty="0"/>
              <a:t>In the </a:t>
            </a:r>
            <a:r>
              <a:rPr lang="en-US" sz="1300" dirty="0" err="1"/>
              <a:t>AIdesignTE</a:t>
            </a:r>
            <a:r>
              <a:rPr lang="pl-PL" sz="1300" dirty="0"/>
              <a:t>X </a:t>
            </a:r>
            <a:r>
              <a:rPr lang="en-US" sz="1300" dirty="0"/>
              <a:t>project, we have a Mentoring and Coaching </a:t>
            </a:r>
            <a:r>
              <a:rPr lang="pl-PL" sz="1300" dirty="0" err="1"/>
              <a:t>programe</a:t>
            </a:r>
            <a:r>
              <a:rPr lang="pl-PL" sz="1300" dirty="0"/>
              <a:t> </a:t>
            </a:r>
            <a:r>
              <a:rPr lang="en-US" sz="1300" dirty="0"/>
              <a:t>focused on skill development under the guidance of mentors from partner universities.</a:t>
            </a:r>
            <a:r>
              <a:rPr lang="pl-PL" sz="1300" dirty="0"/>
              <a:t> We </a:t>
            </a:r>
            <a:r>
              <a:rPr lang="pl-PL" sz="1300" dirty="0" err="1"/>
              <a:t>have</a:t>
            </a:r>
            <a:r>
              <a:rPr lang="pl-PL" sz="1300" dirty="0"/>
              <a:t> </a:t>
            </a:r>
            <a:r>
              <a:rPr lang="pl-PL" sz="1300" dirty="0" err="1"/>
              <a:t>selected</a:t>
            </a:r>
            <a:r>
              <a:rPr lang="pl-PL" sz="1300" dirty="0"/>
              <a:t> the </a:t>
            </a:r>
            <a:r>
              <a:rPr lang="pl-PL" sz="1300" dirty="0" err="1"/>
              <a:t>six</a:t>
            </a:r>
            <a:r>
              <a:rPr lang="pl-PL" sz="1300" dirty="0"/>
              <a:t> </a:t>
            </a:r>
            <a:r>
              <a:rPr lang="pl-PL" sz="1300" dirty="0" err="1"/>
              <a:t>reserchers</a:t>
            </a:r>
            <a:r>
              <a:rPr lang="pl-PL" sz="1300" dirty="0"/>
              <a:t> </a:t>
            </a:r>
            <a:r>
              <a:rPr lang="en-US" sz="1300" dirty="0"/>
              <a:t>from TUL to participate in the mentoring program</a:t>
            </a:r>
            <a:r>
              <a:rPr lang="pl-PL" sz="1300" dirty="0"/>
              <a:t> </a:t>
            </a:r>
            <a:r>
              <a:rPr lang="en-US" sz="1300" dirty="0"/>
              <a:t>. </a:t>
            </a:r>
            <a:br>
              <a:rPr lang="pl-PL" sz="1300" dirty="0"/>
            </a:br>
            <a:r>
              <a:rPr lang="en-US" sz="1300" dirty="0"/>
              <a:t>Mentors from GU, UiS, and UCAV (one</a:t>
            </a:r>
            <a:r>
              <a:rPr lang="pl-PL" sz="1300" dirty="0"/>
              <a:t> </a:t>
            </a:r>
            <a:r>
              <a:rPr lang="pl-PL" sz="1300" dirty="0" err="1"/>
              <a:t>or</a:t>
            </a:r>
            <a:r>
              <a:rPr lang="pl-PL" sz="1300" dirty="0"/>
              <a:t> </a:t>
            </a:r>
            <a:r>
              <a:rPr lang="pl-PL" sz="1300" dirty="0" err="1"/>
              <a:t>two</a:t>
            </a:r>
            <a:r>
              <a:rPr lang="en-US" sz="1300" dirty="0"/>
              <a:t> from each university) are responsible for communicating and cooperating with the selected researchers.</a:t>
            </a:r>
            <a:r>
              <a:rPr lang="pl-PL" sz="1300" dirty="0"/>
              <a:t> </a:t>
            </a:r>
            <a:r>
              <a:rPr lang="en-US" sz="1300" dirty="0"/>
              <a:t>These six participants will engage in both long- and short-term visits as part of their mentoring experience. Their responsibilities and activities during the program will include:</a:t>
            </a:r>
            <a:endParaRPr lang="pl-PL" sz="1300" dirty="0"/>
          </a:p>
          <a:p>
            <a:pPr marL="185766" indent="-185766"/>
            <a:r>
              <a:rPr lang="en-US" sz="1300" dirty="0"/>
              <a:t>Cooperation on microprojects</a:t>
            </a:r>
            <a:endParaRPr lang="pl-PL" sz="1300" dirty="0"/>
          </a:p>
          <a:p>
            <a:pPr marL="185766" indent="-185766"/>
            <a:r>
              <a:rPr lang="en-US" sz="1300" dirty="0"/>
              <a:t>Preparation of joint publications</a:t>
            </a:r>
            <a:endParaRPr lang="pl-PL" sz="1300" dirty="0"/>
          </a:p>
          <a:p>
            <a:pPr marL="185766" indent="-185766"/>
            <a:r>
              <a:rPr lang="en-US" sz="1300" dirty="0"/>
              <a:t>Participation in conferences</a:t>
            </a:r>
            <a:endParaRPr lang="pl-PL" sz="1300" dirty="0"/>
          </a:p>
          <a:p>
            <a:pPr marL="185766" indent="-185766"/>
            <a:r>
              <a:rPr lang="en-US" sz="1300" dirty="0"/>
              <a:t>Learning from mentors during exchange visits</a:t>
            </a:r>
            <a:endParaRPr lang="pl-PL" sz="1300" dirty="0"/>
          </a:p>
          <a:p>
            <a:pPr marL="0" indent="0">
              <a:buNone/>
            </a:pPr>
            <a:r>
              <a:rPr lang="en-US" sz="1300" dirty="0"/>
              <a:t>The scheduled visits are as follows:</a:t>
            </a:r>
            <a:endParaRPr lang="pl-PL" sz="1300" dirty="0"/>
          </a:p>
          <a:p>
            <a:pPr marL="185766" indent="-185766"/>
            <a:r>
              <a:rPr lang="en-US" sz="1300" dirty="0"/>
              <a:t>Long-term visits: 31 days in 2025</a:t>
            </a:r>
            <a:r>
              <a:rPr lang="pl-PL" sz="1300" dirty="0"/>
              <a:t> – we </a:t>
            </a:r>
            <a:r>
              <a:rPr lang="pl-PL" sz="1300" dirty="0" err="1"/>
              <a:t>need</a:t>
            </a:r>
            <a:r>
              <a:rPr lang="pl-PL" sz="1300" dirty="0"/>
              <a:t> to set the </a:t>
            </a:r>
            <a:r>
              <a:rPr lang="pl-PL" sz="1300" dirty="0" err="1"/>
              <a:t>convinient</a:t>
            </a:r>
            <a:r>
              <a:rPr lang="pl-PL" sz="1300" dirty="0"/>
              <a:t> </a:t>
            </a:r>
            <a:r>
              <a:rPr lang="pl-PL" sz="1300" dirty="0" err="1"/>
              <a:t>date</a:t>
            </a:r>
            <a:r>
              <a:rPr lang="pl-PL" sz="1300" dirty="0"/>
              <a:t> for </a:t>
            </a:r>
            <a:r>
              <a:rPr lang="pl-PL" sz="1300" dirty="0" err="1"/>
              <a:t>this</a:t>
            </a:r>
            <a:r>
              <a:rPr lang="pl-PL" sz="1300" dirty="0"/>
              <a:t> exchange ASAP</a:t>
            </a:r>
          </a:p>
          <a:p>
            <a:pPr marL="185766" indent="-185766"/>
            <a:r>
              <a:rPr lang="en-US" sz="1300" dirty="0"/>
              <a:t>Short-term visits: 10 days in 2026 and 10 days in 2027</a:t>
            </a:r>
            <a:r>
              <a:rPr lang="pl-PL" sz="1300" dirty="0"/>
              <a:t>.</a:t>
            </a:r>
          </a:p>
          <a:p>
            <a:pPr marL="0" indent="0">
              <a:buNone/>
            </a:pPr>
            <a:r>
              <a:rPr lang="en-US" sz="1300" dirty="0"/>
              <a:t>These visits and collaborative activities aim to foster deeper cooperation, knowledge exchange, and professional growth within the framework of the </a:t>
            </a:r>
            <a:r>
              <a:rPr lang="en-US" sz="1300" dirty="0" err="1"/>
              <a:t>AIdesignTE</a:t>
            </a:r>
            <a:r>
              <a:rPr lang="pl-PL" sz="1300" dirty="0"/>
              <a:t>X</a:t>
            </a:r>
            <a:r>
              <a:rPr lang="en-US" sz="1300" dirty="0"/>
              <a:t> project.</a:t>
            </a:r>
            <a:endParaRPr sz="1300" dirty="0"/>
          </a:p>
        </p:txBody>
      </p:sp>
    </p:spTree>
    <p:extLst>
      <p:ext uri="{BB962C8B-B14F-4D97-AF65-F5344CB8AC3E}">
        <p14:creationId xmlns:p14="http://schemas.microsoft.com/office/powerpoint/2010/main" val="1613889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b="1" dirty="0"/>
              <a:t>Education</a:t>
            </a:r>
            <a:r>
              <a:rPr lang="en-US" dirty="0"/>
              <a:t>: We </a:t>
            </a:r>
            <a:r>
              <a:rPr lang="pl-PL" dirty="0" err="1"/>
              <a:t>will</a:t>
            </a:r>
            <a:r>
              <a:rPr lang="pl-PL" dirty="0"/>
              <a:t> </a:t>
            </a:r>
            <a:r>
              <a:rPr lang="en-US" dirty="0" err="1"/>
              <a:t>organiz</a:t>
            </a:r>
            <a:r>
              <a:rPr lang="pl-PL" dirty="0"/>
              <a:t>e</a:t>
            </a:r>
            <a:r>
              <a:rPr lang="en-US" dirty="0"/>
              <a:t> summer schools and workshops for TUL researchers focused on topics related to the circular economy and the use of AI and ML tools in textile design. These sessions will include practical training and exercises to improve our scientists' skills in using advanced IT tools for textile product design. Additionally, we plan to host international conferences and other educational events, such as an Ecological Picnic, to raise awareness about sustainable textile production.</a:t>
            </a:r>
            <a:endParaRPr lang="pl-PL" dirty="0"/>
          </a:p>
          <a:p>
            <a:pPr marL="0" indent="0">
              <a:buNone/>
            </a:pPr>
            <a:r>
              <a:rPr lang="en-US" b="1" dirty="0"/>
              <a:t>Collaboration with Third Countries: </a:t>
            </a:r>
            <a:r>
              <a:rPr lang="en-US" dirty="0"/>
              <a:t>We aim to develop cooperation with universities and companies in Asian countries, specifically Bangladesh and Sri Lanka. Our plan includes organizing webinars and participating in international conferences to promote sustainable textile design and circular economy practices while supporting local capacity building. We hope that you will engage with this part of the project, as this collaboration can significantly contribute to the development of the circular economy in countries with high textile production.</a:t>
            </a:r>
            <a:endParaRPr lang="pl-PL" dirty="0"/>
          </a:p>
          <a:p>
            <a:pPr marL="0" indent="0">
              <a:buNone/>
            </a:pPr>
            <a:r>
              <a:rPr lang="en-US" b="1" dirty="0"/>
              <a:t>Marketing Campaign</a:t>
            </a:r>
            <a:r>
              <a:rPr lang="en-US" dirty="0"/>
              <a:t>: We </a:t>
            </a:r>
            <a:r>
              <a:rPr lang="pl-PL" dirty="0" err="1"/>
              <a:t>will</a:t>
            </a:r>
            <a:r>
              <a:rPr lang="en-US" dirty="0"/>
              <a:t> implement an educational campaign on our project website and social media platforms to raise awareness of environmental issues and sustainable development. Through articles, infographics, and videos, we aim to educate stakeholders and promote a vision for a sustainable future. Additionally, we will engage popular brands and influencers to spread the project’s ideas and promote sustainable fashion, especially among younger audiences.</a:t>
            </a:r>
            <a:endParaRPr lang="pl-PL" dirty="0"/>
          </a:p>
          <a:p>
            <a:pPr marL="0" indent="0">
              <a:buNone/>
            </a:pPr>
            <a:r>
              <a:rPr lang="en-US" b="1" dirty="0"/>
              <a:t>Collaboration with Non-Governmental Organizations (NGOs): </a:t>
            </a:r>
            <a:r>
              <a:rPr lang="en-US" dirty="0"/>
              <a:t>An essential element of the AIdesignTEX project is our collaboration with NGOs dedicated to sustainable development, environmental protection, and the promotion of the circular economy.</a:t>
            </a:r>
            <a:endParaRPr lang="pl-PL" dirty="0"/>
          </a:p>
          <a:p>
            <a:pPr marL="0" indent="0">
              <a:buNone/>
            </a:pPr>
            <a:r>
              <a:rPr lang="en-US" b="1" dirty="0"/>
              <a:t>Collaboration with Companies: </a:t>
            </a:r>
            <a:r>
              <a:rPr lang="en-US" dirty="0"/>
              <a:t>We are building solid foundations for cooperation with the business sector, especially with companies in the textile and fashion industries. </a:t>
            </a:r>
            <a:r>
              <a:rPr lang="pl-PL" dirty="0"/>
              <a:t>We </a:t>
            </a:r>
            <a:r>
              <a:rPr lang="pl-PL" dirty="0" err="1"/>
              <a:t>will</a:t>
            </a:r>
            <a:r>
              <a:rPr lang="pl-PL" dirty="0"/>
              <a:t> </a:t>
            </a:r>
            <a:r>
              <a:rPr lang="pl-PL" dirty="0" err="1"/>
              <a:t>organize</a:t>
            </a:r>
            <a:r>
              <a:rPr lang="pl-PL" dirty="0"/>
              <a:t> </a:t>
            </a:r>
            <a:r>
              <a:rPr lang="pl-PL" dirty="0" err="1"/>
              <a:t>Round</a:t>
            </a:r>
            <a:r>
              <a:rPr lang="pl-PL" dirty="0"/>
              <a:t> </a:t>
            </a:r>
            <a:r>
              <a:rPr lang="pl-PL" dirty="0" err="1"/>
              <a:t>Table</a:t>
            </a:r>
            <a:r>
              <a:rPr lang="pl-PL" dirty="0"/>
              <a:t> for the </a:t>
            </a:r>
            <a:r>
              <a:rPr lang="pl-PL" dirty="0" err="1"/>
              <a:t>industry</a:t>
            </a:r>
            <a:r>
              <a:rPr lang="pl-PL" dirty="0"/>
              <a:t> </a:t>
            </a:r>
            <a:r>
              <a:rPr lang="pl-PL" dirty="0" err="1"/>
              <a:t>representatives</a:t>
            </a:r>
            <a:r>
              <a:rPr lang="pl-PL" dirty="0"/>
              <a:t>. </a:t>
            </a:r>
            <a:r>
              <a:rPr lang="en-US" dirty="0"/>
              <a:t>Our goal is not only to implement research findings into industrial practices but also to support innovation and sustainable development across the sector.</a:t>
            </a:r>
            <a:endParaRPr lang="pl-PL" dirty="0"/>
          </a:p>
          <a:p>
            <a:pPr marL="0" indent="0">
              <a:buNone/>
            </a:pPr>
            <a:r>
              <a:rPr lang="en-US" b="1" dirty="0"/>
              <a:t>Research Management and Administrative Skills Development: </a:t>
            </a:r>
            <a:r>
              <a:rPr lang="en-US" dirty="0"/>
              <a:t>We are enhancing the research management and administrative skills of TUL employees through study visits, workshops, and training sessions with advanced partner institutions. This includes improving the preparation of project applications, strengthening project management and administration processes, and increasing participation in international programs such as Horizon Europe. Our key activities involve analyzing best practices, creating useful guidelines, and organizing events like the Joint Summer School and a seminar on research management.</a:t>
            </a:r>
            <a:endParaRPr dirty="0"/>
          </a:p>
        </p:txBody>
      </p:sp>
    </p:spTree>
    <p:extLst>
      <p:ext uri="{BB962C8B-B14F-4D97-AF65-F5344CB8AC3E}">
        <p14:creationId xmlns:p14="http://schemas.microsoft.com/office/powerpoint/2010/main" val="22905127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We are now familiar with the key activities of our project, and all of them are placed within the appropriate work packages. I would now like to present the work plan for these activities, with a breakdown of the responsibilities for each partner in the project.</a:t>
            </a:r>
            <a:endParaRPr lang="pl-PL" dirty="0"/>
          </a:p>
          <a:p>
            <a:pPr marL="0" indent="0">
              <a:buNone/>
            </a:pPr>
            <a:r>
              <a:rPr lang="en-US" dirty="0"/>
              <a:t>The work plan of the AIdesignTEX project is structured into six work packages (WPs), each addressing specific objectives critical to achieving the project's overall goals.</a:t>
            </a:r>
            <a:endParaRPr lang="pl-PL" dirty="0"/>
          </a:p>
          <a:p>
            <a:pPr marL="0" indent="0">
              <a:buNone/>
            </a:pPr>
            <a:r>
              <a:rPr lang="en-US" dirty="0"/>
              <a:t>WP1: Project Management and Administration</a:t>
            </a:r>
          </a:p>
          <a:p>
            <a:pPr marL="0" indent="0">
              <a:buNone/>
            </a:pPr>
            <a:r>
              <a:rPr lang="en-US" dirty="0"/>
              <a:t>WP2: Capacity Development, Exploitation, and Sustainability</a:t>
            </a:r>
          </a:p>
          <a:p>
            <a:pPr marL="0" indent="0">
              <a:buNone/>
            </a:pPr>
            <a:r>
              <a:rPr lang="en-US" dirty="0"/>
              <a:t>WP3: Capacity Building and Knowledge Transfer</a:t>
            </a:r>
          </a:p>
          <a:p>
            <a:pPr marL="0" indent="0">
              <a:buNone/>
            </a:pPr>
            <a:r>
              <a:rPr lang="en-US" dirty="0"/>
              <a:t>WP4: Circular Economy Loops for Textiles</a:t>
            </a:r>
          </a:p>
          <a:p>
            <a:pPr marL="0" indent="0">
              <a:buNone/>
            </a:pPr>
            <a:r>
              <a:rPr lang="en-US" dirty="0"/>
              <a:t>WP5: Raising Awareness on Reducing Textile Waste and Promoting Sustainable Textile Production</a:t>
            </a:r>
          </a:p>
          <a:p>
            <a:pPr marL="0" indent="0">
              <a:buNone/>
            </a:pPr>
            <a:r>
              <a:rPr lang="en-US" dirty="0"/>
              <a:t>WP6: Strengthening Research Management and Administrative Skills</a:t>
            </a:r>
          </a:p>
          <a:p>
            <a:pPr marL="0" indent="0">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This slide outlines the key tasks, deliverables, and responsibilities within Work Package 1 (WP1), focused on project management and administration. TUL, as the lead partner, is responsible for overseeing project organization, decision-making, and internal communication within the consortium, as well as monitoring and reporting on project progress. Deliverables include the Project Management Plan and a Progress Report. Involved partners (UiS, GU, UCAV) will support project management by participating in meetings and providing necessary information for reporting.</a:t>
            </a:r>
            <a:endParaRPr dirty="0"/>
          </a:p>
        </p:txBody>
      </p:sp>
    </p:spTree>
    <p:extLst>
      <p:ext uri="{BB962C8B-B14F-4D97-AF65-F5344CB8AC3E}">
        <p14:creationId xmlns:p14="http://schemas.microsoft.com/office/powerpoint/2010/main" val="4046988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Work Package 2 (WP2) focuses on capacity development, exploitation, and sustainability. Key tasks include developing a communication strategy and online platform, creating a vision plan for future research and innovation, and preparing a strategic post-project networking agenda.</a:t>
            </a:r>
            <a:r>
              <a:rPr lang="pl-PL" dirty="0"/>
              <a:t> </a:t>
            </a:r>
            <a:r>
              <a:rPr lang="en-US" dirty="0"/>
              <a:t>The deliverables include communication and exploitation plans, a vision for future research, a strategic post-twinning networking program, and data management plans. </a:t>
            </a:r>
            <a:r>
              <a:rPr lang="pl-PL" dirty="0"/>
              <a:t>UiS</a:t>
            </a:r>
            <a:r>
              <a:rPr lang="en-US" dirty="0"/>
              <a:t>, as the lead partner, is responsible for developing these strategies and plans, while involved partners </a:t>
            </a:r>
            <a:r>
              <a:rPr lang="pl-PL" dirty="0"/>
              <a:t>TUL</a:t>
            </a:r>
            <a:r>
              <a:rPr lang="en-US" dirty="0"/>
              <a:t>, GU, UCAV) will support the creation of long-term strategies, collaborate on communication activities, and organize short-term visits and workshops</a:t>
            </a:r>
            <a:endParaRPr dirty="0"/>
          </a:p>
        </p:txBody>
      </p:sp>
    </p:spTree>
    <p:extLst>
      <p:ext uri="{BB962C8B-B14F-4D97-AF65-F5344CB8AC3E}">
        <p14:creationId xmlns:p14="http://schemas.microsoft.com/office/powerpoint/2010/main" val="18672507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Work Package 3 (WP3) focuses on capacity building and knowledge transfer with the objective of enhancing knowledge and skills in circular economy practices and advanced IT tools. The key tasks include conducting needs assessments, organizing workshops and training sessions, supporting knowledge exchange through short-term visits, and attending conferences and seminars.</a:t>
            </a:r>
            <a:r>
              <a:rPr lang="pl-PL" dirty="0"/>
              <a:t> </a:t>
            </a:r>
          </a:p>
          <a:p>
            <a:pPr marL="0" indent="0">
              <a:buNone/>
            </a:pPr>
            <a:r>
              <a:rPr lang="en-US" dirty="0"/>
              <a:t>The deliverables consist of reports on needs assessments, workshops, and training sessions related to circular economy and advanced IT tools, as well as mentoring and coaching support for researchers. TUL, as the lead partner, is responsible for conducting the needs analysis and participating in mentoring and workshops, with support from involved partners (UiS, GU, UCAV).</a:t>
            </a:r>
            <a:endParaRPr lang="pl-PL" dirty="0"/>
          </a:p>
        </p:txBody>
      </p:sp>
    </p:spTree>
    <p:extLst>
      <p:ext uri="{BB962C8B-B14F-4D97-AF65-F5344CB8AC3E}">
        <p14:creationId xmlns:p14="http://schemas.microsoft.com/office/powerpoint/2010/main" val="34955627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In this project, each partner has specific responsibilities that contribute to the overall objectives. TUL (</a:t>
            </a:r>
            <a:r>
              <a:rPr lang="en-US" dirty="0" err="1"/>
              <a:t>Łódź</a:t>
            </a:r>
            <a:r>
              <a:rPr lang="en-US" dirty="0"/>
              <a:t> University of Technology) leads the </a:t>
            </a:r>
            <a:r>
              <a:rPr lang="pl-PL"/>
              <a:t>WP</a:t>
            </a:r>
            <a:r>
              <a:rPr lang="en-US"/>
              <a:t>, </a:t>
            </a:r>
            <a:r>
              <a:rPr lang="en-US" dirty="0"/>
              <a:t>overseeing tasks such as needs assessment, organizing workshops, training sessions, short-term visits, and mentoring programs. GU (Ghent University) is responsible for conducting experiments on the recyclability of textiles and providing mentoring and coaching to TUL researchers in the area of recycling technologies. UiS (University of Stavanger) focuses on preparing sessions related to textile product development and the use of artificial intelligence in the design process, while also mentoring TUL researchers in the application of advanced IT and AI tools for textiles. Lastly, UCAV (Catholic University of Ávila) organizes sessions on the application of artificial intelligence in various sectors and seminars on the circular economy, providing mentoring to TUL researchers in circular economy practices and new technological approaches.</a:t>
            </a:r>
          </a:p>
          <a:p>
            <a:pPr marL="0" indent="0">
              <a:buNone/>
            </a:pPr>
            <a:endParaRPr dirty="0"/>
          </a:p>
        </p:txBody>
      </p:sp>
    </p:spTree>
    <p:extLst>
      <p:ext uri="{BB962C8B-B14F-4D97-AF65-F5344CB8AC3E}">
        <p14:creationId xmlns:p14="http://schemas.microsoft.com/office/powerpoint/2010/main" val="39883593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The slide outlines the key tasks and deliverables of Work Package 4 (WP4), focusing on developing circular economy loops for textiles. Key activities include literature review, material analysis, AI/ML model development, prototype design, and preparing circular economy strategies. The expected outcomes include reports, AI models, prototypes, and action plans for implementing circular economy loops in textiles.</a:t>
            </a:r>
            <a:endParaRPr dirty="0"/>
          </a:p>
        </p:txBody>
      </p:sp>
    </p:spTree>
    <p:extLst>
      <p:ext uri="{BB962C8B-B14F-4D97-AF65-F5344CB8AC3E}">
        <p14:creationId xmlns:p14="http://schemas.microsoft.com/office/powerpoint/2010/main" val="40819483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The slide outlines the responsibilities of the partners in Work Package 4 (WP4), which focuses on circular economy loops for textiles. TUL, as the lead partner, is responsible for the literature review, preparation of circular economy strategies, and conducting material analysis. </a:t>
            </a:r>
            <a:br>
              <a:rPr lang="pl-PL" dirty="0"/>
            </a:br>
            <a:r>
              <a:rPr lang="en-US" dirty="0"/>
              <a:t>GU is responsible for training in material analysis and the evaluation of recyclability and biodegradability. </a:t>
            </a:r>
            <a:br>
              <a:rPr lang="pl-PL" dirty="0"/>
            </a:br>
            <a:r>
              <a:rPr lang="en-US" dirty="0"/>
              <a:t>UiS teaches us how to work with AI and ML models and supports prototype testing, while UCAV co-leads the development of AI/ML models and supports the creation of circular economy strategies.</a:t>
            </a:r>
            <a:endParaRPr lang="pl-PL" dirty="0"/>
          </a:p>
          <a:p>
            <a:pPr marL="0" indent="0">
              <a:buNone/>
            </a:pPr>
            <a:r>
              <a:rPr lang="en-US" dirty="0"/>
              <a:t>Now, I would like to hand over the presentation to my colleague from our team, Monika, who will take it from here.</a:t>
            </a:r>
            <a:r>
              <a:rPr lang="pl-PL" dirty="0"/>
              <a:t> </a:t>
            </a:r>
            <a:r>
              <a:rPr lang="en-US" dirty="0"/>
              <a:t>Monika, the floor is yours.</a:t>
            </a:r>
            <a:endParaRPr dirty="0"/>
          </a:p>
        </p:txBody>
      </p:sp>
    </p:spTree>
    <p:extLst>
      <p:ext uri="{BB962C8B-B14F-4D97-AF65-F5344CB8AC3E}">
        <p14:creationId xmlns:p14="http://schemas.microsoft.com/office/powerpoint/2010/main" val="22925694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pl-PL" dirty="0"/>
              <a:t>In English: </a:t>
            </a:r>
            <a:r>
              <a:rPr lang="en-US" dirty="0"/>
              <a:t>Work Package 5 (WP5) of the AIdesignTEX project, aims to raise awareness about reducing textile waste and promoting recycling and sustainable textile production. The key tasks include developing educational campaigns, supporting intercultural dialogue, and engaging local stakeholders to share knowledge internationally. The expected deliverables include educational campaigns, local stakeholder engagement, and knowledge sharing in third countries (mainly in Asia). Additional activities involve collaborating with influencers, organizing international conferences and workshops, and creating educational resources tailored to the needs of stakeholders in third countries.</a:t>
            </a:r>
            <a:endParaRPr dirty="0"/>
          </a:p>
        </p:txBody>
      </p:sp>
    </p:spTree>
    <p:extLst>
      <p:ext uri="{BB962C8B-B14F-4D97-AF65-F5344CB8AC3E}">
        <p14:creationId xmlns:p14="http://schemas.microsoft.com/office/powerpoint/2010/main" val="19653571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In English: This slide outlines the responsibilities of partners within WP5 of the AIdesignTEX project, which focuses on raising awareness about reducing textile waste and promoting recycling and sustainable textile production. TUL is responsible for leading educational and informational campaigns (Task 5.1), organizing intercultural events and conferences (Task 5.2), and engaging local stakeholders (Task 5.3). UiS leads dissemination through research publications (Task 5.4) and knowledge sharing in third countries (Task 5.5). GU supports dissemination and collaborations through academic networks, while UCAV supports event organization, stakeholder engagement, and research dissemination.</a:t>
            </a:r>
            <a:endParaRPr dirty="0"/>
          </a:p>
        </p:txBody>
      </p:sp>
    </p:spTree>
    <p:extLst>
      <p:ext uri="{BB962C8B-B14F-4D97-AF65-F5344CB8AC3E}">
        <p14:creationId xmlns:p14="http://schemas.microsoft.com/office/powerpoint/2010/main" val="468945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In English: This slide presents the key tasks, deliverables, and other activities within Work Package 6 (WP6) of the AIdesignTEX project, which focuses on strengthening research management and administrative skills at TUL. The main tasks include analyzing research management practices, providing training, and improving project proposal preparation skills. The expected deliverables include the update of the Gender Equality Plan, a FAQ on research management for TUL, and project application preparation guidelines. Additional activities include a seminar on research management, study visits by TUL's academic leadership, and a joint summer school held at UCAV.</a:t>
            </a:r>
            <a:endParaRPr dirty="0"/>
          </a:p>
        </p:txBody>
      </p:sp>
    </p:spTree>
    <p:extLst>
      <p:ext uri="{BB962C8B-B14F-4D97-AF65-F5344CB8AC3E}">
        <p14:creationId xmlns:p14="http://schemas.microsoft.com/office/powerpoint/2010/main" val="29156799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en-US" dirty="0"/>
              <a:t>In English:</a:t>
            </a:r>
            <a:r>
              <a:rPr lang="pl-PL" dirty="0"/>
              <a:t> </a:t>
            </a:r>
            <a:r>
              <a:rPr lang="en-US" dirty="0"/>
              <a:t>This slide outlines the responsibilities of partners within WP6 of the AIdesignTEX project. UCAV serves as the lead partner, responsible for developing and delivering training programs, providing expert trainers, and organizing the workshop at UCAV, the Joint Summer School in Poland, and the seminar at TUL. TUL is responsible for leading study tours, analyzing research management practices, preparing the FAQ on research management, and participating in the preparation of two scientific projects. UiS and GU support TUL by providing best practices, helping identify appropriate calls for proposals, and assisting in the preparation of project applications.</a:t>
            </a:r>
            <a:endParaRPr dirty="0"/>
          </a:p>
        </p:txBody>
      </p:sp>
    </p:spTree>
    <p:extLst>
      <p:ext uri="{BB962C8B-B14F-4D97-AF65-F5344CB8AC3E}">
        <p14:creationId xmlns:p14="http://schemas.microsoft.com/office/powerpoint/2010/main" val="21534864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pl-PL" dirty="0"/>
              <a:t>Na tym slajdzie mamy zestawienie harmonogramu projektu, który obejmuje kluczowe zadania i kamienie milowe w ramach poszczególnych pakietów pracy (WP1–WP6). Projekt trwa 36 miesięcy. Każdy </a:t>
            </a:r>
            <a:r>
              <a:rPr lang="pl-PL" dirty="0" err="1"/>
              <a:t>wp</a:t>
            </a:r>
            <a:r>
              <a:rPr lang="pl-PL" dirty="0"/>
              <a:t> tez trwa 36 </a:t>
            </a:r>
            <a:r>
              <a:rPr lang="pl-PL" dirty="0" err="1"/>
              <a:t>msc</a:t>
            </a:r>
            <a:r>
              <a:rPr lang="pl-PL" dirty="0"/>
              <a:t>. Kamienie milowe są oznaczone na harmonogramie jako M1, M2 itd., i odpowiadają określonym punktom w czasie realizacji projektu, wskazując na istotne osiągnięcia, które muszą zostać zrealizowane.</a:t>
            </a:r>
          </a:p>
          <a:p>
            <a:pPr marL="0" indent="0">
              <a:buNone/>
            </a:pPr>
            <a:r>
              <a:rPr lang="pl-PL" dirty="0"/>
              <a:t>Na przykład:</a:t>
            </a:r>
          </a:p>
          <a:p>
            <a:pPr marL="0" indent="0">
              <a:buNone/>
            </a:pPr>
            <a:r>
              <a:rPr lang="pl-PL" dirty="0"/>
              <a:t>M1 (oznaczone na slajdzie w 3. miesiącu) odnosi się do "Project Organization and Management Plan (D1)", co jest pierwszym kamieniem milowym w WP1. Jest to kluczowy dokument, który potwierdza, że struktura zarządzania projektem została ustanowiona i zatwierdzona.</a:t>
            </a:r>
          </a:p>
          <a:p>
            <a:pPr marL="0" indent="0">
              <a:buNone/>
            </a:pPr>
            <a:r>
              <a:rPr lang="pl-PL" dirty="0"/>
              <a:t>M2 (6. miesiąc) dotyczy "</a:t>
            </a:r>
            <a:r>
              <a:rPr lang="pl-PL" dirty="0" err="1"/>
              <a:t>Website</a:t>
            </a:r>
            <a:r>
              <a:rPr lang="pl-PL" dirty="0"/>
              <a:t> with Online </a:t>
            </a:r>
            <a:r>
              <a:rPr lang="pl-PL" dirty="0" err="1"/>
              <a:t>Communication</a:t>
            </a:r>
            <a:r>
              <a:rPr lang="pl-PL" dirty="0"/>
              <a:t> Platform for Collaboration and Information </a:t>
            </a:r>
            <a:r>
              <a:rPr lang="pl-PL" dirty="0" err="1"/>
              <a:t>Sharing</a:t>
            </a:r>
            <a:r>
              <a:rPr lang="pl-PL" dirty="0"/>
              <a:t> (D3)" w WP2, który zakłada uruchomienie strony internetowej oraz platformy komunikacyjnej dla partnerów projektu.</a:t>
            </a:r>
          </a:p>
          <a:p>
            <a:pPr marL="0" indent="0">
              <a:buNone/>
            </a:pPr>
            <a:r>
              <a:rPr lang="pl-PL" dirty="0"/>
              <a:t>M3 (18. miesiąc) związane jest z "</a:t>
            </a:r>
            <a:r>
              <a:rPr lang="pl-PL" dirty="0" err="1"/>
              <a:t>Future</a:t>
            </a:r>
            <a:r>
              <a:rPr lang="pl-PL" dirty="0"/>
              <a:t> </a:t>
            </a:r>
            <a:r>
              <a:rPr lang="pl-PL" dirty="0" err="1"/>
              <a:t>Vision</a:t>
            </a:r>
            <a:r>
              <a:rPr lang="pl-PL" dirty="0"/>
              <a:t> Plan (D4)" w WP2, który określa długoterminową wizję i kierunki badawcze oraz innowacyjne projektu.</a:t>
            </a:r>
          </a:p>
          <a:p>
            <a:pPr marL="0" indent="0">
              <a:buNone/>
            </a:pPr>
            <a:r>
              <a:rPr lang="pl-PL" dirty="0"/>
              <a:t>M4 (24. miesiąc) oznacza "Report on </a:t>
            </a:r>
            <a:r>
              <a:rPr lang="pl-PL" dirty="0" err="1"/>
              <a:t>Short</a:t>
            </a:r>
            <a:r>
              <a:rPr lang="pl-PL" dirty="0"/>
              <a:t>-term </a:t>
            </a:r>
            <a:r>
              <a:rPr lang="pl-PL" dirty="0" err="1"/>
              <a:t>Expert</a:t>
            </a:r>
            <a:r>
              <a:rPr lang="pl-PL" dirty="0"/>
              <a:t> </a:t>
            </a:r>
            <a:r>
              <a:rPr lang="pl-PL" dirty="0" err="1"/>
              <a:t>Visits</a:t>
            </a:r>
            <a:r>
              <a:rPr lang="pl-PL" dirty="0"/>
              <a:t> and Networking </a:t>
            </a:r>
            <a:r>
              <a:rPr lang="pl-PL" dirty="0" err="1"/>
              <a:t>Activities</a:t>
            </a:r>
            <a:r>
              <a:rPr lang="pl-PL" dirty="0"/>
              <a:t> </a:t>
            </a:r>
            <a:r>
              <a:rPr lang="pl-PL" dirty="0" err="1"/>
              <a:t>Accepted</a:t>
            </a:r>
            <a:r>
              <a:rPr lang="pl-PL" dirty="0"/>
              <a:t> by GA (D5)", kluczowy raport zatwierdzony przez Zgromadzenie Ogólne.M5 (36. miesiąc) odnosi się do "Strategic Post-</a:t>
            </a:r>
            <a:r>
              <a:rPr lang="pl-PL" dirty="0" err="1"/>
              <a:t>Twinning</a:t>
            </a:r>
            <a:r>
              <a:rPr lang="pl-PL" dirty="0"/>
              <a:t> </a:t>
            </a:r>
            <a:r>
              <a:rPr lang="pl-PL" dirty="0" err="1"/>
              <a:t>Programme</a:t>
            </a:r>
            <a:r>
              <a:rPr lang="pl-PL" dirty="0"/>
              <a:t> (D6)", który zawiera plan współpracy na kolejne pięć lat po zakończeniu projektu </a:t>
            </a:r>
            <a:r>
              <a:rPr lang="pl-PL" dirty="0" err="1"/>
              <a:t>Twinning</a:t>
            </a:r>
            <a:r>
              <a:rPr lang="pl-PL" dirty="0"/>
              <a:t>.</a:t>
            </a:r>
          </a:p>
          <a:p>
            <a:pPr marL="0" indent="0">
              <a:buNone/>
            </a:pPr>
            <a:r>
              <a:rPr lang="pl-PL" dirty="0"/>
              <a:t>M6 obejmuje różne rezultaty WP3 związane ze szkoleniami i podnoszeniem kwalifikacji, takie jak "Report from Workshop and Training </a:t>
            </a:r>
            <a:r>
              <a:rPr lang="pl-PL" dirty="0" err="1"/>
              <a:t>Sessions</a:t>
            </a:r>
            <a:r>
              <a:rPr lang="pl-PL" dirty="0"/>
              <a:t> on </a:t>
            </a:r>
            <a:r>
              <a:rPr lang="pl-PL" dirty="0" err="1"/>
              <a:t>Circular</a:t>
            </a:r>
            <a:r>
              <a:rPr lang="pl-PL" dirty="0"/>
              <a:t> </a:t>
            </a:r>
            <a:r>
              <a:rPr lang="pl-PL" dirty="0" err="1"/>
              <a:t>Economy</a:t>
            </a:r>
            <a:r>
              <a:rPr lang="pl-PL" dirty="0"/>
              <a:t> (D9)" oraz inne raporty szkoleniowe.</a:t>
            </a:r>
          </a:p>
          <a:p>
            <a:pPr marL="0" indent="0">
              <a:buNone/>
            </a:pPr>
            <a:r>
              <a:rPr lang="pl-PL" dirty="0"/>
              <a:t>M7 skupia się na wynikach badań i innowacjach, takich jak "</a:t>
            </a:r>
            <a:r>
              <a:rPr lang="pl-PL" dirty="0" err="1"/>
              <a:t>Material</a:t>
            </a:r>
            <a:r>
              <a:rPr lang="pl-PL" dirty="0"/>
              <a:t> Analysis and </a:t>
            </a:r>
            <a:r>
              <a:rPr lang="pl-PL" dirty="0" err="1"/>
              <a:t>Selection</a:t>
            </a:r>
            <a:r>
              <a:rPr lang="pl-PL" dirty="0"/>
              <a:t> Report (D14)", oraz na innych działaniach związanych z obiegiem zamkniętym.</a:t>
            </a:r>
          </a:p>
          <a:p>
            <a:pPr marL="0" indent="0">
              <a:buNone/>
            </a:pPr>
            <a:r>
              <a:rPr lang="pl-PL" dirty="0"/>
              <a:t>M8 (36. miesiąc) dotyczy strategii obiegu zamkniętego, jak np. "</a:t>
            </a:r>
            <a:r>
              <a:rPr lang="pl-PL" dirty="0" err="1"/>
              <a:t>Circular</a:t>
            </a:r>
            <a:r>
              <a:rPr lang="pl-PL" dirty="0"/>
              <a:t> </a:t>
            </a:r>
            <a:r>
              <a:rPr lang="pl-PL" dirty="0" err="1"/>
              <a:t>Economy</a:t>
            </a:r>
            <a:r>
              <a:rPr lang="pl-PL" dirty="0"/>
              <a:t> </a:t>
            </a:r>
            <a:r>
              <a:rPr lang="pl-PL" dirty="0" err="1"/>
              <a:t>Loop</a:t>
            </a:r>
            <a:r>
              <a:rPr lang="pl-PL" dirty="0"/>
              <a:t> </a:t>
            </a:r>
            <a:r>
              <a:rPr lang="pl-PL" dirty="0" err="1"/>
              <a:t>Strategies</a:t>
            </a:r>
            <a:r>
              <a:rPr lang="pl-PL" dirty="0"/>
              <a:t> and Action </a:t>
            </a:r>
            <a:r>
              <a:rPr lang="pl-PL" dirty="0" err="1"/>
              <a:t>Plans</a:t>
            </a:r>
            <a:r>
              <a:rPr lang="pl-PL" dirty="0"/>
              <a:t> for </a:t>
            </a:r>
            <a:r>
              <a:rPr lang="pl-PL" dirty="0" err="1"/>
              <a:t>Selected</a:t>
            </a:r>
            <a:r>
              <a:rPr lang="pl-PL" dirty="0"/>
              <a:t> </a:t>
            </a:r>
            <a:r>
              <a:rPr lang="pl-PL" dirty="0" err="1"/>
              <a:t>Textiles</a:t>
            </a:r>
            <a:r>
              <a:rPr lang="pl-PL" dirty="0"/>
              <a:t> (D18)".</a:t>
            </a:r>
          </a:p>
          <a:p>
            <a:pPr marL="0" indent="0">
              <a:buNone/>
            </a:pPr>
            <a:r>
              <a:rPr lang="pl-PL" dirty="0"/>
              <a:t>M9 związane jest z działaniami edukacyjnymi, np. "</a:t>
            </a:r>
            <a:r>
              <a:rPr lang="pl-PL" dirty="0" err="1"/>
              <a:t>Educational</a:t>
            </a:r>
            <a:r>
              <a:rPr lang="pl-PL" dirty="0"/>
              <a:t>/</a:t>
            </a:r>
            <a:r>
              <a:rPr lang="pl-PL" dirty="0" err="1"/>
              <a:t>Informational</a:t>
            </a:r>
            <a:r>
              <a:rPr lang="pl-PL" dirty="0"/>
              <a:t> </a:t>
            </a:r>
            <a:r>
              <a:rPr lang="pl-PL" dirty="0" err="1"/>
              <a:t>Campaign</a:t>
            </a:r>
            <a:r>
              <a:rPr lang="pl-PL" dirty="0"/>
              <a:t> and Analysis of </a:t>
            </a:r>
            <a:r>
              <a:rPr lang="pl-PL" dirty="0" err="1"/>
              <a:t>its</a:t>
            </a:r>
            <a:r>
              <a:rPr lang="pl-PL" dirty="0"/>
              <a:t> </a:t>
            </a:r>
            <a:r>
              <a:rPr lang="pl-PL" dirty="0" err="1"/>
              <a:t>Results</a:t>
            </a:r>
            <a:r>
              <a:rPr lang="pl-PL" dirty="0"/>
              <a:t> (D19)".M10 odnosi się do dzielenia się wiedzą w krajach docelowych, jak np. "Knowledge </a:t>
            </a:r>
            <a:r>
              <a:rPr lang="pl-PL" dirty="0" err="1"/>
              <a:t>Sharing</a:t>
            </a:r>
            <a:r>
              <a:rPr lang="pl-PL" dirty="0"/>
              <a:t> in Third </a:t>
            </a:r>
            <a:r>
              <a:rPr lang="pl-PL" dirty="0" err="1"/>
              <a:t>Countries</a:t>
            </a:r>
            <a:r>
              <a:rPr lang="pl-PL" dirty="0"/>
              <a:t> (D20)".</a:t>
            </a:r>
          </a:p>
          <a:p>
            <a:pPr marL="0" indent="0">
              <a:buNone/>
            </a:pPr>
            <a:r>
              <a:rPr lang="pl-PL" dirty="0"/>
              <a:t>M11 dotyczy FAQ dla TUL, tj. "</a:t>
            </a:r>
            <a:r>
              <a:rPr lang="pl-PL" dirty="0" err="1"/>
              <a:t>Research</a:t>
            </a:r>
            <a:r>
              <a:rPr lang="pl-PL" dirty="0"/>
              <a:t> Management and Administration for TUL – FAQ (D22)".</a:t>
            </a:r>
          </a:p>
          <a:p>
            <a:pPr marL="0" indent="0">
              <a:buNone/>
            </a:pPr>
            <a:r>
              <a:rPr lang="pl-PL" dirty="0"/>
              <a:t>M12 obejmuje przygotowanie wniosków o dwa międzynarodowe granty badawcze, kończąc proces </a:t>
            </a:r>
            <a:r>
              <a:rPr lang="pl-PL" dirty="0" err="1"/>
              <a:t>aplikacji.Rezultaty</a:t>
            </a:r>
            <a:r>
              <a:rPr lang="pl-PL" dirty="0"/>
              <a:t> projektu są oznaczone jako D1-D23 i są kluczowymi wyjściami pracy w poszczególnych pakietach, mających na celu zapewnienie, że projekt osiągnie swoje cele badawcze i strategiczne. Każdy z tych kamieni milowych jest kluczowy dla monitorowania postępu projektu i zapewnienia, że wszystkie założone cele zostaną osiągnięte zgodnie z harmonogramem.</a:t>
            </a:r>
          </a:p>
          <a:p>
            <a:pPr marL="0" indent="0">
              <a:buNone/>
            </a:pPr>
            <a:endParaRPr lang="pl-PL" dirty="0"/>
          </a:p>
          <a:p>
            <a:pPr marL="0" indent="0">
              <a:buNone/>
            </a:pPr>
            <a:r>
              <a:rPr lang="pl-PL" dirty="0" err="1"/>
              <a:t>Wylitowane</a:t>
            </a:r>
            <a:r>
              <a:rPr lang="pl-PL" dirty="0"/>
              <a:t> rezultaty znajdą Państwo na następnym slajdzie.</a:t>
            </a:r>
            <a:endParaRPr dirty="0"/>
          </a:p>
        </p:txBody>
      </p:sp>
    </p:spTree>
    <p:extLst>
      <p:ext uri="{BB962C8B-B14F-4D97-AF65-F5344CB8AC3E}">
        <p14:creationId xmlns:p14="http://schemas.microsoft.com/office/powerpoint/2010/main" val="32442587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pl-PL" dirty="0"/>
              <a:t>Ten slajd przedstawia kluczowe kamienie milowe w ramach projektu, które wyznaczają istotne momenty i osiągnięcia, jakie muszą zostać zrealizowane w trakcie jego trwania. Oto główne kamienie milowe:</a:t>
            </a:r>
          </a:p>
          <a:p>
            <a:pPr marL="0" indent="0">
              <a:buNone/>
            </a:pPr>
            <a:r>
              <a:rPr lang="pl-PL" dirty="0"/>
              <a:t>M1: Plan organizacji i zarządzania projektem (D.1) - To pierwszy kamień milowy, który został osiągnięty na początku projektu. Jego celem jest ustalenie struktury zarządzania i organizacji pracy w projekcie.</a:t>
            </a:r>
          </a:p>
          <a:p>
            <a:pPr marL="0" indent="0">
              <a:buNone/>
            </a:pPr>
            <a:r>
              <a:rPr lang="pl-PL" dirty="0"/>
              <a:t>M2: Strona internetowa z platformą komunikacji online (D.3) - W 6. miesiącu projektu planowane jest uruchomienie strony internetowej, która będzie pełnić funkcję platformy komunikacyjnej do współpracy i wymiany informacji między partnerami.</a:t>
            </a:r>
          </a:p>
          <a:p>
            <a:pPr marL="0" indent="0">
              <a:buNone/>
            </a:pPr>
            <a:r>
              <a:rPr lang="pl-PL" dirty="0"/>
              <a:t>M3: Plan Wizji na Przyszłość (D.4) - Kamień milowy związany z opracowaniem dokumentu określającego długoterminową wizję rozwoju projektu i jego rezultatów.</a:t>
            </a:r>
          </a:p>
          <a:p>
            <a:pPr marL="0" indent="0">
              <a:buNone/>
            </a:pPr>
            <a:r>
              <a:rPr lang="pl-PL" dirty="0"/>
              <a:t>M4: Raport z wizyt ekspertów i działań </a:t>
            </a:r>
            <a:r>
              <a:rPr lang="pl-PL" dirty="0" err="1"/>
              <a:t>networkingowych</a:t>
            </a:r>
            <a:r>
              <a:rPr lang="pl-PL" dirty="0"/>
              <a:t> (D.5) - To kamień milowy, który polega na zatwierdzeniu raportu z krótkoterminowych wizyt ekspertów i działań </a:t>
            </a:r>
            <a:r>
              <a:rPr lang="pl-PL" dirty="0" err="1"/>
              <a:t>networkingowych</a:t>
            </a:r>
            <a:r>
              <a:rPr lang="pl-PL" dirty="0"/>
              <a:t>, co nastąpi po ich zakończeniu.</a:t>
            </a:r>
          </a:p>
          <a:p>
            <a:pPr marL="0" indent="0">
              <a:buNone/>
            </a:pPr>
            <a:r>
              <a:rPr lang="pl-PL" dirty="0"/>
              <a:t>M5: Strategiczny Program Post-</a:t>
            </a:r>
            <a:r>
              <a:rPr lang="pl-PL" dirty="0" err="1"/>
              <a:t>Twinning</a:t>
            </a:r>
            <a:r>
              <a:rPr lang="pl-PL" dirty="0"/>
              <a:t> (D.6) - Kamień milowy, który ustanawia długoterminowe strategie współpracy po zakończeniu projektu </a:t>
            </a:r>
            <a:r>
              <a:rPr lang="pl-PL" dirty="0" err="1"/>
              <a:t>Twinning</a:t>
            </a:r>
            <a:r>
              <a:rPr lang="pl-PL" dirty="0"/>
              <a:t>.</a:t>
            </a:r>
          </a:p>
          <a:p>
            <a:pPr marL="0" indent="0">
              <a:buNone/>
            </a:pPr>
            <a:r>
              <a:rPr lang="pl-PL" dirty="0"/>
              <a:t>M6: Szkolenia i Podnoszenie Kwalifikacji (D.9, 10, 11, 12, 13) - Obejmuje szereg działań szkoleniowych mających na celu podniesienie kwalifikacji uczestników projektu.</a:t>
            </a:r>
          </a:p>
          <a:p>
            <a:pPr marL="0" indent="0">
              <a:buNone/>
            </a:pPr>
            <a:r>
              <a:rPr lang="pl-PL" dirty="0"/>
              <a:t>M7: Wyniki Badań i Innowacje (D.14, 15, 16, 17) - Ten kamień milowy dotyczy publikacji wyników badań i innowacji wynikających z projektu.</a:t>
            </a:r>
          </a:p>
          <a:p>
            <a:pPr marL="0" indent="0">
              <a:buNone/>
            </a:pPr>
            <a:r>
              <a:rPr lang="pl-PL" dirty="0"/>
              <a:t>M8: Strategie Obiegu Zamkniętego (D.18) - Opracowanie strategii dla obiegu zamkniętego tekstyliów jest kluczowym elementem projektu, którego osiągnięcie przewidziane jest w późniejszym etapie.</a:t>
            </a:r>
          </a:p>
          <a:p>
            <a:pPr marL="0" indent="0">
              <a:buNone/>
            </a:pPr>
            <a:r>
              <a:rPr lang="pl-PL" dirty="0"/>
              <a:t>M9: Kampania Edukacyjna i Analiza (D.19) - Kamień milowy związany z przeprowadzeniem kampanii edukacyjnej i przygotowaniem analizy jej efektów.</a:t>
            </a:r>
          </a:p>
          <a:p>
            <a:pPr marL="0" indent="0">
              <a:buNone/>
            </a:pPr>
            <a:r>
              <a:rPr lang="pl-PL" dirty="0"/>
              <a:t>M10: Dzielenie się Wiedzą w Krajach Docelowych (D.24) - Dotyczy działań związanych z przekazywaniem wiedzy w krajach docelowych, szczególnie w kontekście promowania zrównoważonych praktyk.</a:t>
            </a:r>
          </a:p>
          <a:p>
            <a:pPr marL="0" indent="0">
              <a:buNone/>
            </a:pPr>
            <a:r>
              <a:rPr lang="pl-PL" dirty="0"/>
              <a:t>M11: Zarządzanie badaniami i administracją dla TUL – FAQ (D.22) - Opracowanie i dystrybucja FAQ dotyczącego zarządzania badaniami w TUL, co ma pomóc w usprawnieniu procesów administracyjnych.</a:t>
            </a:r>
          </a:p>
          <a:p>
            <a:pPr marL="0" indent="0">
              <a:buNone/>
            </a:pPr>
            <a:r>
              <a:rPr lang="pl-PL" dirty="0"/>
              <a:t>M12: Aplikacje o 2 międzynarodowe granty na projekty badawcze - Ostateczny kamień milowy, który zakłada złożenie dwóch wniosków o międzynarodowe granty, wspierających dalsze badania wynikające z projektu.</a:t>
            </a:r>
            <a:endParaRPr dirty="0"/>
          </a:p>
        </p:txBody>
      </p:sp>
    </p:spTree>
    <p:extLst>
      <p:ext uri="{BB962C8B-B14F-4D97-AF65-F5344CB8AC3E}">
        <p14:creationId xmlns:p14="http://schemas.microsoft.com/office/powerpoint/2010/main" val="24233602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9d9f3d873_0_104:notes"/>
          <p:cNvSpPr>
            <a:spLocks noGrp="1" noRot="1" noChangeAspect="1"/>
          </p:cNvSpPr>
          <p:nvPr>
            <p:ph type="sldImg" idx="2"/>
          </p:nvPr>
        </p:nvSpPr>
        <p:spPr>
          <a:xfrm>
            <a:off x="-136525" y="860425"/>
            <a:ext cx="7631113" cy="42941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f9d9f3d873_0_104:notes"/>
          <p:cNvSpPr txBox="1">
            <a:spLocks noGrp="1"/>
          </p:cNvSpPr>
          <p:nvPr>
            <p:ph type="body" idx="1"/>
          </p:nvPr>
        </p:nvSpPr>
        <p:spPr>
          <a:xfrm>
            <a:off x="735896" y="5441269"/>
            <a:ext cx="5887163" cy="5154887"/>
          </a:xfrm>
          <a:prstGeom prst="rect">
            <a:avLst/>
          </a:prstGeom>
        </p:spPr>
        <p:txBody>
          <a:bodyPr spcFirstLastPara="1" wrap="square" lIns="107330" tIns="107330" rIns="107330" bIns="107330" anchor="t" anchorCtr="0">
            <a:noAutofit/>
          </a:bodyPr>
          <a:lstStyle/>
          <a:p>
            <a:pPr marL="0" indent="0">
              <a:buNone/>
            </a:pPr>
            <a:r>
              <a:rPr lang="en-US" dirty="0"/>
              <a:t>In this slide, we highlight the critical upcoming activities that need to commence with the project's launch. Many of these tasks fall under the responsibility of the project leader, but we kindly request all partners to actively participate and contribute to their successful completion.</a:t>
            </a:r>
            <a:endParaRPr lang="pl-PL" dirty="0"/>
          </a:p>
          <a:p>
            <a:pPr marL="0" indent="0">
              <a:buNone/>
            </a:pPr>
            <a:r>
              <a:rPr lang="en-US" dirty="0"/>
              <a:t>D1: Well-structured project organization and management plan – due date: 20.12.2024</a:t>
            </a:r>
            <a:endParaRPr lang="pl-PL" dirty="0"/>
          </a:p>
          <a:p>
            <a:pPr marL="0" indent="0">
              <a:buNone/>
            </a:pPr>
            <a:r>
              <a:rPr lang="en-US" dirty="0"/>
              <a:t>D2: Dissemination and Exploitation Plan, including communication activities – due date: 31.03.2025</a:t>
            </a:r>
            <a:endParaRPr lang="pl-PL" dirty="0"/>
          </a:p>
          <a:p>
            <a:pPr marL="0" indent="0">
              <a:buNone/>
            </a:pPr>
            <a:r>
              <a:rPr lang="en-US" dirty="0"/>
              <a:t>D6: Data management plan (DMP) – due date: 31.03.2025D9: Needs assessment report on knowledge and skills gaps – due date: 31.03.2025</a:t>
            </a:r>
            <a:endParaRPr lang="pl-PL" dirty="0"/>
          </a:p>
          <a:p>
            <a:pPr marL="0" indent="0">
              <a:buNone/>
            </a:pPr>
            <a:endParaRPr lang="pl-PL" dirty="0"/>
          </a:p>
          <a:p>
            <a:pPr marL="0" indent="0">
              <a:buNone/>
            </a:pPr>
            <a:r>
              <a:rPr lang="en-US" dirty="0"/>
              <a:t>Several important activities are also planned:</a:t>
            </a:r>
            <a:endParaRPr lang="pl-PL" dirty="0"/>
          </a:p>
          <a:p>
            <a:pPr marL="0" indent="0">
              <a:buNone/>
            </a:pPr>
            <a:r>
              <a:rPr lang="en-US" dirty="0"/>
              <a:t>A1: First kick-off meeting for all partners – </a:t>
            </a:r>
            <a:r>
              <a:rPr lang="pl-PL" dirty="0" err="1"/>
              <a:t>now</a:t>
            </a:r>
            <a:r>
              <a:rPr lang="pl-PL" dirty="0"/>
              <a:t> </a:t>
            </a:r>
            <a:r>
              <a:rPr lang="en-US" dirty="0"/>
              <a:t>in </a:t>
            </a:r>
            <a:r>
              <a:rPr lang="en-US" dirty="0" err="1"/>
              <a:t>Łódź</a:t>
            </a:r>
            <a:r>
              <a:rPr lang="en-US" dirty="0"/>
              <a:t>, Poland.</a:t>
            </a:r>
            <a:endParaRPr lang="pl-PL" dirty="0"/>
          </a:p>
          <a:p>
            <a:pPr marL="0" indent="0">
              <a:buNone/>
            </a:pPr>
            <a:r>
              <a:rPr lang="en-US" dirty="0"/>
              <a:t>A8: Two short-term, 2-day visits of five TUL representatives (3 management and 2 researchers under the mentoring program) to each partner.</a:t>
            </a:r>
            <a:endParaRPr lang="pl-PL" dirty="0"/>
          </a:p>
          <a:p>
            <a:pPr marL="0" indent="0">
              <a:buNone/>
            </a:pPr>
            <a:r>
              <a:rPr lang="en-US" dirty="0"/>
              <a:t>A9: Launch of the Website with Online Communication Platform – due by 31.12.2024.</a:t>
            </a:r>
            <a:endParaRPr lang="pl-PL" dirty="0"/>
          </a:p>
          <a:p>
            <a:pPr marL="0" indent="0">
              <a:buNone/>
            </a:pPr>
            <a:r>
              <a:rPr lang="en-US" dirty="0"/>
              <a:t>A14: Mentoring and coaching support for researchers – this includes conducting a literature review on recycling, circular economy principles, and AI/ML tools for textile recycling, to be completed by 31.12.2024.</a:t>
            </a:r>
            <a:endParaRPr lang="pl-PL" dirty="0"/>
          </a:p>
          <a:p>
            <a:pPr marL="0" indent="0">
              <a:buNone/>
            </a:pPr>
            <a:r>
              <a:rPr lang="en-US" dirty="0"/>
              <a:t>A20: Promotional and educational campaign – in collaboration with influencers with a large following.</a:t>
            </a:r>
            <a:endParaRPr lang="pl-PL" dirty="0"/>
          </a:p>
          <a:p>
            <a:pPr marL="0" indent="0">
              <a:buNone/>
            </a:pPr>
            <a:r>
              <a:rPr lang="en-US" dirty="0"/>
              <a:t>A24: Round Table 1 – scheduled for 21.01.2025 will take place alongside the </a:t>
            </a:r>
            <a:r>
              <a:rPr lang="en-US" dirty="0" err="1"/>
              <a:t>InovaTex</a:t>
            </a:r>
            <a:r>
              <a:rPr lang="en-US" dirty="0"/>
              <a:t> 2025 conference, organized by Mr. Marcin </a:t>
            </a:r>
            <a:r>
              <a:rPr lang="en-US" dirty="0" err="1"/>
              <a:t>Barburski</a:t>
            </a:r>
            <a:r>
              <a:rPr lang="en-US" dirty="0"/>
              <a:t>.</a:t>
            </a:r>
            <a:endParaRPr lang="pl-PL" dirty="0"/>
          </a:p>
          <a:p>
            <a:pPr marL="0" indent="0">
              <a:buNone/>
            </a:pPr>
            <a:r>
              <a:rPr lang="en-US" dirty="0"/>
              <a:t>A15: Setting a convenient date for long-term visits in the first year, where the following activities will be organized: 3 sessions at UCAV, 3 workshops at UiS, and 3 laboratory experiments at GU.</a:t>
            </a:r>
            <a:endParaRPr lang="pl-PL" dirty="0"/>
          </a:p>
          <a:p>
            <a:pPr marL="0" indent="0">
              <a:buNone/>
            </a:pPr>
            <a:r>
              <a:rPr lang="en-US" dirty="0"/>
              <a:t>By collaborating closely, we will ensure that all these activities are completed on time, helping us stay aligned with our project's goals.</a:t>
            </a:r>
            <a:endParaRPr dirty="0"/>
          </a:p>
        </p:txBody>
      </p:sp>
    </p:spTree>
    <p:extLst>
      <p:ext uri="{BB962C8B-B14F-4D97-AF65-F5344CB8AC3E}">
        <p14:creationId xmlns:p14="http://schemas.microsoft.com/office/powerpoint/2010/main" val="25321954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142875" y="768350"/>
            <a:ext cx="6818313" cy="3836988"/>
          </a:xfrm>
        </p:spPr>
      </p:sp>
      <p:sp>
        <p:nvSpPr>
          <p:cNvPr id="3" name="Symbol zastępczy notatek 2"/>
          <p:cNvSpPr>
            <a:spLocks noGrp="1"/>
          </p:cNvSpPr>
          <p:nvPr>
            <p:ph type="body" idx="1"/>
          </p:nvPr>
        </p:nvSpPr>
        <p:spPr/>
        <p:txBody>
          <a:bodyPr/>
          <a:lstStyle/>
          <a:p>
            <a:pPr marL="172006" indent="0">
              <a:buNone/>
            </a:pPr>
            <a:r>
              <a:rPr lang="en-US" dirty="0"/>
              <a:t>If you have any questions or concerns regarding the topics we've discussed, now is the perfect time to address them. I invite you to ask your questions so we can clarify</a:t>
            </a:r>
            <a:r>
              <a:rPr lang="pl-PL" dirty="0"/>
              <a:t> </a:t>
            </a:r>
            <a:r>
              <a:rPr lang="pl-PL" dirty="0" err="1"/>
              <a:t>any</a:t>
            </a:r>
            <a:r>
              <a:rPr lang="pl-PL" dirty="0"/>
              <a:t> </a:t>
            </a:r>
            <a:r>
              <a:rPr lang="pl-PL" dirty="0" err="1"/>
              <a:t>doubt</a:t>
            </a:r>
            <a:r>
              <a:rPr lang="pl-PL" dirty="0"/>
              <a:t>.</a:t>
            </a:r>
            <a:endParaRPr lang="en-US" dirty="0"/>
          </a:p>
        </p:txBody>
      </p:sp>
    </p:spTree>
    <p:extLst>
      <p:ext uri="{BB962C8B-B14F-4D97-AF65-F5344CB8AC3E}">
        <p14:creationId xmlns:p14="http://schemas.microsoft.com/office/powerpoint/2010/main" val="40780734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f9d9f3d873_0_55:notes"/>
          <p:cNvSpPr txBox="1">
            <a:spLocks noGrp="1"/>
          </p:cNvSpPr>
          <p:nvPr>
            <p:ph type="body" idx="1"/>
          </p:nvPr>
        </p:nvSpPr>
        <p:spPr>
          <a:xfrm>
            <a:off x="710407" y="4861441"/>
            <a:ext cx="5683250" cy="4605576"/>
          </a:xfrm>
          <a:prstGeom prst="rect">
            <a:avLst/>
          </a:prstGeom>
        </p:spPr>
        <p:txBody>
          <a:bodyPr spcFirstLastPara="1" wrap="square" lIns="99059" tIns="99059" rIns="99059" bIns="99059" anchor="t" anchorCtr="0">
            <a:noAutofit/>
          </a:bodyPr>
          <a:lstStyle/>
          <a:p>
            <a:pPr marL="0" indent="0">
              <a:buNone/>
            </a:pPr>
            <a:r>
              <a:rPr lang="pl-PL" dirty="0"/>
              <a:t>Po polsku: </a:t>
            </a:r>
          </a:p>
          <a:p>
            <a:pPr marL="0" indent="0">
              <a:buNone/>
            </a:pPr>
            <a:r>
              <a:rPr lang="pl-PL" dirty="0"/>
              <a:t>Dziękuję wszystkim za aktywny udział w dzisiejszym spotkaniu. Podsumowując, omówiliśmy kluczowe aspekty projektu, w tym harmonogram zadań, kamienie milowe oraz oczekiwane rezultaty.</a:t>
            </a:r>
          </a:p>
          <a:p>
            <a:pPr marL="0" indent="0">
              <a:buNone/>
            </a:pPr>
            <a:r>
              <a:rPr lang="pl-PL" dirty="0"/>
              <a:t>Co dalej?</a:t>
            </a:r>
          </a:p>
          <a:p>
            <a:pPr marL="185766" indent="-185766"/>
            <a:r>
              <a:rPr lang="pl-PL" dirty="0"/>
              <a:t>Realizacja zadań: Każdy zespół powinien teraz skupić się na realizacji zadań przypisanych w harmonogramie. Przypominam, że terminy są ściśle określone, a ich dotrzymanie jest kluczowe dla sukcesu całego projektu.</a:t>
            </a:r>
          </a:p>
          <a:p>
            <a:pPr marL="185766" indent="-185766"/>
            <a:r>
              <a:rPr lang="pl-PL" dirty="0"/>
              <a:t>Komunikacja: Proszę pamiętać o regularnej komunikacji, zarówno wewnątrz zespołów, jak i między partnerami projektu. Platforma komunikacyjna online, która zostanie uruchomiona w 6. miesiącu, będzie kluczowym narzędziem do wymiany informacji i współpracy.</a:t>
            </a:r>
          </a:p>
          <a:p>
            <a:pPr marL="185766" indent="-185766"/>
            <a:r>
              <a:rPr lang="pl-PL" dirty="0"/>
              <a:t>Monitoring postępów: Proszę o regularne raportowanie postępów zgodnie z ustalonym harmonogramem. Kamienie milowe są strategicznymi punktami, które będą monitorowane, aby zapewnić, że projekt jest realizowany zgodnie z </a:t>
            </a:r>
            <a:r>
              <a:rPr lang="pl-PL" dirty="0" err="1"/>
              <a:t>planem.Wsparcie</a:t>
            </a:r>
            <a:r>
              <a:rPr lang="pl-PL" dirty="0"/>
              <a:t>: Jeśli napotkacie na jakiekolwiek wyzwania, nie wahajcie się zwrócić o wsparcie do koordynatora projektu lub innych zespołów. Współpraca jest kluczowa.</a:t>
            </a:r>
          </a:p>
          <a:p>
            <a:pPr marL="185766" indent="-185766"/>
            <a:r>
              <a:rPr lang="pl-PL" dirty="0"/>
              <a:t>Zakończenie: Na tym etapie jesteśmy dobrze przygotowani, aby kontynuować realizację projektu z pełnym zaangażowaniem. Jestem przekonana, że dzięki wspólnym wysiłkom osiągniemy nasze cele.</a:t>
            </a:r>
          </a:p>
          <a:p>
            <a:pPr marL="0" indent="0">
              <a:buNone/>
            </a:pPr>
            <a:r>
              <a:rPr lang="pl-PL" dirty="0"/>
              <a:t>Czekam na kolejne spotkanie, podczas którego omówimy postępy i będziemy kontynuować naszą pracę nad tym ambitnym projektem. Jeszcze raz dziękuję za udział i życzę wszystkim powodzenia w realizacji zadań.</a:t>
            </a:r>
          </a:p>
          <a:p>
            <a:pPr marL="0" indent="0">
              <a:buNone/>
            </a:pPr>
            <a:endParaRPr lang="pl-PL" dirty="0"/>
          </a:p>
          <a:p>
            <a:pPr marL="0" indent="0">
              <a:buNone/>
            </a:pPr>
            <a:r>
              <a:rPr lang="pl-PL" dirty="0"/>
              <a:t>Po angielsku: </a:t>
            </a:r>
            <a:br>
              <a:rPr lang="pl-PL" dirty="0"/>
            </a:br>
            <a:r>
              <a:rPr lang="en-US" dirty="0"/>
              <a:t>Thank you all for your active participation in today’s meeting. To summarize, we discussed the key aspects of the project, including the task schedule, milestones, and expected deliverables.</a:t>
            </a:r>
            <a:endParaRPr lang="pl-PL" dirty="0"/>
          </a:p>
          <a:p>
            <a:pPr marL="0" indent="0">
              <a:buNone/>
            </a:pPr>
            <a:r>
              <a:rPr lang="en-US" dirty="0"/>
              <a:t>What’s next?</a:t>
            </a:r>
            <a:endParaRPr lang="pl-PL" dirty="0"/>
          </a:p>
          <a:p>
            <a:pPr marL="185766" indent="-185766"/>
            <a:r>
              <a:rPr lang="en-US" dirty="0"/>
              <a:t>Task Execution: Each team should now focus on executing the tasks assigned in the schedule. Please remember that deadlines are strict, and meeting them is crucial for the success of the entire project.</a:t>
            </a:r>
            <a:endParaRPr lang="pl-PL" dirty="0"/>
          </a:p>
          <a:p>
            <a:pPr marL="185766" indent="-185766"/>
            <a:r>
              <a:rPr lang="en-US" dirty="0"/>
              <a:t>Communication: Please ensure regular communication, both within teams and between project partners. The online communication platform, which will be launched in the 6th month, will be a key tool for information exchange and collaboration.</a:t>
            </a:r>
            <a:endParaRPr lang="pl-PL" dirty="0"/>
          </a:p>
          <a:p>
            <a:pPr marL="185766" indent="-185766"/>
            <a:r>
              <a:rPr lang="en-US" dirty="0"/>
              <a:t>Progress Monitoring: Regular progress reporting according to the established schedule is essential. Milestones are strategic points that will be monitored to ensure the project is on track.</a:t>
            </a:r>
            <a:endParaRPr lang="pl-PL" dirty="0"/>
          </a:p>
          <a:p>
            <a:pPr marL="185766" indent="-185766"/>
            <a:r>
              <a:rPr lang="en-US" dirty="0"/>
              <a:t>Support: If you encounter any challenges, don’t hesitate to reach out for support from the project coordinator or other teams. Collaboration is </a:t>
            </a:r>
            <a:r>
              <a:rPr lang="en-US" dirty="0" err="1"/>
              <a:t>key.Closing</a:t>
            </a:r>
            <a:r>
              <a:rPr lang="en-US" dirty="0"/>
              <a:t>: At this stage, we are well-prepared to continue project implementation with full commitment.</a:t>
            </a:r>
            <a:endParaRPr lang="pl-PL" dirty="0"/>
          </a:p>
          <a:p>
            <a:pPr marL="0" indent="0">
              <a:buNone/>
            </a:pPr>
            <a:r>
              <a:rPr lang="en-US" dirty="0"/>
              <a:t> I am confident that through our collective efforts, we will achieve our </a:t>
            </a:r>
            <a:r>
              <a:rPr lang="en-US" dirty="0" err="1"/>
              <a:t>goals.I</a:t>
            </a:r>
            <a:r>
              <a:rPr lang="en-US" dirty="0"/>
              <a:t> look forward to our next meeting, where we will discuss progress and continue our work on this ambitious project. Once again, thank you for your participation, and I wish everyone success in carrying out your tasks</a:t>
            </a:r>
            <a:br>
              <a:rPr lang="pl-PL" dirty="0"/>
            </a:br>
            <a:endParaRPr dirty="0"/>
          </a:p>
        </p:txBody>
      </p:sp>
      <p:sp>
        <p:nvSpPr>
          <p:cNvPr id="319" name="Google Shape;319;g1f9d9f3d873_0_55:notes"/>
          <p:cNvSpPr>
            <a:spLocks noGrp="1" noRot="1" noChangeAspect="1"/>
          </p:cNvSpPr>
          <p:nvPr>
            <p:ph type="sldImg" idx="2"/>
          </p:nvPr>
        </p:nvSpPr>
        <p:spPr>
          <a:xfrm>
            <a:off x="142875" y="768350"/>
            <a:ext cx="6818313" cy="38369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 Templateswise.com - Machine Learning PPT">
  <p:cSld name="© Templateswise.com - Machine Learning PPT">
    <p:bg>
      <p:bgPr>
        <a:blipFill>
          <a:blip r:embed="rId2">
            <a:alphaModFix/>
          </a:blip>
          <a:stretch>
            <a:fillRect/>
          </a:stretch>
        </a:blip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A5A5A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A5A5A5"/>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A5A5A5"/>
                </a:solidFill>
                <a:latin typeface="Calibri"/>
                <a:ea typeface="Calibri"/>
                <a:cs typeface="Calibri"/>
                <a:sym typeface="Calibri"/>
              </a:defRPr>
            </a:lvl1pPr>
            <a:lvl2pPr marL="0" lvl="1" indent="0" algn="r">
              <a:spcBef>
                <a:spcPts val="0"/>
              </a:spcBef>
              <a:buNone/>
              <a:defRPr sz="1200" b="0" i="0" u="none" strike="noStrike" cap="none">
                <a:solidFill>
                  <a:srgbClr val="A5A5A5"/>
                </a:solidFill>
                <a:latin typeface="Calibri"/>
                <a:ea typeface="Calibri"/>
                <a:cs typeface="Calibri"/>
                <a:sym typeface="Calibri"/>
              </a:defRPr>
            </a:lvl2pPr>
            <a:lvl3pPr marL="0" lvl="2" indent="0" algn="r">
              <a:spcBef>
                <a:spcPts val="0"/>
              </a:spcBef>
              <a:buNone/>
              <a:defRPr sz="1200" b="0" i="0" u="none" strike="noStrike" cap="none">
                <a:solidFill>
                  <a:srgbClr val="A5A5A5"/>
                </a:solidFill>
                <a:latin typeface="Calibri"/>
                <a:ea typeface="Calibri"/>
                <a:cs typeface="Calibri"/>
                <a:sym typeface="Calibri"/>
              </a:defRPr>
            </a:lvl3pPr>
            <a:lvl4pPr marL="0" lvl="3" indent="0" algn="r">
              <a:spcBef>
                <a:spcPts val="0"/>
              </a:spcBef>
              <a:buNone/>
              <a:defRPr sz="1200" b="0" i="0" u="none" strike="noStrike" cap="none">
                <a:solidFill>
                  <a:srgbClr val="A5A5A5"/>
                </a:solidFill>
                <a:latin typeface="Calibri"/>
                <a:ea typeface="Calibri"/>
                <a:cs typeface="Calibri"/>
                <a:sym typeface="Calibri"/>
              </a:defRPr>
            </a:lvl4pPr>
            <a:lvl5pPr marL="0" lvl="4" indent="0" algn="r">
              <a:spcBef>
                <a:spcPts val="0"/>
              </a:spcBef>
              <a:buNone/>
              <a:defRPr sz="1200" b="0" i="0" u="none" strike="noStrike" cap="none">
                <a:solidFill>
                  <a:srgbClr val="A5A5A5"/>
                </a:solidFill>
                <a:latin typeface="Calibri"/>
                <a:ea typeface="Calibri"/>
                <a:cs typeface="Calibri"/>
                <a:sym typeface="Calibri"/>
              </a:defRPr>
            </a:lvl5pPr>
            <a:lvl6pPr marL="0" lvl="5" indent="0" algn="r">
              <a:spcBef>
                <a:spcPts val="0"/>
              </a:spcBef>
              <a:buNone/>
              <a:defRPr sz="1200" b="0" i="0" u="none" strike="noStrike" cap="none">
                <a:solidFill>
                  <a:srgbClr val="A5A5A5"/>
                </a:solidFill>
                <a:latin typeface="Calibri"/>
                <a:ea typeface="Calibri"/>
                <a:cs typeface="Calibri"/>
                <a:sym typeface="Calibri"/>
              </a:defRPr>
            </a:lvl6pPr>
            <a:lvl7pPr marL="0" lvl="6" indent="0" algn="r">
              <a:spcBef>
                <a:spcPts val="0"/>
              </a:spcBef>
              <a:buNone/>
              <a:defRPr sz="1200" b="0" i="0" u="none" strike="noStrike" cap="none">
                <a:solidFill>
                  <a:srgbClr val="A5A5A5"/>
                </a:solidFill>
                <a:latin typeface="Calibri"/>
                <a:ea typeface="Calibri"/>
                <a:cs typeface="Calibri"/>
                <a:sym typeface="Calibri"/>
              </a:defRPr>
            </a:lvl7pPr>
            <a:lvl8pPr marL="0" lvl="7" indent="0" algn="r">
              <a:spcBef>
                <a:spcPts val="0"/>
              </a:spcBef>
              <a:buNone/>
              <a:defRPr sz="1200" b="0" i="0" u="none" strike="noStrike" cap="none">
                <a:solidFill>
                  <a:srgbClr val="A5A5A5"/>
                </a:solidFill>
                <a:latin typeface="Calibri"/>
                <a:ea typeface="Calibri"/>
                <a:cs typeface="Calibri"/>
                <a:sym typeface="Calibri"/>
              </a:defRPr>
            </a:lvl8pPr>
            <a:lvl9pPr marL="0" lvl="8" indent="0" algn="r">
              <a:spcBef>
                <a:spcPts val="0"/>
              </a:spcBef>
              <a:buNone/>
              <a:defRPr sz="1200" b="0" i="0" u="none" strike="noStrike" cap="none">
                <a:solidFill>
                  <a:srgbClr val="A5A5A5"/>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60" name="Google Shape;60;p14"/>
          <p:cNvSpPr txBox="1">
            <a:spLocks noGrp="1"/>
          </p:cNvSpPr>
          <p:nvPr>
            <p:ph type="title"/>
          </p:nvPr>
        </p:nvSpPr>
        <p:spPr>
          <a:xfrm>
            <a:off x="4860032" y="1779662"/>
            <a:ext cx="3848291" cy="857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3900"/>
              <a:buFont typeface="Calibri"/>
              <a:buNone/>
              <a:defRPr sz="39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4"/>
          <p:cNvSpPr txBox="1">
            <a:spLocks noGrp="1"/>
          </p:cNvSpPr>
          <p:nvPr>
            <p:ph type="body" idx="1"/>
          </p:nvPr>
        </p:nvSpPr>
        <p:spPr>
          <a:xfrm>
            <a:off x="5024120" y="2427734"/>
            <a:ext cx="3672408" cy="452437"/>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chemeClr val="lt1"/>
              </a:buClr>
              <a:buSzPts val="1800"/>
              <a:buNone/>
              <a:defRPr sz="1800">
                <a:solidFill>
                  <a:schemeClr val="lt1"/>
                </a:solidFill>
                <a:latin typeface="Calibri"/>
                <a:ea typeface="Calibri"/>
                <a:cs typeface="Calibri"/>
                <a:sym typeface="Calibri"/>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grpSp>
        <p:nvGrpSpPr>
          <p:cNvPr id="62" name="Google Shape;62;p14"/>
          <p:cNvGrpSpPr/>
          <p:nvPr/>
        </p:nvGrpSpPr>
        <p:grpSpPr>
          <a:xfrm>
            <a:off x="6958036" y="2967073"/>
            <a:ext cx="808040" cy="808047"/>
            <a:chOff x="6958036" y="2967073"/>
            <a:chExt cx="808040" cy="808047"/>
          </a:xfrm>
        </p:grpSpPr>
        <p:sp>
          <p:nvSpPr>
            <p:cNvPr id="63" name="Google Shape;63;p14"/>
            <p:cNvSpPr/>
            <p:nvPr/>
          </p:nvSpPr>
          <p:spPr>
            <a:xfrm>
              <a:off x="6958036" y="2967073"/>
              <a:ext cx="808040" cy="808047"/>
            </a:xfrm>
            <a:custGeom>
              <a:avLst/>
              <a:gdLst/>
              <a:ahLst/>
              <a:cxnLst/>
              <a:rect l="l" t="t" r="r" b="b"/>
              <a:pathLst>
                <a:path w="1017" h="1017" extrusionOk="0">
                  <a:moveTo>
                    <a:pt x="1017" y="509"/>
                  </a:moveTo>
                  <a:lnTo>
                    <a:pt x="1017" y="509"/>
                  </a:lnTo>
                  <a:lnTo>
                    <a:pt x="1017" y="535"/>
                  </a:lnTo>
                  <a:lnTo>
                    <a:pt x="1014" y="561"/>
                  </a:lnTo>
                  <a:lnTo>
                    <a:pt x="1011" y="586"/>
                  </a:lnTo>
                  <a:lnTo>
                    <a:pt x="1007" y="612"/>
                  </a:lnTo>
                  <a:lnTo>
                    <a:pt x="1002" y="636"/>
                  </a:lnTo>
                  <a:lnTo>
                    <a:pt x="995" y="660"/>
                  </a:lnTo>
                  <a:lnTo>
                    <a:pt x="987" y="684"/>
                  </a:lnTo>
                  <a:lnTo>
                    <a:pt x="978" y="707"/>
                  </a:lnTo>
                  <a:lnTo>
                    <a:pt x="967" y="729"/>
                  </a:lnTo>
                  <a:lnTo>
                    <a:pt x="956" y="751"/>
                  </a:lnTo>
                  <a:lnTo>
                    <a:pt x="944" y="773"/>
                  </a:lnTo>
                  <a:lnTo>
                    <a:pt x="930" y="794"/>
                  </a:lnTo>
                  <a:lnTo>
                    <a:pt x="917" y="813"/>
                  </a:lnTo>
                  <a:lnTo>
                    <a:pt x="902" y="833"/>
                  </a:lnTo>
                  <a:lnTo>
                    <a:pt x="885" y="851"/>
                  </a:lnTo>
                  <a:lnTo>
                    <a:pt x="868" y="869"/>
                  </a:lnTo>
                  <a:lnTo>
                    <a:pt x="851" y="886"/>
                  </a:lnTo>
                  <a:lnTo>
                    <a:pt x="832" y="901"/>
                  </a:lnTo>
                  <a:lnTo>
                    <a:pt x="813" y="917"/>
                  </a:lnTo>
                  <a:lnTo>
                    <a:pt x="793" y="931"/>
                  </a:lnTo>
                  <a:lnTo>
                    <a:pt x="773" y="944"/>
                  </a:lnTo>
                  <a:lnTo>
                    <a:pt x="751" y="956"/>
                  </a:lnTo>
                  <a:lnTo>
                    <a:pt x="729" y="968"/>
                  </a:lnTo>
                  <a:lnTo>
                    <a:pt x="707" y="978"/>
                  </a:lnTo>
                  <a:lnTo>
                    <a:pt x="684" y="987"/>
                  </a:lnTo>
                  <a:lnTo>
                    <a:pt x="660" y="994"/>
                  </a:lnTo>
                  <a:lnTo>
                    <a:pt x="636" y="1001"/>
                  </a:lnTo>
                  <a:lnTo>
                    <a:pt x="611" y="1007"/>
                  </a:lnTo>
                  <a:lnTo>
                    <a:pt x="586" y="1012"/>
                  </a:lnTo>
                  <a:lnTo>
                    <a:pt x="561" y="1015"/>
                  </a:lnTo>
                  <a:lnTo>
                    <a:pt x="535" y="1017"/>
                  </a:lnTo>
                  <a:lnTo>
                    <a:pt x="509" y="1017"/>
                  </a:lnTo>
                  <a:lnTo>
                    <a:pt x="509" y="1017"/>
                  </a:lnTo>
                  <a:lnTo>
                    <a:pt x="482" y="1017"/>
                  </a:lnTo>
                  <a:lnTo>
                    <a:pt x="457" y="1015"/>
                  </a:lnTo>
                  <a:lnTo>
                    <a:pt x="432" y="1012"/>
                  </a:lnTo>
                  <a:lnTo>
                    <a:pt x="406" y="1007"/>
                  </a:lnTo>
                  <a:lnTo>
                    <a:pt x="381" y="1001"/>
                  </a:lnTo>
                  <a:lnTo>
                    <a:pt x="358" y="994"/>
                  </a:lnTo>
                  <a:lnTo>
                    <a:pt x="334" y="987"/>
                  </a:lnTo>
                  <a:lnTo>
                    <a:pt x="311" y="978"/>
                  </a:lnTo>
                  <a:lnTo>
                    <a:pt x="288" y="968"/>
                  </a:lnTo>
                  <a:lnTo>
                    <a:pt x="266" y="956"/>
                  </a:lnTo>
                  <a:lnTo>
                    <a:pt x="245" y="944"/>
                  </a:lnTo>
                  <a:lnTo>
                    <a:pt x="224" y="931"/>
                  </a:lnTo>
                  <a:lnTo>
                    <a:pt x="205" y="917"/>
                  </a:lnTo>
                  <a:lnTo>
                    <a:pt x="185" y="901"/>
                  </a:lnTo>
                  <a:lnTo>
                    <a:pt x="167" y="886"/>
                  </a:lnTo>
                  <a:lnTo>
                    <a:pt x="150" y="869"/>
                  </a:lnTo>
                  <a:lnTo>
                    <a:pt x="132" y="851"/>
                  </a:lnTo>
                  <a:lnTo>
                    <a:pt x="116" y="833"/>
                  </a:lnTo>
                  <a:lnTo>
                    <a:pt x="101" y="813"/>
                  </a:lnTo>
                  <a:lnTo>
                    <a:pt x="87" y="794"/>
                  </a:lnTo>
                  <a:lnTo>
                    <a:pt x="74" y="773"/>
                  </a:lnTo>
                  <a:lnTo>
                    <a:pt x="62" y="751"/>
                  </a:lnTo>
                  <a:lnTo>
                    <a:pt x="50" y="729"/>
                  </a:lnTo>
                  <a:lnTo>
                    <a:pt x="40" y="707"/>
                  </a:lnTo>
                  <a:lnTo>
                    <a:pt x="31" y="684"/>
                  </a:lnTo>
                  <a:lnTo>
                    <a:pt x="23" y="660"/>
                  </a:lnTo>
                  <a:lnTo>
                    <a:pt x="16" y="636"/>
                  </a:lnTo>
                  <a:lnTo>
                    <a:pt x="10" y="612"/>
                  </a:lnTo>
                  <a:lnTo>
                    <a:pt x="6" y="586"/>
                  </a:lnTo>
                  <a:lnTo>
                    <a:pt x="3" y="561"/>
                  </a:lnTo>
                  <a:lnTo>
                    <a:pt x="1" y="535"/>
                  </a:lnTo>
                  <a:lnTo>
                    <a:pt x="0" y="509"/>
                  </a:lnTo>
                  <a:lnTo>
                    <a:pt x="0" y="509"/>
                  </a:lnTo>
                  <a:lnTo>
                    <a:pt x="1" y="483"/>
                  </a:lnTo>
                  <a:lnTo>
                    <a:pt x="3" y="457"/>
                  </a:lnTo>
                  <a:lnTo>
                    <a:pt x="6" y="431"/>
                  </a:lnTo>
                  <a:lnTo>
                    <a:pt x="10" y="407"/>
                  </a:lnTo>
                  <a:lnTo>
                    <a:pt x="16" y="381"/>
                  </a:lnTo>
                  <a:lnTo>
                    <a:pt x="23" y="357"/>
                  </a:lnTo>
                  <a:lnTo>
                    <a:pt x="31" y="334"/>
                  </a:lnTo>
                  <a:lnTo>
                    <a:pt x="40" y="311"/>
                  </a:lnTo>
                  <a:lnTo>
                    <a:pt x="50" y="288"/>
                  </a:lnTo>
                  <a:lnTo>
                    <a:pt x="62" y="266"/>
                  </a:lnTo>
                  <a:lnTo>
                    <a:pt x="74" y="245"/>
                  </a:lnTo>
                  <a:lnTo>
                    <a:pt x="87" y="225"/>
                  </a:lnTo>
                  <a:lnTo>
                    <a:pt x="101" y="204"/>
                  </a:lnTo>
                  <a:lnTo>
                    <a:pt x="116" y="185"/>
                  </a:lnTo>
                  <a:lnTo>
                    <a:pt x="132" y="167"/>
                  </a:lnTo>
                  <a:lnTo>
                    <a:pt x="150" y="149"/>
                  </a:lnTo>
                  <a:lnTo>
                    <a:pt x="167" y="132"/>
                  </a:lnTo>
                  <a:lnTo>
                    <a:pt x="185" y="116"/>
                  </a:lnTo>
                  <a:lnTo>
                    <a:pt x="205" y="101"/>
                  </a:lnTo>
                  <a:lnTo>
                    <a:pt x="224" y="86"/>
                  </a:lnTo>
                  <a:lnTo>
                    <a:pt x="245" y="74"/>
                  </a:lnTo>
                  <a:lnTo>
                    <a:pt x="266" y="61"/>
                  </a:lnTo>
                  <a:lnTo>
                    <a:pt x="288" y="51"/>
                  </a:lnTo>
                  <a:lnTo>
                    <a:pt x="311" y="40"/>
                  </a:lnTo>
                  <a:lnTo>
                    <a:pt x="334" y="31"/>
                  </a:lnTo>
                  <a:lnTo>
                    <a:pt x="358" y="23"/>
                  </a:lnTo>
                  <a:lnTo>
                    <a:pt x="381" y="16"/>
                  </a:lnTo>
                  <a:lnTo>
                    <a:pt x="406" y="10"/>
                  </a:lnTo>
                  <a:lnTo>
                    <a:pt x="432" y="6"/>
                  </a:lnTo>
                  <a:lnTo>
                    <a:pt x="457" y="2"/>
                  </a:lnTo>
                  <a:lnTo>
                    <a:pt x="482" y="1"/>
                  </a:lnTo>
                  <a:lnTo>
                    <a:pt x="509" y="0"/>
                  </a:lnTo>
                  <a:lnTo>
                    <a:pt x="509" y="0"/>
                  </a:lnTo>
                  <a:lnTo>
                    <a:pt x="535" y="1"/>
                  </a:lnTo>
                  <a:lnTo>
                    <a:pt x="561" y="2"/>
                  </a:lnTo>
                  <a:lnTo>
                    <a:pt x="586" y="6"/>
                  </a:lnTo>
                  <a:lnTo>
                    <a:pt x="611" y="10"/>
                  </a:lnTo>
                  <a:lnTo>
                    <a:pt x="636" y="16"/>
                  </a:lnTo>
                  <a:lnTo>
                    <a:pt x="660" y="23"/>
                  </a:lnTo>
                  <a:lnTo>
                    <a:pt x="684" y="31"/>
                  </a:lnTo>
                  <a:lnTo>
                    <a:pt x="707" y="40"/>
                  </a:lnTo>
                  <a:lnTo>
                    <a:pt x="729" y="51"/>
                  </a:lnTo>
                  <a:lnTo>
                    <a:pt x="751" y="61"/>
                  </a:lnTo>
                  <a:lnTo>
                    <a:pt x="773" y="74"/>
                  </a:lnTo>
                  <a:lnTo>
                    <a:pt x="793" y="86"/>
                  </a:lnTo>
                  <a:lnTo>
                    <a:pt x="813" y="101"/>
                  </a:lnTo>
                  <a:lnTo>
                    <a:pt x="832" y="116"/>
                  </a:lnTo>
                  <a:lnTo>
                    <a:pt x="851" y="132"/>
                  </a:lnTo>
                  <a:lnTo>
                    <a:pt x="868" y="149"/>
                  </a:lnTo>
                  <a:lnTo>
                    <a:pt x="885" y="167"/>
                  </a:lnTo>
                  <a:lnTo>
                    <a:pt x="902" y="185"/>
                  </a:lnTo>
                  <a:lnTo>
                    <a:pt x="917" y="204"/>
                  </a:lnTo>
                  <a:lnTo>
                    <a:pt x="930" y="225"/>
                  </a:lnTo>
                  <a:lnTo>
                    <a:pt x="944" y="245"/>
                  </a:lnTo>
                  <a:lnTo>
                    <a:pt x="956" y="266"/>
                  </a:lnTo>
                  <a:lnTo>
                    <a:pt x="967" y="288"/>
                  </a:lnTo>
                  <a:lnTo>
                    <a:pt x="978" y="311"/>
                  </a:lnTo>
                  <a:lnTo>
                    <a:pt x="987" y="334"/>
                  </a:lnTo>
                  <a:lnTo>
                    <a:pt x="995" y="357"/>
                  </a:lnTo>
                  <a:lnTo>
                    <a:pt x="1002" y="381"/>
                  </a:lnTo>
                  <a:lnTo>
                    <a:pt x="1007" y="407"/>
                  </a:lnTo>
                  <a:lnTo>
                    <a:pt x="1011" y="431"/>
                  </a:lnTo>
                  <a:lnTo>
                    <a:pt x="1014" y="457"/>
                  </a:lnTo>
                  <a:lnTo>
                    <a:pt x="1017" y="483"/>
                  </a:lnTo>
                  <a:lnTo>
                    <a:pt x="1017" y="509"/>
                  </a:lnTo>
                  <a:lnTo>
                    <a:pt x="1017" y="509"/>
                  </a:lnTo>
                  <a:close/>
                </a:path>
              </a:pathLst>
            </a:custGeom>
            <a:solidFill>
              <a:srgbClr val="49CFA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 name="Google Shape;64;p14"/>
            <p:cNvSpPr/>
            <p:nvPr/>
          </p:nvSpPr>
          <p:spPr>
            <a:xfrm>
              <a:off x="7075512" y="3165513"/>
              <a:ext cx="574677" cy="360367"/>
            </a:xfrm>
            <a:custGeom>
              <a:avLst/>
              <a:gdLst/>
              <a:ahLst/>
              <a:cxnLst/>
              <a:rect l="l" t="t" r="r" b="b"/>
              <a:pathLst>
                <a:path w="726" h="454" extrusionOk="0">
                  <a:moveTo>
                    <a:pt x="711" y="313"/>
                  </a:moveTo>
                  <a:lnTo>
                    <a:pt x="629" y="313"/>
                  </a:lnTo>
                  <a:lnTo>
                    <a:pt x="629" y="223"/>
                  </a:lnTo>
                  <a:lnTo>
                    <a:pt x="370" y="223"/>
                  </a:lnTo>
                  <a:lnTo>
                    <a:pt x="370" y="141"/>
                  </a:lnTo>
                  <a:lnTo>
                    <a:pt x="452" y="141"/>
                  </a:lnTo>
                  <a:lnTo>
                    <a:pt x="452" y="141"/>
                  </a:lnTo>
                  <a:lnTo>
                    <a:pt x="457" y="139"/>
                  </a:lnTo>
                  <a:lnTo>
                    <a:pt x="462" y="137"/>
                  </a:lnTo>
                  <a:lnTo>
                    <a:pt x="465" y="131"/>
                  </a:lnTo>
                  <a:lnTo>
                    <a:pt x="466" y="126"/>
                  </a:lnTo>
                  <a:lnTo>
                    <a:pt x="466" y="16"/>
                  </a:lnTo>
                  <a:lnTo>
                    <a:pt x="466" y="16"/>
                  </a:lnTo>
                  <a:lnTo>
                    <a:pt x="465" y="9"/>
                  </a:lnTo>
                  <a:lnTo>
                    <a:pt x="462" y="5"/>
                  </a:lnTo>
                  <a:lnTo>
                    <a:pt x="457" y="2"/>
                  </a:lnTo>
                  <a:lnTo>
                    <a:pt x="452" y="0"/>
                  </a:lnTo>
                  <a:lnTo>
                    <a:pt x="274" y="0"/>
                  </a:lnTo>
                  <a:lnTo>
                    <a:pt x="274" y="0"/>
                  </a:lnTo>
                  <a:lnTo>
                    <a:pt x="268" y="2"/>
                  </a:lnTo>
                  <a:lnTo>
                    <a:pt x="264" y="5"/>
                  </a:lnTo>
                  <a:lnTo>
                    <a:pt x="260" y="9"/>
                  </a:lnTo>
                  <a:lnTo>
                    <a:pt x="259" y="16"/>
                  </a:lnTo>
                  <a:lnTo>
                    <a:pt x="259" y="126"/>
                  </a:lnTo>
                  <a:lnTo>
                    <a:pt x="259" y="126"/>
                  </a:lnTo>
                  <a:lnTo>
                    <a:pt x="260" y="131"/>
                  </a:lnTo>
                  <a:lnTo>
                    <a:pt x="264" y="137"/>
                  </a:lnTo>
                  <a:lnTo>
                    <a:pt x="268" y="139"/>
                  </a:lnTo>
                  <a:lnTo>
                    <a:pt x="274" y="141"/>
                  </a:lnTo>
                  <a:lnTo>
                    <a:pt x="356" y="141"/>
                  </a:lnTo>
                  <a:lnTo>
                    <a:pt x="356" y="223"/>
                  </a:lnTo>
                  <a:lnTo>
                    <a:pt x="97" y="223"/>
                  </a:lnTo>
                  <a:lnTo>
                    <a:pt x="97" y="313"/>
                  </a:lnTo>
                  <a:lnTo>
                    <a:pt x="15" y="313"/>
                  </a:lnTo>
                  <a:lnTo>
                    <a:pt x="15" y="313"/>
                  </a:lnTo>
                  <a:lnTo>
                    <a:pt x="9" y="314"/>
                  </a:lnTo>
                  <a:lnTo>
                    <a:pt x="4" y="318"/>
                  </a:lnTo>
                  <a:lnTo>
                    <a:pt x="1" y="323"/>
                  </a:lnTo>
                  <a:lnTo>
                    <a:pt x="0" y="328"/>
                  </a:lnTo>
                  <a:lnTo>
                    <a:pt x="0" y="439"/>
                  </a:lnTo>
                  <a:lnTo>
                    <a:pt x="0" y="439"/>
                  </a:lnTo>
                  <a:lnTo>
                    <a:pt x="1" y="445"/>
                  </a:lnTo>
                  <a:lnTo>
                    <a:pt x="4" y="449"/>
                  </a:lnTo>
                  <a:lnTo>
                    <a:pt x="9" y="453"/>
                  </a:lnTo>
                  <a:lnTo>
                    <a:pt x="15" y="454"/>
                  </a:lnTo>
                  <a:lnTo>
                    <a:pt x="191" y="454"/>
                  </a:lnTo>
                  <a:lnTo>
                    <a:pt x="191" y="454"/>
                  </a:lnTo>
                  <a:lnTo>
                    <a:pt x="197" y="453"/>
                  </a:lnTo>
                  <a:lnTo>
                    <a:pt x="202" y="449"/>
                  </a:lnTo>
                  <a:lnTo>
                    <a:pt x="205" y="445"/>
                  </a:lnTo>
                  <a:lnTo>
                    <a:pt x="206" y="439"/>
                  </a:lnTo>
                  <a:lnTo>
                    <a:pt x="206" y="328"/>
                  </a:lnTo>
                  <a:lnTo>
                    <a:pt x="206" y="328"/>
                  </a:lnTo>
                  <a:lnTo>
                    <a:pt x="205" y="323"/>
                  </a:lnTo>
                  <a:lnTo>
                    <a:pt x="202" y="318"/>
                  </a:lnTo>
                  <a:lnTo>
                    <a:pt x="197" y="314"/>
                  </a:lnTo>
                  <a:lnTo>
                    <a:pt x="191" y="313"/>
                  </a:lnTo>
                  <a:lnTo>
                    <a:pt x="109" y="313"/>
                  </a:lnTo>
                  <a:lnTo>
                    <a:pt x="109" y="236"/>
                  </a:lnTo>
                  <a:lnTo>
                    <a:pt x="356" y="236"/>
                  </a:lnTo>
                  <a:lnTo>
                    <a:pt x="356" y="313"/>
                  </a:lnTo>
                  <a:lnTo>
                    <a:pt x="274" y="313"/>
                  </a:lnTo>
                  <a:lnTo>
                    <a:pt x="274" y="313"/>
                  </a:lnTo>
                  <a:lnTo>
                    <a:pt x="268" y="314"/>
                  </a:lnTo>
                  <a:lnTo>
                    <a:pt x="264" y="318"/>
                  </a:lnTo>
                  <a:lnTo>
                    <a:pt x="260" y="323"/>
                  </a:lnTo>
                  <a:lnTo>
                    <a:pt x="259" y="328"/>
                  </a:lnTo>
                  <a:lnTo>
                    <a:pt x="259" y="439"/>
                  </a:lnTo>
                  <a:lnTo>
                    <a:pt x="259" y="439"/>
                  </a:lnTo>
                  <a:lnTo>
                    <a:pt x="260" y="445"/>
                  </a:lnTo>
                  <a:lnTo>
                    <a:pt x="264" y="449"/>
                  </a:lnTo>
                  <a:lnTo>
                    <a:pt x="268" y="453"/>
                  </a:lnTo>
                  <a:lnTo>
                    <a:pt x="274" y="454"/>
                  </a:lnTo>
                  <a:lnTo>
                    <a:pt x="452" y="454"/>
                  </a:lnTo>
                  <a:lnTo>
                    <a:pt x="452" y="454"/>
                  </a:lnTo>
                  <a:lnTo>
                    <a:pt x="457" y="453"/>
                  </a:lnTo>
                  <a:lnTo>
                    <a:pt x="462" y="449"/>
                  </a:lnTo>
                  <a:lnTo>
                    <a:pt x="465" y="445"/>
                  </a:lnTo>
                  <a:lnTo>
                    <a:pt x="466" y="439"/>
                  </a:lnTo>
                  <a:lnTo>
                    <a:pt x="466" y="328"/>
                  </a:lnTo>
                  <a:lnTo>
                    <a:pt x="466" y="328"/>
                  </a:lnTo>
                  <a:lnTo>
                    <a:pt x="465" y="323"/>
                  </a:lnTo>
                  <a:lnTo>
                    <a:pt x="462" y="318"/>
                  </a:lnTo>
                  <a:lnTo>
                    <a:pt x="457" y="314"/>
                  </a:lnTo>
                  <a:lnTo>
                    <a:pt x="452" y="313"/>
                  </a:lnTo>
                  <a:lnTo>
                    <a:pt x="370" y="313"/>
                  </a:lnTo>
                  <a:lnTo>
                    <a:pt x="370" y="236"/>
                  </a:lnTo>
                  <a:lnTo>
                    <a:pt x="616" y="236"/>
                  </a:lnTo>
                  <a:lnTo>
                    <a:pt x="616" y="313"/>
                  </a:lnTo>
                  <a:lnTo>
                    <a:pt x="534" y="313"/>
                  </a:lnTo>
                  <a:lnTo>
                    <a:pt x="534" y="313"/>
                  </a:lnTo>
                  <a:lnTo>
                    <a:pt x="529" y="314"/>
                  </a:lnTo>
                  <a:lnTo>
                    <a:pt x="523" y="318"/>
                  </a:lnTo>
                  <a:lnTo>
                    <a:pt x="521" y="323"/>
                  </a:lnTo>
                  <a:lnTo>
                    <a:pt x="519" y="328"/>
                  </a:lnTo>
                  <a:lnTo>
                    <a:pt x="519" y="439"/>
                  </a:lnTo>
                  <a:lnTo>
                    <a:pt x="519" y="439"/>
                  </a:lnTo>
                  <a:lnTo>
                    <a:pt x="521" y="445"/>
                  </a:lnTo>
                  <a:lnTo>
                    <a:pt x="523" y="449"/>
                  </a:lnTo>
                  <a:lnTo>
                    <a:pt x="529" y="453"/>
                  </a:lnTo>
                  <a:lnTo>
                    <a:pt x="534" y="454"/>
                  </a:lnTo>
                  <a:lnTo>
                    <a:pt x="711" y="454"/>
                  </a:lnTo>
                  <a:lnTo>
                    <a:pt x="711" y="454"/>
                  </a:lnTo>
                  <a:lnTo>
                    <a:pt x="716" y="453"/>
                  </a:lnTo>
                  <a:lnTo>
                    <a:pt x="721" y="449"/>
                  </a:lnTo>
                  <a:lnTo>
                    <a:pt x="724" y="445"/>
                  </a:lnTo>
                  <a:lnTo>
                    <a:pt x="726" y="439"/>
                  </a:lnTo>
                  <a:lnTo>
                    <a:pt x="726" y="328"/>
                  </a:lnTo>
                  <a:lnTo>
                    <a:pt x="726" y="328"/>
                  </a:lnTo>
                  <a:lnTo>
                    <a:pt x="724" y="323"/>
                  </a:lnTo>
                  <a:lnTo>
                    <a:pt x="721" y="318"/>
                  </a:lnTo>
                  <a:lnTo>
                    <a:pt x="716" y="314"/>
                  </a:lnTo>
                  <a:lnTo>
                    <a:pt x="711" y="313"/>
                  </a:lnTo>
                  <a:lnTo>
                    <a:pt x="711" y="313"/>
                  </a:lnTo>
                  <a:close/>
                  <a:moveTo>
                    <a:pt x="272" y="126"/>
                  </a:moveTo>
                  <a:lnTo>
                    <a:pt x="272" y="16"/>
                  </a:lnTo>
                  <a:lnTo>
                    <a:pt x="272" y="16"/>
                  </a:lnTo>
                  <a:lnTo>
                    <a:pt x="273" y="14"/>
                  </a:lnTo>
                  <a:lnTo>
                    <a:pt x="274" y="14"/>
                  </a:lnTo>
                  <a:lnTo>
                    <a:pt x="452" y="14"/>
                  </a:lnTo>
                  <a:lnTo>
                    <a:pt x="452" y="14"/>
                  </a:lnTo>
                  <a:lnTo>
                    <a:pt x="453" y="14"/>
                  </a:lnTo>
                  <a:lnTo>
                    <a:pt x="453" y="16"/>
                  </a:lnTo>
                  <a:lnTo>
                    <a:pt x="453" y="126"/>
                  </a:lnTo>
                  <a:lnTo>
                    <a:pt x="453" y="126"/>
                  </a:lnTo>
                  <a:lnTo>
                    <a:pt x="453" y="128"/>
                  </a:lnTo>
                  <a:lnTo>
                    <a:pt x="452" y="128"/>
                  </a:lnTo>
                  <a:lnTo>
                    <a:pt x="274" y="128"/>
                  </a:lnTo>
                  <a:lnTo>
                    <a:pt x="274" y="128"/>
                  </a:lnTo>
                  <a:lnTo>
                    <a:pt x="273" y="128"/>
                  </a:lnTo>
                  <a:lnTo>
                    <a:pt x="272" y="126"/>
                  </a:lnTo>
                  <a:lnTo>
                    <a:pt x="272" y="126"/>
                  </a:lnTo>
                  <a:close/>
                  <a:moveTo>
                    <a:pt x="194" y="328"/>
                  </a:moveTo>
                  <a:lnTo>
                    <a:pt x="194" y="439"/>
                  </a:lnTo>
                  <a:lnTo>
                    <a:pt x="194" y="439"/>
                  </a:lnTo>
                  <a:lnTo>
                    <a:pt x="192" y="440"/>
                  </a:lnTo>
                  <a:lnTo>
                    <a:pt x="191" y="441"/>
                  </a:lnTo>
                  <a:lnTo>
                    <a:pt x="15" y="441"/>
                  </a:lnTo>
                  <a:lnTo>
                    <a:pt x="15" y="441"/>
                  </a:lnTo>
                  <a:lnTo>
                    <a:pt x="13" y="440"/>
                  </a:lnTo>
                  <a:lnTo>
                    <a:pt x="13" y="439"/>
                  </a:lnTo>
                  <a:lnTo>
                    <a:pt x="13" y="328"/>
                  </a:lnTo>
                  <a:lnTo>
                    <a:pt x="13" y="328"/>
                  </a:lnTo>
                  <a:lnTo>
                    <a:pt x="13" y="327"/>
                  </a:lnTo>
                  <a:lnTo>
                    <a:pt x="15" y="326"/>
                  </a:lnTo>
                  <a:lnTo>
                    <a:pt x="191" y="326"/>
                  </a:lnTo>
                  <a:lnTo>
                    <a:pt x="191" y="326"/>
                  </a:lnTo>
                  <a:lnTo>
                    <a:pt x="192" y="327"/>
                  </a:lnTo>
                  <a:lnTo>
                    <a:pt x="194" y="328"/>
                  </a:lnTo>
                  <a:lnTo>
                    <a:pt x="194" y="328"/>
                  </a:lnTo>
                  <a:close/>
                  <a:moveTo>
                    <a:pt x="453" y="328"/>
                  </a:moveTo>
                  <a:lnTo>
                    <a:pt x="453" y="439"/>
                  </a:lnTo>
                  <a:lnTo>
                    <a:pt x="453" y="439"/>
                  </a:lnTo>
                  <a:lnTo>
                    <a:pt x="453" y="440"/>
                  </a:lnTo>
                  <a:lnTo>
                    <a:pt x="452" y="441"/>
                  </a:lnTo>
                  <a:lnTo>
                    <a:pt x="274" y="441"/>
                  </a:lnTo>
                  <a:lnTo>
                    <a:pt x="274" y="441"/>
                  </a:lnTo>
                  <a:lnTo>
                    <a:pt x="273" y="440"/>
                  </a:lnTo>
                  <a:lnTo>
                    <a:pt x="272" y="439"/>
                  </a:lnTo>
                  <a:lnTo>
                    <a:pt x="272" y="328"/>
                  </a:lnTo>
                  <a:lnTo>
                    <a:pt x="272" y="328"/>
                  </a:lnTo>
                  <a:lnTo>
                    <a:pt x="273" y="327"/>
                  </a:lnTo>
                  <a:lnTo>
                    <a:pt x="274" y="326"/>
                  </a:lnTo>
                  <a:lnTo>
                    <a:pt x="452" y="326"/>
                  </a:lnTo>
                  <a:lnTo>
                    <a:pt x="452" y="326"/>
                  </a:lnTo>
                  <a:lnTo>
                    <a:pt x="453" y="327"/>
                  </a:lnTo>
                  <a:lnTo>
                    <a:pt x="453" y="328"/>
                  </a:lnTo>
                  <a:lnTo>
                    <a:pt x="453" y="328"/>
                  </a:lnTo>
                  <a:close/>
                  <a:moveTo>
                    <a:pt x="713" y="439"/>
                  </a:moveTo>
                  <a:lnTo>
                    <a:pt x="713" y="439"/>
                  </a:lnTo>
                  <a:lnTo>
                    <a:pt x="712" y="440"/>
                  </a:lnTo>
                  <a:lnTo>
                    <a:pt x="711" y="441"/>
                  </a:lnTo>
                  <a:lnTo>
                    <a:pt x="534" y="441"/>
                  </a:lnTo>
                  <a:lnTo>
                    <a:pt x="534" y="441"/>
                  </a:lnTo>
                  <a:lnTo>
                    <a:pt x="532" y="440"/>
                  </a:lnTo>
                  <a:lnTo>
                    <a:pt x="532" y="439"/>
                  </a:lnTo>
                  <a:lnTo>
                    <a:pt x="532" y="328"/>
                  </a:lnTo>
                  <a:lnTo>
                    <a:pt x="532" y="328"/>
                  </a:lnTo>
                  <a:lnTo>
                    <a:pt x="532" y="327"/>
                  </a:lnTo>
                  <a:lnTo>
                    <a:pt x="534" y="326"/>
                  </a:lnTo>
                  <a:lnTo>
                    <a:pt x="711" y="326"/>
                  </a:lnTo>
                  <a:lnTo>
                    <a:pt x="711" y="326"/>
                  </a:lnTo>
                  <a:lnTo>
                    <a:pt x="712" y="327"/>
                  </a:lnTo>
                  <a:lnTo>
                    <a:pt x="713" y="328"/>
                  </a:lnTo>
                  <a:lnTo>
                    <a:pt x="713" y="439"/>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5" name="Google Shape;65;p14"/>
          <p:cNvGrpSpPr/>
          <p:nvPr/>
        </p:nvGrpSpPr>
        <p:grpSpPr>
          <a:xfrm>
            <a:off x="5967433" y="2967073"/>
            <a:ext cx="808040" cy="808047"/>
            <a:chOff x="5967433" y="2967073"/>
            <a:chExt cx="808040" cy="808047"/>
          </a:xfrm>
        </p:grpSpPr>
        <p:sp>
          <p:nvSpPr>
            <p:cNvPr id="66" name="Google Shape;66;p14"/>
            <p:cNvSpPr/>
            <p:nvPr/>
          </p:nvSpPr>
          <p:spPr>
            <a:xfrm>
              <a:off x="5967433" y="2967073"/>
              <a:ext cx="808040" cy="808047"/>
            </a:xfrm>
            <a:custGeom>
              <a:avLst/>
              <a:gdLst/>
              <a:ahLst/>
              <a:cxnLst/>
              <a:rect l="l" t="t" r="r" b="b"/>
              <a:pathLst>
                <a:path w="1017" h="1017" extrusionOk="0">
                  <a:moveTo>
                    <a:pt x="1017" y="509"/>
                  </a:moveTo>
                  <a:lnTo>
                    <a:pt x="1017" y="509"/>
                  </a:lnTo>
                  <a:lnTo>
                    <a:pt x="1017" y="535"/>
                  </a:lnTo>
                  <a:lnTo>
                    <a:pt x="1015" y="561"/>
                  </a:lnTo>
                  <a:lnTo>
                    <a:pt x="1012" y="586"/>
                  </a:lnTo>
                  <a:lnTo>
                    <a:pt x="1007" y="612"/>
                  </a:lnTo>
                  <a:lnTo>
                    <a:pt x="1001" y="636"/>
                  </a:lnTo>
                  <a:lnTo>
                    <a:pt x="994" y="660"/>
                  </a:lnTo>
                  <a:lnTo>
                    <a:pt x="986" y="684"/>
                  </a:lnTo>
                  <a:lnTo>
                    <a:pt x="978" y="707"/>
                  </a:lnTo>
                  <a:lnTo>
                    <a:pt x="968" y="729"/>
                  </a:lnTo>
                  <a:lnTo>
                    <a:pt x="956" y="751"/>
                  </a:lnTo>
                  <a:lnTo>
                    <a:pt x="944" y="773"/>
                  </a:lnTo>
                  <a:lnTo>
                    <a:pt x="931" y="794"/>
                  </a:lnTo>
                  <a:lnTo>
                    <a:pt x="917" y="813"/>
                  </a:lnTo>
                  <a:lnTo>
                    <a:pt x="901" y="833"/>
                  </a:lnTo>
                  <a:lnTo>
                    <a:pt x="886" y="851"/>
                  </a:lnTo>
                  <a:lnTo>
                    <a:pt x="869" y="869"/>
                  </a:lnTo>
                  <a:lnTo>
                    <a:pt x="852" y="886"/>
                  </a:lnTo>
                  <a:lnTo>
                    <a:pt x="833" y="901"/>
                  </a:lnTo>
                  <a:lnTo>
                    <a:pt x="814" y="917"/>
                  </a:lnTo>
                  <a:lnTo>
                    <a:pt x="794" y="931"/>
                  </a:lnTo>
                  <a:lnTo>
                    <a:pt x="773" y="944"/>
                  </a:lnTo>
                  <a:lnTo>
                    <a:pt x="751" y="956"/>
                  </a:lnTo>
                  <a:lnTo>
                    <a:pt x="729" y="968"/>
                  </a:lnTo>
                  <a:lnTo>
                    <a:pt x="708" y="978"/>
                  </a:lnTo>
                  <a:lnTo>
                    <a:pt x="683" y="987"/>
                  </a:lnTo>
                  <a:lnTo>
                    <a:pt x="660" y="994"/>
                  </a:lnTo>
                  <a:lnTo>
                    <a:pt x="636" y="1001"/>
                  </a:lnTo>
                  <a:lnTo>
                    <a:pt x="612" y="1007"/>
                  </a:lnTo>
                  <a:lnTo>
                    <a:pt x="587" y="1012"/>
                  </a:lnTo>
                  <a:lnTo>
                    <a:pt x="561" y="1015"/>
                  </a:lnTo>
                  <a:lnTo>
                    <a:pt x="535" y="1017"/>
                  </a:lnTo>
                  <a:lnTo>
                    <a:pt x="510" y="1017"/>
                  </a:lnTo>
                  <a:lnTo>
                    <a:pt x="510" y="1017"/>
                  </a:lnTo>
                  <a:lnTo>
                    <a:pt x="483" y="1017"/>
                  </a:lnTo>
                  <a:lnTo>
                    <a:pt x="457" y="1015"/>
                  </a:lnTo>
                  <a:lnTo>
                    <a:pt x="431" y="1012"/>
                  </a:lnTo>
                  <a:lnTo>
                    <a:pt x="407" y="1007"/>
                  </a:lnTo>
                  <a:lnTo>
                    <a:pt x="382" y="1001"/>
                  </a:lnTo>
                  <a:lnTo>
                    <a:pt x="357" y="994"/>
                  </a:lnTo>
                  <a:lnTo>
                    <a:pt x="334" y="987"/>
                  </a:lnTo>
                  <a:lnTo>
                    <a:pt x="311" y="978"/>
                  </a:lnTo>
                  <a:lnTo>
                    <a:pt x="288" y="968"/>
                  </a:lnTo>
                  <a:lnTo>
                    <a:pt x="267" y="956"/>
                  </a:lnTo>
                  <a:lnTo>
                    <a:pt x="246" y="944"/>
                  </a:lnTo>
                  <a:lnTo>
                    <a:pt x="225" y="931"/>
                  </a:lnTo>
                  <a:lnTo>
                    <a:pt x="204" y="917"/>
                  </a:lnTo>
                  <a:lnTo>
                    <a:pt x="186" y="901"/>
                  </a:lnTo>
                  <a:lnTo>
                    <a:pt x="167" y="886"/>
                  </a:lnTo>
                  <a:lnTo>
                    <a:pt x="149" y="869"/>
                  </a:lnTo>
                  <a:lnTo>
                    <a:pt x="133" y="851"/>
                  </a:lnTo>
                  <a:lnTo>
                    <a:pt x="117" y="833"/>
                  </a:lnTo>
                  <a:lnTo>
                    <a:pt x="102" y="813"/>
                  </a:lnTo>
                  <a:lnTo>
                    <a:pt x="87" y="794"/>
                  </a:lnTo>
                  <a:lnTo>
                    <a:pt x="74" y="773"/>
                  </a:lnTo>
                  <a:lnTo>
                    <a:pt x="62" y="751"/>
                  </a:lnTo>
                  <a:lnTo>
                    <a:pt x="51" y="729"/>
                  </a:lnTo>
                  <a:lnTo>
                    <a:pt x="41" y="707"/>
                  </a:lnTo>
                  <a:lnTo>
                    <a:pt x="32" y="684"/>
                  </a:lnTo>
                  <a:lnTo>
                    <a:pt x="24" y="660"/>
                  </a:lnTo>
                  <a:lnTo>
                    <a:pt x="17" y="636"/>
                  </a:lnTo>
                  <a:lnTo>
                    <a:pt x="11" y="612"/>
                  </a:lnTo>
                  <a:lnTo>
                    <a:pt x="6" y="586"/>
                  </a:lnTo>
                  <a:lnTo>
                    <a:pt x="3" y="561"/>
                  </a:lnTo>
                  <a:lnTo>
                    <a:pt x="2" y="535"/>
                  </a:lnTo>
                  <a:lnTo>
                    <a:pt x="0" y="509"/>
                  </a:lnTo>
                  <a:lnTo>
                    <a:pt x="0" y="509"/>
                  </a:lnTo>
                  <a:lnTo>
                    <a:pt x="2" y="483"/>
                  </a:lnTo>
                  <a:lnTo>
                    <a:pt x="3" y="457"/>
                  </a:lnTo>
                  <a:lnTo>
                    <a:pt x="6" y="431"/>
                  </a:lnTo>
                  <a:lnTo>
                    <a:pt x="11" y="407"/>
                  </a:lnTo>
                  <a:lnTo>
                    <a:pt x="17" y="381"/>
                  </a:lnTo>
                  <a:lnTo>
                    <a:pt x="24" y="357"/>
                  </a:lnTo>
                  <a:lnTo>
                    <a:pt x="32" y="334"/>
                  </a:lnTo>
                  <a:lnTo>
                    <a:pt x="41" y="311"/>
                  </a:lnTo>
                  <a:lnTo>
                    <a:pt x="51" y="288"/>
                  </a:lnTo>
                  <a:lnTo>
                    <a:pt x="62" y="266"/>
                  </a:lnTo>
                  <a:lnTo>
                    <a:pt x="74" y="245"/>
                  </a:lnTo>
                  <a:lnTo>
                    <a:pt x="87" y="225"/>
                  </a:lnTo>
                  <a:lnTo>
                    <a:pt x="102" y="204"/>
                  </a:lnTo>
                  <a:lnTo>
                    <a:pt x="117" y="185"/>
                  </a:lnTo>
                  <a:lnTo>
                    <a:pt x="133" y="167"/>
                  </a:lnTo>
                  <a:lnTo>
                    <a:pt x="149" y="149"/>
                  </a:lnTo>
                  <a:lnTo>
                    <a:pt x="167" y="132"/>
                  </a:lnTo>
                  <a:lnTo>
                    <a:pt x="186" y="116"/>
                  </a:lnTo>
                  <a:lnTo>
                    <a:pt x="204" y="101"/>
                  </a:lnTo>
                  <a:lnTo>
                    <a:pt x="225" y="86"/>
                  </a:lnTo>
                  <a:lnTo>
                    <a:pt x="246" y="74"/>
                  </a:lnTo>
                  <a:lnTo>
                    <a:pt x="267" y="61"/>
                  </a:lnTo>
                  <a:lnTo>
                    <a:pt x="288" y="51"/>
                  </a:lnTo>
                  <a:lnTo>
                    <a:pt x="311" y="40"/>
                  </a:lnTo>
                  <a:lnTo>
                    <a:pt x="334" y="31"/>
                  </a:lnTo>
                  <a:lnTo>
                    <a:pt x="357" y="23"/>
                  </a:lnTo>
                  <a:lnTo>
                    <a:pt x="382" y="16"/>
                  </a:lnTo>
                  <a:lnTo>
                    <a:pt x="407" y="10"/>
                  </a:lnTo>
                  <a:lnTo>
                    <a:pt x="431" y="6"/>
                  </a:lnTo>
                  <a:lnTo>
                    <a:pt x="457" y="2"/>
                  </a:lnTo>
                  <a:lnTo>
                    <a:pt x="483" y="1"/>
                  </a:lnTo>
                  <a:lnTo>
                    <a:pt x="510" y="0"/>
                  </a:lnTo>
                  <a:lnTo>
                    <a:pt x="510" y="0"/>
                  </a:lnTo>
                  <a:lnTo>
                    <a:pt x="535" y="1"/>
                  </a:lnTo>
                  <a:lnTo>
                    <a:pt x="561" y="2"/>
                  </a:lnTo>
                  <a:lnTo>
                    <a:pt x="587" y="6"/>
                  </a:lnTo>
                  <a:lnTo>
                    <a:pt x="612" y="10"/>
                  </a:lnTo>
                  <a:lnTo>
                    <a:pt x="636" y="16"/>
                  </a:lnTo>
                  <a:lnTo>
                    <a:pt x="660" y="23"/>
                  </a:lnTo>
                  <a:lnTo>
                    <a:pt x="683" y="31"/>
                  </a:lnTo>
                  <a:lnTo>
                    <a:pt x="708" y="40"/>
                  </a:lnTo>
                  <a:lnTo>
                    <a:pt x="729" y="51"/>
                  </a:lnTo>
                  <a:lnTo>
                    <a:pt x="751" y="61"/>
                  </a:lnTo>
                  <a:lnTo>
                    <a:pt x="773" y="74"/>
                  </a:lnTo>
                  <a:lnTo>
                    <a:pt x="794" y="86"/>
                  </a:lnTo>
                  <a:lnTo>
                    <a:pt x="814" y="101"/>
                  </a:lnTo>
                  <a:lnTo>
                    <a:pt x="833" y="116"/>
                  </a:lnTo>
                  <a:lnTo>
                    <a:pt x="852" y="132"/>
                  </a:lnTo>
                  <a:lnTo>
                    <a:pt x="869" y="149"/>
                  </a:lnTo>
                  <a:lnTo>
                    <a:pt x="886" y="167"/>
                  </a:lnTo>
                  <a:lnTo>
                    <a:pt x="901" y="185"/>
                  </a:lnTo>
                  <a:lnTo>
                    <a:pt x="917" y="204"/>
                  </a:lnTo>
                  <a:lnTo>
                    <a:pt x="931" y="225"/>
                  </a:lnTo>
                  <a:lnTo>
                    <a:pt x="944" y="245"/>
                  </a:lnTo>
                  <a:lnTo>
                    <a:pt x="956" y="266"/>
                  </a:lnTo>
                  <a:lnTo>
                    <a:pt x="968" y="288"/>
                  </a:lnTo>
                  <a:lnTo>
                    <a:pt x="978" y="311"/>
                  </a:lnTo>
                  <a:lnTo>
                    <a:pt x="986" y="334"/>
                  </a:lnTo>
                  <a:lnTo>
                    <a:pt x="994" y="357"/>
                  </a:lnTo>
                  <a:lnTo>
                    <a:pt x="1001" y="381"/>
                  </a:lnTo>
                  <a:lnTo>
                    <a:pt x="1007" y="407"/>
                  </a:lnTo>
                  <a:lnTo>
                    <a:pt x="1012" y="431"/>
                  </a:lnTo>
                  <a:lnTo>
                    <a:pt x="1015" y="457"/>
                  </a:lnTo>
                  <a:lnTo>
                    <a:pt x="1017" y="483"/>
                  </a:lnTo>
                  <a:lnTo>
                    <a:pt x="1017" y="509"/>
                  </a:lnTo>
                  <a:lnTo>
                    <a:pt x="1017" y="509"/>
                  </a:lnTo>
                  <a:close/>
                </a:path>
              </a:pathLst>
            </a:custGeom>
            <a:solidFill>
              <a:srgbClr val="49CFA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 name="Google Shape;67;p14"/>
            <p:cNvSpPr/>
            <p:nvPr/>
          </p:nvSpPr>
          <p:spPr>
            <a:xfrm>
              <a:off x="6191271" y="3189326"/>
              <a:ext cx="360364" cy="363542"/>
            </a:xfrm>
            <a:custGeom>
              <a:avLst/>
              <a:gdLst/>
              <a:ahLst/>
              <a:cxnLst/>
              <a:rect l="l" t="t" r="r" b="b"/>
              <a:pathLst>
                <a:path w="455" h="456" extrusionOk="0">
                  <a:moveTo>
                    <a:pt x="455" y="456"/>
                  </a:moveTo>
                  <a:lnTo>
                    <a:pt x="0" y="456"/>
                  </a:lnTo>
                  <a:lnTo>
                    <a:pt x="0" y="0"/>
                  </a:lnTo>
                  <a:lnTo>
                    <a:pt x="455" y="0"/>
                  </a:lnTo>
                  <a:lnTo>
                    <a:pt x="455" y="456"/>
                  </a:lnTo>
                  <a:close/>
                  <a:moveTo>
                    <a:pt x="44" y="411"/>
                  </a:moveTo>
                  <a:lnTo>
                    <a:pt x="410" y="411"/>
                  </a:lnTo>
                  <a:lnTo>
                    <a:pt x="410" y="45"/>
                  </a:lnTo>
                  <a:lnTo>
                    <a:pt x="44" y="45"/>
                  </a:lnTo>
                  <a:lnTo>
                    <a:pt x="44" y="411"/>
                  </a:lnTo>
                  <a:close/>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 name="Google Shape;68;p14"/>
            <p:cNvSpPr/>
            <p:nvPr/>
          </p:nvSpPr>
          <p:spPr>
            <a:xfrm>
              <a:off x="6226196" y="3103600"/>
              <a:ext cx="17463" cy="74613"/>
            </a:xfrm>
            <a:custGeom>
              <a:avLst/>
              <a:gdLst/>
              <a:ahLst/>
              <a:cxnLst/>
              <a:rect l="l" t="t" r="r" b="b"/>
              <a:pathLst>
                <a:path w="22" h="93" extrusionOk="0">
                  <a:moveTo>
                    <a:pt x="22" y="58"/>
                  </a:moveTo>
                  <a:lnTo>
                    <a:pt x="22" y="93"/>
                  </a:lnTo>
                  <a:lnTo>
                    <a:pt x="0" y="93"/>
                  </a:lnTo>
                  <a:lnTo>
                    <a:pt x="0" y="58"/>
                  </a:lnTo>
                  <a:lnTo>
                    <a:pt x="0" y="58"/>
                  </a:lnTo>
                  <a:lnTo>
                    <a:pt x="0" y="55"/>
                  </a:lnTo>
                  <a:lnTo>
                    <a:pt x="3" y="51"/>
                  </a:lnTo>
                  <a:lnTo>
                    <a:pt x="5" y="49"/>
                  </a:lnTo>
                  <a:lnTo>
                    <a:pt x="8" y="47"/>
                  </a:lnTo>
                  <a:lnTo>
                    <a:pt x="8" y="3"/>
                  </a:lnTo>
                  <a:lnTo>
                    <a:pt x="8" y="3"/>
                  </a:lnTo>
                  <a:lnTo>
                    <a:pt x="8" y="1"/>
                  </a:lnTo>
                  <a:lnTo>
                    <a:pt x="12" y="0"/>
                  </a:lnTo>
                  <a:lnTo>
                    <a:pt x="12" y="0"/>
                  </a:lnTo>
                  <a:lnTo>
                    <a:pt x="14" y="1"/>
                  </a:lnTo>
                  <a:lnTo>
                    <a:pt x="15" y="3"/>
                  </a:lnTo>
                  <a:lnTo>
                    <a:pt x="15" y="47"/>
                  </a:lnTo>
                  <a:lnTo>
                    <a:pt x="15" y="47"/>
                  </a:lnTo>
                  <a:lnTo>
                    <a:pt x="19" y="49"/>
                  </a:lnTo>
                  <a:lnTo>
                    <a:pt x="21" y="51"/>
                  </a:lnTo>
                  <a:lnTo>
                    <a:pt x="22" y="55"/>
                  </a:lnTo>
                  <a:lnTo>
                    <a:pt x="22" y="58"/>
                  </a:lnTo>
                  <a:lnTo>
                    <a:pt x="22"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14"/>
            <p:cNvSpPr/>
            <p:nvPr/>
          </p:nvSpPr>
          <p:spPr>
            <a:xfrm>
              <a:off x="6256359" y="3103600"/>
              <a:ext cx="19050" cy="74613"/>
            </a:xfrm>
            <a:custGeom>
              <a:avLst/>
              <a:gdLst/>
              <a:ahLst/>
              <a:cxnLst/>
              <a:rect l="l" t="t" r="r" b="b"/>
              <a:pathLst>
                <a:path w="23" h="93" extrusionOk="0">
                  <a:moveTo>
                    <a:pt x="23" y="58"/>
                  </a:moveTo>
                  <a:lnTo>
                    <a:pt x="23" y="93"/>
                  </a:lnTo>
                  <a:lnTo>
                    <a:pt x="0" y="93"/>
                  </a:lnTo>
                  <a:lnTo>
                    <a:pt x="0" y="58"/>
                  </a:lnTo>
                  <a:lnTo>
                    <a:pt x="0" y="58"/>
                  </a:lnTo>
                  <a:lnTo>
                    <a:pt x="2" y="55"/>
                  </a:lnTo>
                  <a:lnTo>
                    <a:pt x="3" y="51"/>
                  </a:lnTo>
                  <a:lnTo>
                    <a:pt x="5" y="49"/>
                  </a:lnTo>
                  <a:lnTo>
                    <a:pt x="8" y="47"/>
                  </a:lnTo>
                  <a:lnTo>
                    <a:pt x="8" y="3"/>
                  </a:lnTo>
                  <a:lnTo>
                    <a:pt x="8" y="3"/>
                  </a:lnTo>
                  <a:lnTo>
                    <a:pt x="10" y="1"/>
                  </a:lnTo>
                  <a:lnTo>
                    <a:pt x="12" y="0"/>
                  </a:lnTo>
                  <a:lnTo>
                    <a:pt x="12" y="0"/>
                  </a:lnTo>
                  <a:lnTo>
                    <a:pt x="14" y="1"/>
                  </a:lnTo>
                  <a:lnTo>
                    <a:pt x="15" y="3"/>
                  </a:lnTo>
                  <a:lnTo>
                    <a:pt x="15" y="47"/>
                  </a:lnTo>
                  <a:lnTo>
                    <a:pt x="15" y="47"/>
                  </a:lnTo>
                  <a:lnTo>
                    <a:pt x="19" y="49"/>
                  </a:lnTo>
                  <a:lnTo>
                    <a:pt x="21" y="51"/>
                  </a:lnTo>
                  <a:lnTo>
                    <a:pt x="22" y="55"/>
                  </a:lnTo>
                  <a:lnTo>
                    <a:pt x="23" y="58"/>
                  </a:lnTo>
                  <a:lnTo>
                    <a:pt x="23"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 name="Google Shape;70;p14"/>
            <p:cNvSpPr/>
            <p:nvPr/>
          </p:nvSpPr>
          <p:spPr>
            <a:xfrm>
              <a:off x="6286521" y="3103600"/>
              <a:ext cx="19050" cy="74613"/>
            </a:xfrm>
            <a:custGeom>
              <a:avLst/>
              <a:gdLst/>
              <a:ahLst/>
              <a:cxnLst/>
              <a:rect l="l" t="t" r="r" b="b"/>
              <a:pathLst>
                <a:path w="23" h="93" extrusionOk="0">
                  <a:moveTo>
                    <a:pt x="23" y="58"/>
                  </a:moveTo>
                  <a:lnTo>
                    <a:pt x="23" y="93"/>
                  </a:lnTo>
                  <a:lnTo>
                    <a:pt x="0" y="93"/>
                  </a:lnTo>
                  <a:lnTo>
                    <a:pt x="0" y="58"/>
                  </a:lnTo>
                  <a:lnTo>
                    <a:pt x="0" y="58"/>
                  </a:lnTo>
                  <a:lnTo>
                    <a:pt x="2" y="55"/>
                  </a:lnTo>
                  <a:lnTo>
                    <a:pt x="3" y="51"/>
                  </a:lnTo>
                  <a:lnTo>
                    <a:pt x="5" y="49"/>
                  </a:lnTo>
                  <a:lnTo>
                    <a:pt x="8" y="47"/>
                  </a:lnTo>
                  <a:lnTo>
                    <a:pt x="8" y="3"/>
                  </a:lnTo>
                  <a:lnTo>
                    <a:pt x="8" y="3"/>
                  </a:lnTo>
                  <a:lnTo>
                    <a:pt x="10" y="1"/>
                  </a:lnTo>
                  <a:lnTo>
                    <a:pt x="12" y="0"/>
                  </a:lnTo>
                  <a:lnTo>
                    <a:pt x="12" y="0"/>
                  </a:lnTo>
                  <a:lnTo>
                    <a:pt x="14" y="1"/>
                  </a:lnTo>
                  <a:lnTo>
                    <a:pt x="15" y="3"/>
                  </a:lnTo>
                  <a:lnTo>
                    <a:pt x="15" y="47"/>
                  </a:lnTo>
                  <a:lnTo>
                    <a:pt x="15" y="47"/>
                  </a:lnTo>
                  <a:lnTo>
                    <a:pt x="19" y="49"/>
                  </a:lnTo>
                  <a:lnTo>
                    <a:pt x="21" y="51"/>
                  </a:lnTo>
                  <a:lnTo>
                    <a:pt x="22" y="55"/>
                  </a:lnTo>
                  <a:lnTo>
                    <a:pt x="23" y="58"/>
                  </a:lnTo>
                  <a:lnTo>
                    <a:pt x="23"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 name="Google Shape;71;p14"/>
            <p:cNvSpPr/>
            <p:nvPr/>
          </p:nvSpPr>
          <p:spPr>
            <a:xfrm>
              <a:off x="6316684" y="3103600"/>
              <a:ext cx="19050" cy="74613"/>
            </a:xfrm>
            <a:custGeom>
              <a:avLst/>
              <a:gdLst/>
              <a:ahLst/>
              <a:cxnLst/>
              <a:rect l="l" t="t" r="r" b="b"/>
              <a:pathLst>
                <a:path w="23" h="93" extrusionOk="0">
                  <a:moveTo>
                    <a:pt x="23" y="58"/>
                  </a:moveTo>
                  <a:lnTo>
                    <a:pt x="23" y="93"/>
                  </a:lnTo>
                  <a:lnTo>
                    <a:pt x="0" y="93"/>
                  </a:lnTo>
                  <a:lnTo>
                    <a:pt x="0" y="58"/>
                  </a:lnTo>
                  <a:lnTo>
                    <a:pt x="0" y="58"/>
                  </a:lnTo>
                  <a:lnTo>
                    <a:pt x="2" y="55"/>
                  </a:lnTo>
                  <a:lnTo>
                    <a:pt x="3" y="51"/>
                  </a:lnTo>
                  <a:lnTo>
                    <a:pt x="5" y="49"/>
                  </a:lnTo>
                  <a:lnTo>
                    <a:pt x="8" y="47"/>
                  </a:lnTo>
                  <a:lnTo>
                    <a:pt x="8" y="3"/>
                  </a:lnTo>
                  <a:lnTo>
                    <a:pt x="8" y="3"/>
                  </a:lnTo>
                  <a:lnTo>
                    <a:pt x="10" y="1"/>
                  </a:lnTo>
                  <a:lnTo>
                    <a:pt x="12" y="0"/>
                  </a:lnTo>
                  <a:lnTo>
                    <a:pt x="12" y="0"/>
                  </a:lnTo>
                  <a:lnTo>
                    <a:pt x="14" y="1"/>
                  </a:lnTo>
                  <a:lnTo>
                    <a:pt x="15" y="3"/>
                  </a:lnTo>
                  <a:lnTo>
                    <a:pt x="15" y="47"/>
                  </a:lnTo>
                  <a:lnTo>
                    <a:pt x="15" y="47"/>
                  </a:lnTo>
                  <a:lnTo>
                    <a:pt x="19" y="49"/>
                  </a:lnTo>
                  <a:lnTo>
                    <a:pt x="21" y="51"/>
                  </a:lnTo>
                  <a:lnTo>
                    <a:pt x="22" y="55"/>
                  </a:lnTo>
                  <a:lnTo>
                    <a:pt x="23" y="58"/>
                  </a:lnTo>
                  <a:lnTo>
                    <a:pt x="23"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 name="Google Shape;72;p14"/>
            <p:cNvSpPr/>
            <p:nvPr/>
          </p:nvSpPr>
          <p:spPr>
            <a:xfrm>
              <a:off x="6346847" y="3103600"/>
              <a:ext cx="19050" cy="74613"/>
            </a:xfrm>
            <a:custGeom>
              <a:avLst/>
              <a:gdLst/>
              <a:ahLst/>
              <a:cxnLst/>
              <a:rect l="l" t="t" r="r" b="b"/>
              <a:pathLst>
                <a:path w="23" h="93" extrusionOk="0">
                  <a:moveTo>
                    <a:pt x="23" y="58"/>
                  </a:moveTo>
                  <a:lnTo>
                    <a:pt x="23" y="93"/>
                  </a:lnTo>
                  <a:lnTo>
                    <a:pt x="0" y="93"/>
                  </a:lnTo>
                  <a:lnTo>
                    <a:pt x="0" y="58"/>
                  </a:lnTo>
                  <a:lnTo>
                    <a:pt x="0" y="58"/>
                  </a:lnTo>
                  <a:lnTo>
                    <a:pt x="2" y="55"/>
                  </a:lnTo>
                  <a:lnTo>
                    <a:pt x="3" y="51"/>
                  </a:lnTo>
                  <a:lnTo>
                    <a:pt x="5" y="49"/>
                  </a:lnTo>
                  <a:lnTo>
                    <a:pt x="8" y="47"/>
                  </a:lnTo>
                  <a:lnTo>
                    <a:pt x="8" y="3"/>
                  </a:lnTo>
                  <a:lnTo>
                    <a:pt x="8" y="3"/>
                  </a:lnTo>
                  <a:lnTo>
                    <a:pt x="10" y="1"/>
                  </a:lnTo>
                  <a:lnTo>
                    <a:pt x="12" y="0"/>
                  </a:lnTo>
                  <a:lnTo>
                    <a:pt x="12" y="0"/>
                  </a:lnTo>
                  <a:lnTo>
                    <a:pt x="14" y="1"/>
                  </a:lnTo>
                  <a:lnTo>
                    <a:pt x="15" y="3"/>
                  </a:lnTo>
                  <a:lnTo>
                    <a:pt x="15" y="47"/>
                  </a:lnTo>
                  <a:lnTo>
                    <a:pt x="15" y="47"/>
                  </a:lnTo>
                  <a:lnTo>
                    <a:pt x="19" y="49"/>
                  </a:lnTo>
                  <a:lnTo>
                    <a:pt x="21" y="51"/>
                  </a:lnTo>
                  <a:lnTo>
                    <a:pt x="22" y="55"/>
                  </a:lnTo>
                  <a:lnTo>
                    <a:pt x="23" y="58"/>
                  </a:lnTo>
                  <a:lnTo>
                    <a:pt x="23"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 name="Google Shape;73;p14"/>
            <p:cNvSpPr/>
            <p:nvPr/>
          </p:nvSpPr>
          <p:spPr>
            <a:xfrm>
              <a:off x="6377009" y="3103600"/>
              <a:ext cx="19050" cy="74613"/>
            </a:xfrm>
            <a:custGeom>
              <a:avLst/>
              <a:gdLst/>
              <a:ahLst/>
              <a:cxnLst/>
              <a:rect l="l" t="t" r="r" b="b"/>
              <a:pathLst>
                <a:path w="23" h="93" extrusionOk="0">
                  <a:moveTo>
                    <a:pt x="23" y="58"/>
                  </a:moveTo>
                  <a:lnTo>
                    <a:pt x="23" y="93"/>
                  </a:lnTo>
                  <a:lnTo>
                    <a:pt x="0" y="93"/>
                  </a:lnTo>
                  <a:lnTo>
                    <a:pt x="0" y="58"/>
                  </a:lnTo>
                  <a:lnTo>
                    <a:pt x="0" y="58"/>
                  </a:lnTo>
                  <a:lnTo>
                    <a:pt x="2" y="55"/>
                  </a:lnTo>
                  <a:lnTo>
                    <a:pt x="3" y="51"/>
                  </a:lnTo>
                  <a:lnTo>
                    <a:pt x="5" y="49"/>
                  </a:lnTo>
                  <a:lnTo>
                    <a:pt x="8" y="47"/>
                  </a:lnTo>
                  <a:lnTo>
                    <a:pt x="8" y="3"/>
                  </a:lnTo>
                  <a:lnTo>
                    <a:pt x="8" y="3"/>
                  </a:lnTo>
                  <a:lnTo>
                    <a:pt x="10" y="1"/>
                  </a:lnTo>
                  <a:lnTo>
                    <a:pt x="12" y="0"/>
                  </a:lnTo>
                  <a:lnTo>
                    <a:pt x="12" y="0"/>
                  </a:lnTo>
                  <a:lnTo>
                    <a:pt x="14" y="1"/>
                  </a:lnTo>
                  <a:lnTo>
                    <a:pt x="15" y="3"/>
                  </a:lnTo>
                  <a:lnTo>
                    <a:pt x="15" y="47"/>
                  </a:lnTo>
                  <a:lnTo>
                    <a:pt x="15" y="47"/>
                  </a:lnTo>
                  <a:lnTo>
                    <a:pt x="19" y="49"/>
                  </a:lnTo>
                  <a:lnTo>
                    <a:pt x="21" y="51"/>
                  </a:lnTo>
                  <a:lnTo>
                    <a:pt x="22" y="55"/>
                  </a:lnTo>
                  <a:lnTo>
                    <a:pt x="23" y="58"/>
                  </a:lnTo>
                  <a:lnTo>
                    <a:pt x="23"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 name="Google Shape;74;p14"/>
            <p:cNvSpPr/>
            <p:nvPr/>
          </p:nvSpPr>
          <p:spPr>
            <a:xfrm>
              <a:off x="6408759" y="3103600"/>
              <a:ext cx="17463" cy="74613"/>
            </a:xfrm>
            <a:custGeom>
              <a:avLst/>
              <a:gdLst/>
              <a:ahLst/>
              <a:cxnLst/>
              <a:rect l="l" t="t" r="r" b="b"/>
              <a:pathLst>
                <a:path w="21" h="93" extrusionOk="0">
                  <a:moveTo>
                    <a:pt x="21" y="58"/>
                  </a:moveTo>
                  <a:lnTo>
                    <a:pt x="21" y="93"/>
                  </a:lnTo>
                  <a:lnTo>
                    <a:pt x="0" y="93"/>
                  </a:lnTo>
                  <a:lnTo>
                    <a:pt x="0" y="58"/>
                  </a:lnTo>
                  <a:lnTo>
                    <a:pt x="0" y="58"/>
                  </a:lnTo>
                  <a:lnTo>
                    <a:pt x="0" y="55"/>
                  </a:lnTo>
                  <a:lnTo>
                    <a:pt x="1" y="51"/>
                  </a:lnTo>
                  <a:lnTo>
                    <a:pt x="3" y="49"/>
                  </a:lnTo>
                  <a:lnTo>
                    <a:pt x="6" y="47"/>
                  </a:lnTo>
                  <a:lnTo>
                    <a:pt x="6" y="3"/>
                  </a:lnTo>
                  <a:lnTo>
                    <a:pt x="6" y="3"/>
                  </a:lnTo>
                  <a:lnTo>
                    <a:pt x="8" y="1"/>
                  </a:lnTo>
                  <a:lnTo>
                    <a:pt x="10" y="0"/>
                  </a:lnTo>
                  <a:lnTo>
                    <a:pt x="10" y="0"/>
                  </a:lnTo>
                  <a:lnTo>
                    <a:pt x="13" y="1"/>
                  </a:lnTo>
                  <a:lnTo>
                    <a:pt x="15" y="3"/>
                  </a:lnTo>
                  <a:lnTo>
                    <a:pt x="15" y="47"/>
                  </a:lnTo>
                  <a:lnTo>
                    <a:pt x="15" y="47"/>
                  </a:lnTo>
                  <a:lnTo>
                    <a:pt x="17" y="49"/>
                  </a:lnTo>
                  <a:lnTo>
                    <a:pt x="19" y="51"/>
                  </a:lnTo>
                  <a:lnTo>
                    <a:pt x="21" y="55"/>
                  </a:lnTo>
                  <a:lnTo>
                    <a:pt x="21" y="58"/>
                  </a:lnTo>
                  <a:lnTo>
                    <a:pt x="21"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 name="Google Shape;75;p14"/>
            <p:cNvSpPr/>
            <p:nvPr/>
          </p:nvSpPr>
          <p:spPr>
            <a:xfrm>
              <a:off x="6438922" y="3103600"/>
              <a:ext cx="17463" cy="74613"/>
            </a:xfrm>
            <a:custGeom>
              <a:avLst/>
              <a:gdLst/>
              <a:ahLst/>
              <a:cxnLst/>
              <a:rect l="l" t="t" r="r" b="b"/>
              <a:pathLst>
                <a:path w="21" h="93" extrusionOk="0">
                  <a:moveTo>
                    <a:pt x="21" y="58"/>
                  </a:moveTo>
                  <a:lnTo>
                    <a:pt x="21" y="93"/>
                  </a:lnTo>
                  <a:lnTo>
                    <a:pt x="0" y="93"/>
                  </a:lnTo>
                  <a:lnTo>
                    <a:pt x="0" y="58"/>
                  </a:lnTo>
                  <a:lnTo>
                    <a:pt x="0" y="58"/>
                  </a:lnTo>
                  <a:lnTo>
                    <a:pt x="0" y="55"/>
                  </a:lnTo>
                  <a:lnTo>
                    <a:pt x="1" y="51"/>
                  </a:lnTo>
                  <a:lnTo>
                    <a:pt x="3" y="49"/>
                  </a:lnTo>
                  <a:lnTo>
                    <a:pt x="6" y="47"/>
                  </a:lnTo>
                  <a:lnTo>
                    <a:pt x="6" y="3"/>
                  </a:lnTo>
                  <a:lnTo>
                    <a:pt x="6" y="3"/>
                  </a:lnTo>
                  <a:lnTo>
                    <a:pt x="8" y="1"/>
                  </a:lnTo>
                  <a:lnTo>
                    <a:pt x="10" y="0"/>
                  </a:lnTo>
                  <a:lnTo>
                    <a:pt x="10" y="0"/>
                  </a:lnTo>
                  <a:lnTo>
                    <a:pt x="13" y="1"/>
                  </a:lnTo>
                  <a:lnTo>
                    <a:pt x="15" y="3"/>
                  </a:lnTo>
                  <a:lnTo>
                    <a:pt x="15" y="47"/>
                  </a:lnTo>
                  <a:lnTo>
                    <a:pt x="15" y="47"/>
                  </a:lnTo>
                  <a:lnTo>
                    <a:pt x="17" y="49"/>
                  </a:lnTo>
                  <a:lnTo>
                    <a:pt x="19" y="51"/>
                  </a:lnTo>
                  <a:lnTo>
                    <a:pt x="21" y="55"/>
                  </a:lnTo>
                  <a:lnTo>
                    <a:pt x="21" y="58"/>
                  </a:lnTo>
                  <a:lnTo>
                    <a:pt x="21"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 name="Google Shape;76;p14"/>
            <p:cNvSpPr/>
            <p:nvPr/>
          </p:nvSpPr>
          <p:spPr>
            <a:xfrm>
              <a:off x="6499247" y="3103600"/>
              <a:ext cx="17463" cy="74613"/>
            </a:xfrm>
            <a:custGeom>
              <a:avLst/>
              <a:gdLst/>
              <a:ahLst/>
              <a:cxnLst/>
              <a:rect l="l" t="t" r="r" b="b"/>
              <a:pathLst>
                <a:path w="21" h="93" extrusionOk="0">
                  <a:moveTo>
                    <a:pt x="21" y="58"/>
                  </a:moveTo>
                  <a:lnTo>
                    <a:pt x="21" y="93"/>
                  </a:lnTo>
                  <a:lnTo>
                    <a:pt x="0" y="93"/>
                  </a:lnTo>
                  <a:lnTo>
                    <a:pt x="0" y="58"/>
                  </a:lnTo>
                  <a:lnTo>
                    <a:pt x="0" y="58"/>
                  </a:lnTo>
                  <a:lnTo>
                    <a:pt x="0" y="55"/>
                  </a:lnTo>
                  <a:lnTo>
                    <a:pt x="2" y="51"/>
                  </a:lnTo>
                  <a:lnTo>
                    <a:pt x="4" y="49"/>
                  </a:lnTo>
                  <a:lnTo>
                    <a:pt x="6" y="47"/>
                  </a:lnTo>
                  <a:lnTo>
                    <a:pt x="6" y="3"/>
                  </a:lnTo>
                  <a:lnTo>
                    <a:pt x="6" y="3"/>
                  </a:lnTo>
                  <a:lnTo>
                    <a:pt x="8" y="1"/>
                  </a:lnTo>
                  <a:lnTo>
                    <a:pt x="11" y="0"/>
                  </a:lnTo>
                  <a:lnTo>
                    <a:pt x="11" y="0"/>
                  </a:lnTo>
                  <a:lnTo>
                    <a:pt x="13" y="1"/>
                  </a:lnTo>
                  <a:lnTo>
                    <a:pt x="15" y="3"/>
                  </a:lnTo>
                  <a:lnTo>
                    <a:pt x="15" y="47"/>
                  </a:lnTo>
                  <a:lnTo>
                    <a:pt x="15" y="47"/>
                  </a:lnTo>
                  <a:lnTo>
                    <a:pt x="17" y="49"/>
                  </a:lnTo>
                  <a:lnTo>
                    <a:pt x="19" y="51"/>
                  </a:lnTo>
                  <a:lnTo>
                    <a:pt x="21" y="55"/>
                  </a:lnTo>
                  <a:lnTo>
                    <a:pt x="21" y="58"/>
                  </a:lnTo>
                  <a:lnTo>
                    <a:pt x="21"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 name="Google Shape;77;p14"/>
            <p:cNvSpPr/>
            <p:nvPr/>
          </p:nvSpPr>
          <p:spPr>
            <a:xfrm>
              <a:off x="6469085" y="3103600"/>
              <a:ext cx="17463" cy="74613"/>
            </a:xfrm>
            <a:custGeom>
              <a:avLst/>
              <a:gdLst/>
              <a:ahLst/>
              <a:cxnLst/>
              <a:rect l="l" t="t" r="r" b="b"/>
              <a:pathLst>
                <a:path w="21" h="93" extrusionOk="0">
                  <a:moveTo>
                    <a:pt x="21" y="58"/>
                  </a:moveTo>
                  <a:lnTo>
                    <a:pt x="21" y="93"/>
                  </a:lnTo>
                  <a:lnTo>
                    <a:pt x="0" y="93"/>
                  </a:lnTo>
                  <a:lnTo>
                    <a:pt x="0" y="58"/>
                  </a:lnTo>
                  <a:lnTo>
                    <a:pt x="0" y="58"/>
                  </a:lnTo>
                  <a:lnTo>
                    <a:pt x="0" y="55"/>
                  </a:lnTo>
                  <a:lnTo>
                    <a:pt x="2" y="51"/>
                  </a:lnTo>
                  <a:lnTo>
                    <a:pt x="4" y="49"/>
                  </a:lnTo>
                  <a:lnTo>
                    <a:pt x="6" y="47"/>
                  </a:lnTo>
                  <a:lnTo>
                    <a:pt x="6" y="3"/>
                  </a:lnTo>
                  <a:lnTo>
                    <a:pt x="6" y="3"/>
                  </a:lnTo>
                  <a:lnTo>
                    <a:pt x="8" y="1"/>
                  </a:lnTo>
                  <a:lnTo>
                    <a:pt x="10" y="0"/>
                  </a:lnTo>
                  <a:lnTo>
                    <a:pt x="10" y="0"/>
                  </a:lnTo>
                  <a:lnTo>
                    <a:pt x="13" y="1"/>
                  </a:lnTo>
                  <a:lnTo>
                    <a:pt x="15" y="3"/>
                  </a:lnTo>
                  <a:lnTo>
                    <a:pt x="15" y="47"/>
                  </a:lnTo>
                  <a:lnTo>
                    <a:pt x="15" y="47"/>
                  </a:lnTo>
                  <a:lnTo>
                    <a:pt x="17" y="49"/>
                  </a:lnTo>
                  <a:lnTo>
                    <a:pt x="19" y="51"/>
                  </a:lnTo>
                  <a:lnTo>
                    <a:pt x="21" y="55"/>
                  </a:lnTo>
                  <a:lnTo>
                    <a:pt x="21" y="58"/>
                  </a:lnTo>
                  <a:lnTo>
                    <a:pt x="21"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 name="Google Shape;78;p14"/>
            <p:cNvSpPr/>
            <p:nvPr/>
          </p:nvSpPr>
          <p:spPr>
            <a:xfrm>
              <a:off x="6499247" y="3563980"/>
              <a:ext cx="17463" cy="74613"/>
            </a:xfrm>
            <a:custGeom>
              <a:avLst/>
              <a:gdLst/>
              <a:ahLst/>
              <a:cxnLst/>
              <a:rect l="l" t="t" r="r" b="b"/>
              <a:pathLst>
                <a:path w="21" h="93" extrusionOk="0">
                  <a:moveTo>
                    <a:pt x="0" y="35"/>
                  </a:moveTo>
                  <a:lnTo>
                    <a:pt x="0" y="0"/>
                  </a:lnTo>
                  <a:lnTo>
                    <a:pt x="21" y="0"/>
                  </a:lnTo>
                  <a:lnTo>
                    <a:pt x="21" y="35"/>
                  </a:lnTo>
                  <a:lnTo>
                    <a:pt x="21" y="35"/>
                  </a:lnTo>
                  <a:lnTo>
                    <a:pt x="21" y="38"/>
                  </a:lnTo>
                  <a:lnTo>
                    <a:pt x="19" y="42"/>
                  </a:lnTo>
                  <a:lnTo>
                    <a:pt x="17" y="44"/>
                  </a:lnTo>
                  <a:lnTo>
                    <a:pt x="15" y="45"/>
                  </a:lnTo>
                  <a:lnTo>
                    <a:pt x="15" y="90"/>
                  </a:lnTo>
                  <a:lnTo>
                    <a:pt x="15" y="90"/>
                  </a:lnTo>
                  <a:lnTo>
                    <a:pt x="13" y="92"/>
                  </a:lnTo>
                  <a:lnTo>
                    <a:pt x="11" y="93"/>
                  </a:lnTo>
                  <a:lnTo>
                    <a:pt x="11" y="93"/>
                  </a:lnTo>
                  <a:lnTo>
                    <a:pt x="8" y="92"/>
                  </a:lnTo>
                  <a:lnTo>
                    <a:pt x="6" y="90"/>
                  </a:lnTo>
                  <a:lnTo>
                    <a:pt x="6" y="45"/>
                  </a:lnTo>
                  <a:lnTo>
                    <a:pt x="6" y="45"/>
                  </a:lnTo>
                  <a:lnTo>
                    <a:pt x="4" y="44"/>
                  </a:lnTo>
                  <a:lnTo>
                    <a:pt x="2" y="42"/>
                  </a:lnTo>
                  <a:lnTo>
                    <a:pt x="0"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 name="Google Shape;79;p14"/>
            <p:cNvSpPr/>
            <p:nvPr/>
          </p:nvSpPr>
          <p:spPr>
            <a:xfrm>
              <a:off x="6469085" y="3563980"/>
              <a:ext cx="17463" cy="74613"/>
            </a:xfrm>
            <a:custGeom>
              <a:avLst/>
              <a:gdLst/>
              <a:ahLst/>
              <a:cxnLst/>
              <a:rect l="l" t="t" r="r" b="b"/>
              <a:pathLst>
                <a:path w="21" h="93" extrusionOk="0">
                  <a:moveTo>
                    <a:pt x="0" y="35"/>
                  </a:moveTo>
                  <a:lnTo>
                    <a:pt x="0" y="0"/>
                  </a:lnTo>
                  <a:lnTo>
                    <a:pt x="21" y="0"/>
                  </a:lnTo>
                  <a:lnTo>
                    <a:pt x="21" y="35"/>
                  </a:lnTo>
                  <a:lnTo>
                    <a:pt x="21" y="35"/>
                  </a:lnTo>
                  <a:lnTo>
                    <a:pt x="21" y="38"/>
                  </a:lnTo>
                  <a:lnTo>
                    <a:pt x="19" y="42"/>
                  </a:lnTo>
                  <a:lnTo>
                    <a:pt x="17" y="44"/>
                  </a:lnTo>
                  <a:lnTo>
                    <a:pt x="15" y="45"/>
                  </a:lnTo>
                  <a:lnTo>
                    <a:pt x="15" y="90"/>
                  </a:lnTo>
                  <a:lnTo>
                    <a:pt x="15" y="90"/>
                  </a:lnTo>
                  <a:lnTo>
                    <a:pt x="13" y="92"/>
                  </a:lnTo>
                  <a:lnTo>
                    <a:pt x="10" y="93"/>
                  </a:lnTo>
                  <a:lnTo>
                    <a:pt x="10" y="93"/>
                  </a:lnTo>
                  <a:lnTo>
                    <a:pt x="8" y="92"/>
                  </a:lnTo>
                  <a:lnTo>
                    <a:pt x="6" y="90"/>
                  </a:lnTo>
                  <a:lnTo>
                    <a:pt x="6" y="45"/>
                  </a:lnTo>
                  <a:lnTo>
                    <a:pt x="6" y="45"/>
                  </a:lnTo>
                  <a:lnTo>
                    <a:pt x="4" y="44"/>
                  </a:lnTo>
                  <a:lnTo>
                    <a:pt x="2" y="42"/>
                  </a:lnTo>
                  <a:lnTo>
                    <a:pt x="0"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 name="Google Shape;80;p14"/>
            <p:cNvSpPr/>
            <p:nvPr/>
          </p:nvSpPr>
          <p:spPr>
            <a:xfrm>
              <a:off x="6438922" y="3563980"/>
              <a:ext cx="17463" cy="74613"/>
            </a:xfrm>
            <a:custGeom>
              <a:avLst/>
              <a:gdLst/>
              <a:ahLst/>
              <a:cxnLst/>
              <a:rect l="l" t="t" r="r" b="b"/>
              <a:pathLst>
                <a:path w="21" h="93" extrusionOk="0">
                  <a:moveTo>
                    <a:pt x="0" y="35"/>
                  </a:moveTo>
                  <a:lnTo>
                    <a:pt x="0" y="0"/>
                  </a:lnTo>
                  <a:lnTo>
                    <a:pt x="21" y="0"/>
                  </a:lnTo>
                  <a:lnTo>
                    <a:pt x="21" y="35"/>
                  </a:lnTo>
                  <a:lnTo>
                    <a:pt x="21" y="35"/>
                  </a:lnTo>
                  <a:lnTo>
                    <a:pt x="21" y="38"/>
                  </a:lnTo>
                  <a:lnTo>
                    <a:pt x="19" y="42"/>
                  </a:lnTo>
                  <a:lnTo>
                    <a:pt x="17" y="44"/>
                  </a:lnTo>
                  <a:lnTo>
                    <a:pt x="15" y="45"/>
                  </a:lnTo>
                  <a:lnTo>
                    <a:pt x="15" y="90"/>
                  </a:lnTo>
                  <a:lnTo>
                    <a:pt x="15" y="90"/>
                  </a:lnTo>
                  <a:lnTo>
                    <a:pt x="13" y="92"/>
                  </a:lnTo>
                  <a:lnTo>
                    <a:pt x="10" y="93"/>
                  </a:lnTo>
                  <a:lnTo>
                    <a:pt x="10" y="93"/>
                  </a:lnTo>
                  <a:lnTo>
                    <a:pt x="8" y="92"/>
                  </a:lnTo>
                  <a:lnTo>
                    <a:pt x="6" y="90"/>
                  </a:lnTo>
                  <a:lnTo>
                    <a:pt x="6" y="45"/>
                  </a:lnTo>
                  <a:lnTo>
                    <a:pt x="6" y="45"/>
                  </a:lnTo>
                  <a:lnTo>
                    <a:pt x="3" y="44"/>
                  </a:lnTo>
                  <a:lnTo>
                    <a:pt x="1" y="42"/>
                  </a:lnTo>
                  <a:lnTo>
                    <a:pt x="0"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 name="Google Shape;81;p14"/>
            <p:cNvSpPr/>
            <p:nvPr/>
          </p:nvSpPr>
          <p:spPr>
            <a:xfrm>
              <a:off x="6408759" y="3563980"/>
              <a:ext cx="17463" cy="74613"/>
            </a:xfrm>
            <a:custGeom>
              <a:avLst/>
              <a:gdLst/>
              <a:ahLst/>
              <a:cxnLst/>
              <a:rect l="l" t="t" r="r" b="b"/>
              <a:pathLst>
                <a:path w="21" h="93" extrusionOk="0">
                  <a:moveTo>
                    <a:pt x="0" y="35"/>
                  </a:moveTo>
                  <a:lnTo>
                    <a:pt x="0" y="0"/>
                  </a:lnTo>
                  <a:lnTo>
                    <a:pt x="21" y="0"/>
                  </a:lnTo>
                  <a:lnTo>
                    <a:pt x="21" y="35"/>
                  </a:lnTo>
                  <a:lnTo>
                    <a:pt x="21" y="35"/>
                  </a:lnTo>
                  <a:lnTo>
                    <a:pt x="21" y="38"/>
                  </a:lnTo>
                  <a:lnTo>
                    <a:pt x="19" y="42"/>
                  </a:lnTo>
                  <a:lnTo>
                    <a:pt x="17" y="44"/>
                  </a:lnTo>
                  <a:lnTo>
                    <a:pt x="15" y="45"/>
                  </a:lnTo>
                  <a:lnTo>
                    <a:pt x="15" y="90"/>
                  </a:lnTo>
                  <a:lnTo>
                    <a:pt x="15" y="90"/>
                  </a:lnTo>
                  <a:lnTo>
                    <a:pt x="13" y="92"/>
                  </a:lnTo>
                  <a:lnTo>
                    <a:pt x="10" y="93"/>
                  </a:lnTo>
                  <a:lnTo>
                    <a:pt x="10" y="93"/>
                  </a:lnTo>
                  <a:lnTo>
                    <a:pt x="8" y="92"/>
                  </a:lnTo>
                  <a:lnTo>
                    <a:pt x="6" y="90"/>
                  </a:lnTo>
                  <a:lnTo>
                    <a:pt x="6" y="45"/>
                  </a:lnTo>
                  <a:lnTo>
                    <a:pt x="6" y="45"/>
                  </a:lnTo>
                  <a:lnTo>
                    <a:pt x="3" y="44"/>
                  </a:lnTo>
                  <a:lnTo>
                    <a:pt x="1" y="42"/>
                  </a:lnTo>
                  <a:lnTo>
                    <a:pt x="0"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 name="Google Shape;82;p14"/>
            <p:cNvSpPr/>
            <p:nvPr/>
          </p:nvSpPr>
          <p:spPr>
            <a:xfrm>
              <a:off x="6377009" y="3563980"/>
              <a:ext cx="19050" cy="74613"/>
            </a:xfrm>
            <a:custGeom>
              <a:avLst/>
              <a:gdLst/>
              <a:ahLst/>
              <a:cxnLst/>
              <a:rect l="l" t="t" r="r" b="b"/>
              <a:pathLst>
                <a:path w="23" h="93" extrusionOk="0">
                  <a:moveTo>
                    <a:pt x="0" y="35"/>
                  </a:moveTo>
                  <a:lnTo>
                    <a:pt x="0" y="0"/>
                  </a:lnTo>
                  <a:lnTo>
                    <a:pt x="23" y="0"/>
                  </a:lnTo>
                  <a:lnTo>
                    <a:pt x="23" y="35"/>
                  </a:lnTo>
                  <a:lnTo>
                    <a:pt x="23" y="35"/>
                  </a:lnTo>
                  <a:lnTo>
                    <a:pt x="22" y="38"/>
                  </a:lnTo>
                  <a:lnTo>
                    <a:pt x="21" y="42"/>
                  </a:lnTo>
                  <a:lnTo>
                    <a:pt x="19" y="44"/>
                  </a:lnTo>
                  <a:lnTo>
                    <a:pt x="15" y="45"/>
                  </a:lnTo>
                  <a:lnTo>
                    <a:pt x="15" y="90"/>
                  </a:lnTo>
                  <a:lnTo>
                    <a:pt x="15" y="90"/>
                  </a:lnTo>
                  <a:lnTo>
                    <a:pt x="14" y="92"/>
                  </a:lnTo>
                  <a:lnTo>
                    <a:pt x="12" y="93"/>
                  </a:lnTo>
                  <a:lnTo>
                    <a:pt x="12" y="93"/>
                  </a:lnTo>
                  <a:lnTo>
                    <a:pt x="10" y="92"/>
                  </a:lnTo>
                  <a:lnTo>
                    <a:pt x="8" y="90"/>
                  </a:lnTo>
                  <a:lnTo>
                    <a:pt x="8" y="45"/>
                  </a:lnTo>
                  <a:lnTo>
                    <a:pt x="8" y="45"/>
                  </a:lnTo>
                  <a:lnTo>
                    <a:pt x="5" y="44"/>
                  </a:lnTo>
                  <a:lnTo>
                    <a:pt x="3" y="42"/>
                  </a:lnTo>
                  <a:lnTo>
                    <a:pt x="2"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 name="Google Shape;83;p14"/>
            <p:cNvSpPr/>
            <p:nvPr/>
          </p:nvSpPr>
          <p:spPr>
            <a:xfrm>
              <a:off x="6346847" y="3563980"/>
              <a:ext cx="19050" cy="74613"/>
            </a:xfrm>
            <a:custGeom>
              <a:avLst/>
              <a:gdLst/>
              <a:ahLst/>
              <a:cxnLst/>
              <a:rect l="l" t="t" r="r" b="b"/>
              <a:pathLst>
                <a:path w="23" h="93" extrusionOk="0">
                  <a:moveTo>
                    <a:pt x="0" y="35"/>
                  </a:moveTo>
                  <a:lnTo>
                    <a:pt x="0" y="0"/>
                  </a:lnTo>
                  <a:lnTo>
                    <a:pt x="23" y="0"/>
                  </a:lnTo>
                  <a:lnTo>
                    <a:pt x="23" y="35"/>
                  </a:lnTo>
                  <a:lnTo>
                    <a:pt x="23" y="35"/>
                  </a:lnTo>
                  <a:lnTo>
                    <a:pt x="22" y="38"/>
                  </a:lnTo>
                  <a:lnTo>
                    <a:pt x="21" y="42"/>
                  </a:lnTo>
                  <a:lnTo>
                    <a:pt x="19" y="44"/>
                  </a:lnTo>
                  <a:lnTo>
                    <a:pt x="15" y="45"/>
                  </a:lnTo>
                  <a:lnTo>
                    <a:pt x="15" y="90"/>
                  </a:lnTo>
                  <a:lnTo>
                    <a:pt x="15" y="90"/>
                  </a:lnTo>
                  <a:lnTo>
                    <a:pt x="14" y="92"/>
                  </a:lnTo>
                  <a:lnTo>
                    <a:pt x="12" y="93"/>
                  </a:lnTo>
                  <a:lnTo>
                    <a:pt x="12" y="93"/>
                  </a:lnTo>
                  <a:lnTo>
                    <a:pt x="10" y="92"/>
                  </a:lnTo>
                  <a:lnTo>
                    <a:pt x="8" y="90"/>
                  </a:lnTo>
                  <a:lnTo>
                    <a:pt x="8" y="45"/>
                  </a:lnTo>
                  <a:lnTo>
                    <a:pt x="8" y="45"/>
                  </a:lnTo>
                  <a:lnTo>
                    <a:pt x="5" y="44"/>
                  </a:lnTo>
                  <a:lnTo>
                    <a:pt x="3" y="42"/>
                  </a:lnTo>
                  <a:lnTo>
                    <a:pt x="2"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 name="Google Shape;84;p14"/>
            <p:cNvSpPr/>
            <p:nvPr/>
          </p:nvSpPr>
          <p:spPr>
            <a:xfrm>
              <a:off x="6316684" y="3563980"/>
              <a:ext cx="19050" cy="74613"/>
            </a:xfrm>
            <a:custGeom>
              <a:avLst/>
              <a:gdLst/>
              <a:ahLst/>
              <a:cxnLst/>
              <a:rect l="l" t="t" r="r" b="b"/>
              <a:pathLst>
                <a:path w="23" h="93" extrusionOk="0">
                  <a:moveTo>
                    <a:pt x="0" y="35"/>
                  </a:moveTo>
                  <a:lnTo>
                    <a:pt x="0" y="0"/>
                  </a:lnTo>
                  <a:lnTo>
                    <a:pt x="23" y="0"/>
                  </a:lnTo>
                  <a:lnTo>
                    <a:pt x="23" y="35"/>
                  </a:lnTo>
                  <a:lnTo>
                    <a:pt x="23" y="35"/>
                  </a:lnTo>
                  <a:lnTo>
                    <a:pt x="22" y="38"/>
                  </a:lnTo>
                  <a:lnTo>
                    <a:pt x="21" y="42"/>
                  </a:lnTo>
                  <a:lnTo>
                    <a:pt x="19" y="44"/>
                  </a:lnTo>
                  <a:lnTo>
                    <a:pt x="15" y="45"/>
                  </a:lnTo>
                  <a:lnTo>
                    <a:pt x="15" y="90"/>
                  </a:lnTo>
                  <a:lnTo>
                    <a:pt x="15" y="90"/>
                  </a:lnTo>
                  <a:lnTo>
                    <a:pt x="14" y="92"/>
                  </a:lnTo>
                  <a:lnTo>
                    <a:pt x="12" y="93"/>
                  </a:lnTo>
                  <a:lnTo>
                    <a:pt x="12" y="93"/>
                  </a:lnTo>
                  <a:lnTo>
                    <a:pt x="10" y="92"/>
                  </a:lnTo>
                  <a:lnTo>
                    <a:pt x="8" y="90"/>
                  </a:lnTo>
                  <a:lnTo>
                    <a:pt x="8" y="45"/>
                  </a:lnTo>
                  <a:lnTo>
                    <a:pt x="8" y="45"/>
                  </a:lnTo>
                  <a:lnTo>
                    <a:pt x="5" y="44"/>
                  </a:lnTo>
                  <a:lnTo>
                    <a:pt x="3" y="42"/>
                  </a:lnTo>
                  <a:lnTo>
                    <a:pt x="2"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 name="Google Shape;85;p14"/>
            <p:cNvSpPr/>
            <p:nvPr/>
          </p:nvSpPr>
          <p:spPr>
            <a:xfrm>
              <a:off x="6286521" y="3563980"/>
              <a:ext cx="19050" cy="74613"/>
            </a:xfrm>
            <a:custGeom>
              <a:avLst/>
              <a:gdLst/>
              <a:ahLst/>
              <a:cxnLst/>
              <a:rect l="l" t="t" r="r" b="b"/>
              <a:pathLst>
                <a:path w="23" h="93" extrusionOk="0">
                  <a:moveTo>
                    <a:pt x="0" y="35"/>
                  </a:moveTo>
                  <a:lnTo>
                    <a:pt x="0" y="0"/>
                  </a:lnTo>
                  <a:lnTo>
                    <a:pt x="23" y="0"/>
                  </a:lnTo>
                  <a:lnTo>
                    <a:pt x="23" y="35"/>
                  </a:lnTo>
                  <a:lnTo>
                    <a:pt x="23" y="35"/>
                  </a:lnTo>
                  <a:lnTo>
                    <a:pt x="22" y="38"/>
                  </a:lnTo>
                  <a:lnTo>
                    <a:pt x="21" y="42"/>
                  </a:lnTo>
                  <a:lnTo>
                    <a:pt x="19" y="44"/>
                  </a:lnTo>
                  <a:lnTo>
                    <a:pt x="15" y="45"/>
                  </a:lnTo>
                  <a:lnTo>
                    <a:pt x="15" y="90"/>
                  </a:lnTo>
                  <a:lnTo>
                    <a:pt x="15" y="90"/>
                  </a:lnTo>
                  <a:lnTo>
                    <a:pt x="14" y="92"/>
                  </a:lnTo>
                  <a:lnTo>
                    <a:pt x="12" y="93"/>
                  </a:lnTo>
                  <a:lnTo>
                    <a:pt x="12" y="93"/>
                  </a:lnTo>
                  <a:lnTo>
                    <a:pt x="10" y="92"/>
                  </a:lnTo>
                  <a:lnTo>
                    <a:pt x="8" y="90"/>
                  </a:lnTo>
                  <a:lnTo>
                    <a:pt x="8" y="45"/>
                  </a:lnTo>
                  <a:lnTo>
                    <a:pt x="8" y="45"/>
                  </a:lnTo>
                  <a:lnTo>
                    <a:pt x="5" y="44"/>
                  </a:lnTo>
                  <a:lnTo>
                    <a:pt x="3" y="42"/>
                  </a:lnTo>
                  <a:lnTo>
                    <a:pt x="2"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4"/>
            <p:cNvSpPr/>
            <p:nvPr/>
          </p:nvSpPr>
          <p:spPr>
            <a:xfrm>
              <a:off x="6226196" y="3563980"/>
              <a:ext cx="17463" cy="74613"/>
            </a:xfrm>
            <a:custGeom>
              <a:avLst/>
              <a:gdLst/>
              <a:ahLst/>
              <a:cxnLst/>
              <a:rect l="l" t="t" r="r" b="b"/>
              <a:pathLst>
                <a:path w="22" h="93" extrusionOk="0">
                  <a:moveTo>
                    <a:pt x="0" y="35"/>
                  </a:moveTo>
                  <a:lnTo>
                    <a:pt x="0" y="0"/>
                  </a:lnTo>
                  <a:lnTo>
                    <a:pt x="22" y="0"/>
                  </a:lnTo>
                  <a:lnTo>
                    <a:pt x="22" y="35"/>
                  </a:lnTo>
                  <a:lnTo>
                    <a:pt x="22" y="35"/>
                  </a:lnTo>
                  <a:lnTo>
                    <a:pt x="22" y="38"/>
                  </a:lnTo>
                  <a:lnTo>
                    <a:pt x="21" y="42"/>
                  </a:lnTo>
                  <a:lnTo>
                    <a:pt x="19" y="44"/>
                  </a:lnTo>
                  <a:lnTo>
                    <a:pt x="15" y="45"/>
                  </a:lnTo>
                  <a:lnTo>
                    <a:pt x="15" y="90"/>
                  </a:lnTo>
                  <a:lnTo>
                    <a:pt x="15" y="90"/>
                  </a:lnTo>
                  <a:lnTo>
                    <a:pt x="14" y="92"/>
                  </a:lnTo>
                  <a:lnTo>
                    <a:pt x="12" y="93"/>
                  </a:lnTo>
                  <a:lnTo>
                    <a:pt x="12" y="93"/>
                  </a:lnTo>
                  <a:lnTo>
                    <a:pt x="8" y="92"/>
                  </a:lnTo>
                  <a:lnTo>
                    <a:pt x="8" y="90"/>
                  </a:lnTo>
                  <a:lnTo>
                    <a:pt x="8" y="45"/>
                  </a:lnTo>
                  <a:lnTo>
                    <a:pt x="8" y="45"/>
                  </a:lnTo>
                  <a:lnTo>
                    <a:pt x="5" y="44"/>
                  </a:lnTo>
                  <a:lnTo>
                    <a:pt x="3" y="42"/>
                  </a:lnTo>
                  <a:lnTo>
                    <a:pt x="2"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 name="Google Shape;87;p14"/>
            <p:cNvSpPr/>
            <p:nvPr/>
          </p:nvSpPr>
          <p:spPr>
            <a:xfrm>
              <a:off x="6256359" y="3563980"/>
              <a:ext cx="19050" cy="74613"/>
            </a:xfrm>
            <a:custGeom>
              <a:avLst/>
              <a:gdLst/>
              <a:ahLst/>
              <a:cxnLst/>
              <a:rect l="l" t="t" r="r" b="b"/>
              <a:pathLst>
                <a:path w="23" h="93" extrusionOk="0">
                  <a:moveTo>
                    <a:pt x="0" y="35"/>
                  </a:moveTo>
                  <a:lnTo>
                    <a:pt x="0" y="0"/>
                  </a:lnTo>
                  <a:lnTo>
                    <a:pt x="23" y="0"/>
                  </a:lnTo>
                  <a:lnTo>
                    <a:pt x="23" y="35"/>
                  </a:lnTo>
                  <a:lnTo>
                    <a:pt x="23" y="35"/>
                  </a:lnTo>
                  <a:lnTo>
                    <a:pt x="22" y="38"/>
                  </a:lnTo>
                  <a:lnTo>
                    <a:pt x="21" y="42"/>
                  </a:lnTo>
                  <a:lnTo>
                    <a:pt x="19" y="44"/>
                  </a:lnTo>
                  <a:lnTo>
                    <a:pt x="15" y="45"/>
                  </a:lnTo>
                  <a:lnTo>
                    <a:pt x="15" y="90"/>
                  </a:lnTo>
                  <a:lnTo>
                    <a:pt x="15" y="90"/>
                  </a:lnTo>
                  <a:lnTo>
                    <a:pt x="14" y="92"/>
                  </a:lnTo>
                  <a:lnTo>
                    <a:pt x="12" y="93"/>
                  </a:lnTo>
                  <a:lnTo>
                    <a:pt x="12" y="93"/>
                  </a:lnTo>
                  <a:lnTo>
                    <a:pt x="10" y="92"/>
                  </a:lnTo>
                  <a:lnTo>
                    <a:pt x="8" y="90"/>
                  </a:lnTo>
                  <a:lnTo>
                    <a:pt x="8" y="45"/>
                  </a:lnTo>
                  <a:lnTo>
                    <a:pt x="8" y="45"/>
                  </a:lnTo>
                  <a:lnTo>
                    <a:pt x="5" y="44"/>
                  </a:lnTo>
                  <a:lnTo>
                    <a:pt x="3" y="42"/>
                  </a:lnTo>
                  <a:lnTo>
                    <a:pt x="2"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14"/>
            <p:cNvSpPr/>
            <p:nvPr/>
          </p:nvSpPr>
          <p:spPr>
            <a:xfrm>
              <a:off x="6103958" y="3498892"/>
              <a:ext cx="74613" cy="17463"/>
            </a:xfrm>
            <a:custGeom>
              <a:avLst/>
              <a:gdLst/>
              <a:ahLst/>
              <a:cxnLst/>
              <a:rect l="l" t="t" r="r" b="b"/>
              <a:pathLst>
                <a:path w="95" h="23" extrusionOk="0">
                  <a:moveTo>
                    <a:pt x="59" y="0"/>
                  </a:moveTo>
                  <a:lnTo>
                    <a:pt x="95" y="0"/>
                  </a:lnTo>
                  <a:lnTo>
                    <a:pt x="95" y="23"/>
                  </a:lnTo>
                  <a:lnTo>
                    <a:pt x="59" y="23"/>
                  </a:lnTo>
                  <a:lnTo>
                    <a:pt x="59" y="23"/>
                  </a:lnTo>
                  <a:lnTo>
                    <a:pt x="55" y="22"/>
                  </a:lnTo>
                  <a:lnTo>
                    <a:pt x="53" y="21"/>
                  </a:lnTo>
                  <a:lnTo>
                    <a:pt x="51" y="19"/>
                  </a:lnTo>
                  <a:lnTo>
                    <a:pt x="48" y="15"/>
                  </a:lnTo>
                  <a:lnTo>
                    <a:pt x="5" y="15"/>
                  </a:lnTo>
                  <a:lnTo>
                    <a:pt x="5" y="15"/>
                  </a:lnTo>
                  <a:lnTo>
                    <a:pt x="1" y="14"/>
                  </a:lnTo>
                  <a:lnTo>
                    <a:pt x="0" y="12"/>
                  </a:lnTo>
                  <a:lnTo>
                    <a:pt x="0" y="12"/>
                  </a:lnTo>
                  <a:lnTo>
                    <a:pt x="1" y="9"/>
                  </a:lnTo>
                  <a:lnTo>
                    <a:pt x="5" y="8"/>
                  </a:lnTo>
                  <a:lnTo>
                    <a:pt x="48" y="8"/>
                  </a:lnTo>
                  <a:lnTo>
                    <a:pt x="48" y="8"/>
                  </a:lnTo>
                  <a:lnTo>
                    <a:pt x="51" y="5"/>
                  </a:lnTo>
                  <a:lnTo>
                    <a:pt x="53" y="2"/>
                  </a:lnTo>
                  <a:lnTo>
                    <a:pt x="55" y="1"/>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4"/>
            <p:cNvSpPr/>
            <p:nvPr/>
          </p:nvSpPr>
          <p:spPr>
            <a:xfrm>
              <a:off x="6103958" y="3468729"/>
              <a:ext cx="74613" cy="17463"/>
            </a:xfrm>
            <a:custGeom>
              <a:avLst/>
              <a:gdLst/>
              <a:ahLst/>
              <a:cxnLst/>
              <a:rect l="l" t="t" r="r" b="b"/>
              <a:pathLst>
                <a:path w="95" h="22" extrusionOk="0">
                  <a:moveTo>
                    <a:pt x="59" y="0"/>
                  </a:moveTo>
                  <a:lnTo>
                    <a:pt x="95" y="0"/>
                  </a:lnTo>
                  <a:lnTo>
                    <a:pt x="95" y="22"/>
                  </a:lnTo>
                  <a:lnTo>
                    <a:pt x="59" y="22"/>
                  </a:lnTo>
                  <a:lnTo>
                    <a:pt x="59" y="22"/>
                  </a:lnTo>
                  <a:lnTo>
                    <a:pt x="55" y="22"/>
                  </a:lnTo>
                  <a:lnTo>
                    <a:pt x="53" y="21"/>
                  </a:lnTo>
                  <a:lnTo>
                    <a:pt x="51" y="19"/>
                  </a:lnTo>
                  <a:lnTo>
                    <a:pt x="48" y="15"/>
                  </a:lnTo>
                  <a:lnTo>
                    <a:pt x="5" y="15"/>
                  </a:lnTo>
                  <a:lnTo>
                    <a:pt x="5" y="15"/>
                  </a:lnTo>
                  <a:lnTo>
                    <a:pt x="1" y="14"/>
                  </a:lnTo>
                  <a:lnTo>
                    <a:pt x="0" y="12"/>
                  </a:lnTo>
                  <a:lnTo>
                    <a:pt x="0" y="12"/>
                  </a:lnTo>
                  <a:lnTo>
                    <a:pt x="1" y="8"/>
                  </a:lnTo>
                  <a:lnTo>
                    <a:pt x="5" y="8"/>
                  </a:lnTo>
                  <a:lnTo>
                    <a:pt x="48" y="8"/>
                  </a:lnTo>
                  <a:lnTo>
                    <a:pt x="48" y="8"/>
                  </a:lnTo>
                  <a:lnTo>
                    <a:pt x="51" y="5"/>
                  </a:lnTo>
                  <a:lnTo>
                    <a:pt x="53" y="2"/>
                  </a:lnTo>
                  <a:lnTo>
                    <a:pt x="55" y="1"/>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 name="Google Shape;90;p14"/>
            <p:cNvSpPr/>
            <p:nvPr/>
          </p:nvSpPr>
          <p:spPr>
            <a:xfrm>
              <a:off x="6103958" y="3438566"/>
              <a:ext cx="74613" cy="17463"/>
            </a:xfrm>
            <a:custGeom>
              <a:avLst/>
              <a:gdLst/>
              <a:ahLst/>
              <a:cxnLst/>
              <a:rect l="l" t="t" r="r" b="b"/>
              <a:pathLst>
                <a:path w="95" h="22" extrusionOk="0">
                  <a:moveTo>
                    <a:pt x="59" y="0"/>
                  </a:moveTo>
                  <a:lnTo>
                    <a:pt x="95" y="0"/>
                  </a:lnTo>
                  <a:lnTo>
                    <a:pt x="95" y="22"/>
                  </a:lnTo>
                  <a:lnTo>
                    <a:pt x="59" y="22"/>
                  </a:lnTo>
                  <a:lnTo>
                    <a:pt x="59" y="22"/>
                  </a:lnTo>
                  <a:lnTo>
                    <a:pt x="55" y="22"/>
                  </a:lnTo>
                  <a:lnTo>
                    <a:pt x="53" y="21"/>
                  </a:lnTo>
                  <a:lnTo>
                    <a:pt x="51" y="19"/>
                  </a:lnTo>
                  <a:lnTo>
                    <a:pt x="48" y="15"/>
                  </a:lnTo>
                  <a:lnTo>
                    <a:pt x="5" y="15"/>
                  </a:lnTo>
                  <a:lnTo>
                    <a:pt x="5" y="15"/>
                  </a:lnTo>
                  <a:lnTo>
                    <a:pt x="1" y="14"/>
                  </a:lnTo>
                  <a:lnTo>
                    <a:pt x="0" y="12"/>
                  </a:lnTo>
                  <a:lnTo>
                    <a:pt x="0" y="12"/>
                  </a:lnTo>
                  <a:lnTo>
                    <a:pt x="1" y="8"/>
                  </a:lnTo>
                  <a:lnTo>
                    <a:pt x="5" y="7"/>
                  </a:lnTo>
                  <a:lnTo>
                    <a:pt x="48" y="7"/>
                  </a:lnTo>
                  <a:lnTo>
                    <a:pt x="48" y="7"/>
                  </a:lnTo>
                  <a:lnTo>
                    <a:pt x="51" y="5"/>
                  </a:lnTo>
                  <a:lnTo>
                    <a:pt x="53" y="2"/>
                  </a:lnTo>
                  <a:lnTo>
                    <a:pt x="55" y="0"/>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 name="Google Shape;91;p14"/>
            <p:cNvSpPr/>
            <p:nvPr/>
          </p:nvSpPr>
          <p:spPr>
            <a:xfrm>
              <a:off x="6103958" y="3408403"/>
              <a:ext cx="74613" cy="17463"/>
            </a:xfrm>
            <a:custGeom>
              <a:avLst/>
              <a:gdLst/>
              <a:ahLst/>
              <a:cxnLst/>
              <a:rect l="l" t="t" r="r" b="b"/>
              <a:pathLst>
                <a:path w="95" h="22" extrusionOk="0">
                  <a:moveTo>
                    <a:pt x="59" y="0"/>
                  </a:moveTo>
                  <a:lnTo>
                    <a:pt x="95" y="0"/>
                  </a:lnTo>
                  <a:lnTo>
                    <a:pt x="95" y="22"/>
                  </a:lnTo>
                  <a:lnTo>
                    <a:pt x="59" y="22"/>
                  </a:lnTo>
                  <a:lnTo>
                    <a:pt x="59" y="22"/>
                  </a:lnTo>
                  <a:lnTo>
                    <a:pt x="55" y="22"/>
                  </a:lnTo>
                  <a:lnTo>
                    <a:pt x="53" y="21"/>
                  </a:lnTo>
                  <a:lnTo>
                    <a:pt x="51" y="17"/>
                  </a:lnTo>
                  <a:lnTo>
                    <a:pt x="48" y="15"/>
                  </a:lnTo>
                  <a:lnTo>
                    <a:pt x="5" y="15"/>
                  </a:lnTo>
                  <a:lnTo>
                    <a:pt x="5" y="15"/>
                  </a:lnTo>
                  <a:lnTo>
                    <a:pt x="1" y="14"/>
                  </a:lnTo>
                  <a:lnTo>
                    <a:pt x="0" y="12"/>
                  </a:lnTo>
                  <a:lnTo>
                    <a:pt x="0" y="12"/>
                  </a:lnTo>
                  <a:lnTo>
                    <a:pt x="1" y="8"/>
                  </a:lnTo>
                  <a:lnTo>
                    <a:pt x="5" y="7"/>
                  </a:lnTo>
                  <a:lnTo>
                    <a:pt x="48" y="7"/>
                  </a:lnTo>
                  <a:lnTo>
                    <a:pt x="48" y="7"/>
                  </a:lnTo>
                  <a:lnTo>
                    <a:pt x="51" y="5"/>
                  </a:lnTo>
                  <a:lnTo>
                    <a:pt x="53" y="2"/>
                  </a:lnTo>
                  <a:lnTo>
                    <a:pt x="55" y="0"/>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 name="Google Shape;92;p14"/>
            <p:cNvSpPr/>
            <p:nvPr/>
          </p:nvSpPr>
          <p:spPr>
            <a:xfrm>
              <a:off x="6103958" y="3378241"/>
              <a:ext cx="74613" cy="15875"/>
            </a:xfrm>
            <a:custGeom>
              <a:avLst/>
              <a:gdLst/>
              <a:ahLst/>
              <a:cxnLst/>
              <a:rect l="l" t="t" r="r" b="b"/>
              <a:pathLst>
                <a:path w="95" h="22" extrusionOk="0">
                  <a:moveTo>
                    <a:pt x="59" y="0"/>
                  </a:moveTo>
                  <a:lnTo>
                    <a:pt x="95" y="0"/>
                  </a:lnTo>
                  <a:lnTo>
                    <a:pt x="95" y="22"/>
                  </a:lnTo>
                  <a:lnTo>
                    <a:pt x="59" y="22"/>
                  </a:lnTo>
                  <a:lnTo>
                    <a:pt x="59" y="22"/>
                  </a:lnTo>
                  <a:lnTo>
                    <a:pt x="55" y="22"/>
                  </a:lnTo>
                  <a:lnTo>
                    <a:pt x="53" y="20"/>
                  </a:lnTo>
                  <a:lnTo>
                    <a:pt x="51" y="17"/>
                  </a:lnTo>
                  <a:lnTo>
                    <a:pt x="48" y="15"/>
                  </a:lnTo>
                  <a:lnTo>
                    <a:pt x="5" y="15"/>
                  </a:lnTo>
                  <a:lnTo>
                    <a:pt x="5" y="15"/>
                  </a:lnTo>
                  <a:lnTo>
                    <a:pt x="1" y="14"/>
                  </a:lnTo>
                  <a:lnTo>
                    <a:pt x="0" y="12"/>
                  </a:lnTo>
                  <a:lnTo>
                    <a:pt x="0" y="12"/>
                  </a:lnTo>
                  <a:lnTo>
                    <a:pt x="1" y="8"/>
                  </a:lnTo>
                  <a:lnTo>
                    <a:pt x="5" y="7"/>
                  </a:lnTo>
                  <a:lnTo>
                    <a:pt x="48" y="7"/>
                  </a:lnTo>
                  <a:lnTo>
                    <a:pt x="48" y="7"/>
                  </a:lnTo>
                  <a:lnTo>
                    <a:pt x="51" y="5"/>
                  </a:lnTo>
                  <a:lnTo>
                    <a:pt x="53" y="2"/>
                  </a:lnTo>
                  <a:lnTo>
                    <a:pt x="55" y="0"/>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 name="Google Shape;93;p14"/>
            <p:cNvSpPr/>
            <p:nvPr/>
          </p:nvSpPr>
          <p:spPr>
            <a:xfrm>
              <a:off x="6103958" y="3348078"/>
              <a:ext cx="74613" cy="15875"/>
            </a:xfrm>
            <a:custGeom>
              <a:avLst/>
              <a:gdLst/>
              <a:ahLst/>
              <a:cxnLst/>
              <a:rect l="l" t="t" r="r" b="b"/>
              <a:pathLst>
                <a:path w="95" h="22" extrusionOk="0">
                  <a:moveTo>
                    <a:pt x="59" y="0"/>
                  </a:moveTo>
                  <a:lnTo>
                    <a:pt x="95" y="0"/>
                  </a:lnTo>
                  <a:lnTo>
                    <a:pt x="95" y="22"/>
                  </a:lnTo>
                  <a:lnTo>
                    <a:pt x="59" y="22"/>
                  </a:lnTo>
                  <a:lnTo>
                    <a:pt x="59" y="22"/>
                  </a:lnTo>
                  <a:lnTo>
                    <a:pt x="55" y="22"/>
                  </a:lnTo>
                  <a:lnTo>
                    <a:pt x="53" y="20"/>
                  </a:lnTo>
                  <a:lnTo>
                    <a:pt x="51" y="17"/>
                  </a:lnTo>
                  <a:lnTo>
                    <a:pt x="48" y="15"/>
                  </a:lnTo>
                  <a:lnTo>
                    <a:pt x="5" y="15"/>
                  </a:lnTo>
                  <a:lnTo>
                    <a:pt x="5" y="15"/>
                  </a:lnTo>
                  <a:lnTo>
                    <a:pt x="1" y="14"/>
                  </a:lnTo>
                  <a:lnTo>
                    <a:pt x="0" y="10"/>
                  </a:lnTo>
                  <a:lnTo>
                    <a:pt x="0" y="10"/>
                  </a:lnTo>
                  <a:lnTo>
                    <a:pt x="1" y="8"/>
                  </a:lnTo>
                  <a:lnTo>
                    <a:pt x="5" y="7"/>
                  </a:lnTo>
                  <a:lnTo>
                    <a:pt x="48" y="7"/>
                  </a:lnTo>
                  <a:lnTo>
                    <a:pt x="48" y="7"/>
                  </a:lnTo>
                  <a:lnTo>
                    <a:pt x="51" y="5"/>
                  </a:lnTo>
                  <a:lnTo>
                    <a:pt x="53" y="2"/>
                  </a:lnTo>
                  <a:lnTo>
                    <a:pt x="55" y="0"/>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 name="Google Shape;94;p14"/>
            <p:cNvSpPr/>
            <p:nvPr/>
          </p:nvSpPr>
          <p:spPr>
            <a:xfrm>
              <a:off x="6103958" y="3317915"/>
              <a:ext cx="74613" cy="15875"/>
            </a:xfrm>
            <a:custGeom>
              <a:avLst/>
              <a:gdLst/>
              <a:ahLst/>
              <a:cxnLst/>
              <a:rect l="l" t="t" r="r" b="b"/>
              <a:pathLst>
                <a:path w="95" h="22" extrusionOk="0">
                  <a:moveTo>
                    <a:pt x="59" y="0"/>
                  </a:moveTo>
                  <a:lnTo>
                    <a:pt x="95" y="0"/>
                  </a:lnTo>
                  <a:lnTo>
                    <a:pt x="95" y="22"/>
                  </a:lnTo>
                  <a:lnTo>
                    <a:pt x="59" y="22"/>
                  </a:lnTo>
                  <a:lnTo>
                    <a:pt x="59" y="22"/>
                  </a:lnTo>
                  <a:lnTo>
                    <a:pt x="55" y="22"/>
                  </a:lnTo>
                  <a:lnTo>
                    <a:pt x="53" y="20"/>
                  </a:lnTo>
                  <a:lnTo>
                    <a:pt x="51" y="17"/>
                  </a:lnTo>
                  <a:lnTo>
                    <a:pt x="48" y="15"/>
                  </a:lnTo>
                  <a:lnTo>
                    <a:pt x="5" y="15"/>
                  </a:lnTo>
                  <a:lnTo>
                    <a:pt x="5" y="15"/>
                  </a:lnTo>
                  <a:lnTo>
                    <a:pt x="1" y="14"/>
                  </a:lnTo>
                  <a:lnTo>
                    <a:pt x="0" y="10"/>
                  </a:lnTo>
                  <a:lnTo>
                    <a:pt x="0" y="10"/>
                  </a:lnTo>
                  <a:lnTo>
                    <a:pt x="1" y="8"/>
                  </a:lnTo>
                  <a:lnTo>
                    <a:pt x="5" y="7"/>
                  </a:lnTo>
                  <a:lnTo>
                    <a:pt x="48" y="7"/>
                  </a:lnTo>
                  <a:lnTo>
                    <a:pt x="48" y="7"/>
                  </a:lnTo>
                  <a:lnTo>
                    <a:pt x="51" y="4"/>
                  </a:lnTo>
                  <a:lnTo>
                    <a:pt x="53" y="1"/>
                  </a:lnTo>
                  <a:lnTo>
                    <a:pt x="55" y="0"/>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 name="Google Shape;95;p14"/>
            <p:cNvSpPr/>
            <p:nvPr/>
          </p:nvSpPr>
          <p:spPr>
            <a:xfrm>
              <a:off x="6103958" y="3287752"/>
              <a:ext cx="74613" cy="15875"/>
            </a:xfrm>
            <a:custGeom>
              <a:avLst/>
              <a:gdLst/>
              <a:ahLst/>
              <a:cxnLst/>
              <a:rect l="l" t="t" r="r" b="b"/>
              <a:pathLst>
                <a:path w="95" h="22" extrusionOk="0">
                  <a:moveTo>
                    <a:pt x="59" y="0"/>
                  </a:moveTo>
                  <a:lnTo>
                    <a:pt x="95" y="0"/>
                  </a:lnTo>
                  <a:lnTo>
                    <a:pt x="95" y="22"/>
                  </a:lnTo>
                  <a:lnTo>
                    <a:pt x="59" y="22"/>
                  </a:lnTo>
                  <a:lnTo>
                    <a:pt x="59" y="22"/>
                  </a:lnTo>
                  <a:lnTo>
                    <a:pt x="55" y="22"/>
                  </a:lnTo>
                  <a:lnTo>
                    <a:pt x="53" y="20"/>
                  </a:lnTo>
                  <a:lnTo>
                    <a:pt x="51" y="17"/>
                  </a:lnTo>
                  <a:lnTo>
                    <a:pt x="48" y="14"/>
                  </a:lnTo>
                  <a:lnTo>
                    <a:pt x="5" y="14"/>
                  </a:lnTo>
                  <a:lnTo>
                    <a:pt x="5" y="14"/>
                  </a:lnTo>
                  <a:lnTo>
                    <a:pt x="1" y="14"/>
                  </a:lnTo>
                  <a:lnTo>
                    <a:pt x="0" y="10"/>
                  </a:lnTo>
                  <a:lnTo>
                    <a:pt x="0" y="10"/>
                  </a:lnTo>
                  <a:lnTo>
                    <a:pt x="1" y="8"/>
                  </a:lnTo>
                  <a:lnTo>
                    <a:pt x="5" y="7"/>
                  </a:lnTo>
                  <a:lnTo>
                    <a:pt x="48" y="7"/>
                  </a:lnTo>
                  <a:lnTo>
                    <a:pt x="48" y="7"/>
                  </a:lnTo>
                  <a:lnTo>
                    <a:pt x="51" y="3"/>
                  </a:lnTo>
                  <a:lnTo>
                    <a:pt x="53" y="1"/>
                  </a:lnTo>
                  <a:lnTo>
                    <a:pt x="55" y="0"/>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 name="Google Shape;96;p14"/>
            <p:cNvSpPr/>
            <p:nvPr/>
          </p:nvSpPr>
          <p:spPr>
            <a:xfrm>
              <a:off x="6103958" y="3225839"/>
              <a:ext cx="74613" cy="17463"/>
            </a:xfrm>
            <a:custGeom>
              <a:avLst/>
              <a:gdLst/>
              <a:ahLst/>
              <a:cxnLst/>
              <a:rect l="l" t="t" r="r" b="b"/>
              <a:pathLst>
                <a:path w="95" h="23" extrusionOk="0">
                  <a:moveTo>
                    <a:pt x="59" y="0"/>
                  </a:moveTo>
                  <a:lnTo>
                    <a:pt x="95" y="0"/>
                  </a:lnTo>
                  <a:lnTo>
                    <a:pt x="95" y="23"/>
                  </a:lnTo>
                  <a:lnTo>
                    <a:pt x="59" y="23"/>
                  </a:lnTo>
                  <a:lnTo>
                    <a:pt x="59" y="23"/>
                  </a:lnTo>
                  <a:lnTo>
                    <a:pt x="55" y="22"/>
                  </a:lnTo>
                  <a:lnTo>
                    <a:pt x="53" y="21"/>
                  </a:lnTo>
                  <a:lnTo>
                    <a:pt x="51" y="18"/>
                  </a:lnTo>
                  <a:lnTo>
                    <a:pt x="48" y="15"/>
                  </a:lnTo>
                  <a:lnTo>
                    <a:pt x="5" y="15"/>
                  </a:lnTo>
                  <a:lnTo>
                    <a:pt x="5" y="15"/>
                  </a:lnTo>
                  <a:lnTo>
                    <a:pt x="1" y="14"/>
                  </a:lnTo>
                  <a:lnTo>
                    <a:pt x="0" y="11"/>
                  </a:lnTo>
                  <a:lnTo>
                    <a:pt x="0" y="11"/>
                  </a:lnTo>
                  <a:lnTo>
                    <a:pt x="1" y="9"/>
                  </a:lnTo>
                  <a:lnTo>
                    <a:pt x="5" y="8"/>
                  </a:lnTo>
                  <a:lnTo>
                    <a:pt x="48" y="8"/>
                  </a:lnTo>
                  <a:lnTo>
                    <a:pt x="48" y="8"/>
                  </a:lnTo>
                  <a:lnTo>
                    <a:pt x="51" y="4"/>
                  </a:lnTo>
                  <a:lnTo>
                    <a:pt x="53" y="2"/>
                  </a:lnTo>
                  <a:lnTo>
                    <a:pt x="55" y="1"/>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 name="Google Shape;97;p14"/>
            <p:cNvSpPr/>
            <p:nvPr/>
          </p:nvSpPr>
          <p:spPr>
            <a:xfrm>
              <a:off x="6103958" y="3256002"/>
              <a:ext cx="74613" cy="17463"/>
            </a:xfrm>
            <a:custGeom>
              <a:avLst/>
              <a:gdLst/>
              <a:ahLst/>
              <a:cxnLst/>
              <a:rect l="l" t="t" r="r" b="b"/>
              <a:pathLst>
                <a:path w="95" h="23" extrusionOk="0">
                  <a:moveTo>
                    <a:pt x="59" y="0"/>
                  </a:moveTo>
                  <a:lnTo>
                    <a:pt x="95" y="0"/>
                  </a:lnTo>
                  <a:lnTo>
                    <a:pt x="95" y="23"/>
                  </a:lnTo>
                  <a:lnTo>
                    <a:pt x="59" y="23"/>
                  </a:lnTo>
                  <a:lnTo>
                    <a:pt x="59" y="23"/>
                  </a:lnTo>
                  <a:lnTo>
                    <a:pt x="55" y="22"/>
                  </a:lnTo>
                  <a:lnTo>
                    <a:pt x="53" y="21"/>
                  </a:lnTo>
                  <a:lnTo>
                    <a:pt x="51" y="18"/>
                  </a:lnTo>
                  <a:lnTo>
                    <a:pt x="48" y="15"/>
                  </a:lnTo>
                  <a:lnTo>
                    <a:pt x="5" y="15"/>
                  </a:lnTo>
                  <a:lnTo>
                    <a:pt x="5" y="15"/>
                  </a:lnTo>
                  <a:lnTo>
                    <a:pt x="1" y="14"/>
                  </a:lnTo>
                  <a:lnTo>
                    <a:pt x="0" y="11"/>
                  </a:lnTo>
                  <a:lnTo>
                    <a:pt x="0" y="11"/>
                  </a:lnTo>
                  <a:lnTo>
                    <a:pt x="1" y="9"/>
                  </a:lnTo>
                  <a:lnTo>
                    <a:pt x="5" y="8"/>
                  </a:lnTo>
                  <a:lnTo>
                    <a:pt x="48" y="8"/>
                  </a:lnTo>
                  <a:lnTo>
                    <a:pt x="48" y="8"/>
                  </a:lnTo>
                  <a:lnTo>
                    <a:pt x="51" y="4"/>
                  </a:lnTo>
                  <a:lnTo>
                    <a:pt x="53" y="2"/>
                  </a:lnTo>
                  <a:lnTo>
                    <a:pt x="55" y="1"/>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14"/>
            <p:cNvSpPr/>
            <p:nvPr/>
          </p:nvSpPr>
          <p:spPr>
            <a:xfrm>
              <a:off x="6564335" y="3225839"/>
              <a:ext cx="74613" cy="17463"/>
            </a:xfrm>
            <a:custGeom>
              <a:avLst/>
              <a:gdLst/>
              <a:ahLst/>
              <a:cxnLst/>
              <a:rect l="l" t="t" r="r" b="b"/>
              <a:pathLst>
                <a:path w="95" h="23" extrusionOk="0">
                  <a:moveTo>
                    <a:pt x="36" y="23"/>
                  </a:moveTo>
                  <a:lnTo>
                    <a:pt x="0" y="23"/>
                  </a:lnTo>
                  <a:lnTo>
                    <a:pt x="0" y="0"/>
                  </a:lnTo>
                  <a:lnTo>
                    <a:pt x="36" y="0"/>
                  </a:lnTo>
                  <a:lnTo>
                    <a:pt x="36" y="0"/>
                  </a:lnTo>
                  <a:lnTo>
                    <a:pt x="39" y="1"/>
                  </a:lnTo>
                  <a:lnTo>
                    <a:pt x="43" y="2"/>
                  </a:lnTo>
                  <a:lnTo>
                    <a:pt x="45" y="4"/>
                  </a:lnTo>
                  <a:lnTo>
                    <a:pt x="46" y="8"/>
                  </a:lnTo>
                  <a:lnTo>
                    <a:pt x="91" y="8"/>
                  </a:lnTo>
                  <a:lnTo>
                    <a:pt x="91" y="8"/>
                  </a:lnTo>
                  <a:lnTo>
                    <a:pt x="94" y="9"/>
                  </a:lnTo>
                  <a:lnTo>
                    <a:pt x="95" y="11"/>
                  </a:lnTo>
                  <a:lnTo>
                    <a:pt x="95" y="11"/>
                  </a:lnTo>
                  <a:lnTo>
                    <a:pt x="94" y="14"/>
                  </a:lnTo>
                  <a:lnTo>
                    <a:pt x="91" y="15"/>
                  </a:lnTo>
                  <a:lnTo>
                    <a:pt x="46" y="15"/>
                  </a:lnTo>
                  <a:lnTo>
                    <a:pt x="46" y="15"/>
                  </a:lnTo>
                  <a:lnTo>
                    <a:pt x="45" y="18"/>
                  </a:lnTo>
                  <a:lnTo>
                    <a:pt x="43" y="21"/>
                  </a:lnTo>
                  <a:lnTo>
                    <a:pt x="39" y="22"/>
                  </a:lnTo>
                  <a:lnTo>
                    <a:pt x="36" y="23"/>
                  </a:lnTo>
                  <a:lnTo>
                    <a:pt x="36" y="2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14"/>
            <p:cNvSpPr/>
            <p:nvPr/>
          </p:nvSpPr>
          <p:spPr>
            <a:xfrm>
              <a:off x="6564335" y="3256002"/>
              <a:ext cx="74613" cy="17463"/>
            </a:xfrm>
            <a:custGeom>
              <a:avLst/>
              <a:gdLst/>
              <a:ahLst/>
              <a:cxnLst/>
              <a:rect l="l" t="t" r="r" b="b"/>
              <a:pathLst>
                <a:path w="95" h="23" extrusionOk="0">
                  <a:moveTo>
                    <a:pt x="36" y="23"/>
                  </a:moveTo>
                  <a:lnTo>
                    <a:pt x="0" y="23"/>
                  </a:lnTo>
                  <a:lnTo>
                    <a:pt x="0" y="0"/>
                  </a:lnTo>
                  <a:lnTo>
                    <a:pt x="36" y="0"/>
                  </a:lnTo>
                  <a:lnTo>
                    <a:pt x="36" y="0"/>
                  </a:lnTo>
                  <a:lnTo>
                    <a:pt x="39" y="1"/>
                  </a:lnTo>
                  <a:lnTo>
                    <a:pt x="43" y="2"/>
                  </a:lnTo>
                  <a:lnTo>
                    <a:pt x="45" y="4"/>
                  </a:lnTo>
                  <a:lnTo>
                    <a:pt x="46" y="8"/>
                  </a:lnTo>
                  <a:lnTo>
                    <a:pt x="91" y="8"/>
                  </a:lnTo>
                  <a:lnTo>
                    <a:pt x="91" y="8"/>
                  </a:lnTo>
                  <a:lnTo>
                    <a:pt x="94" y="9"/>
                  </a:lnTo>
                  <a:lnTo>
                    <a:pt x="95" y="11"/>
                  </a:lnTo>
                  <a:lnTo>
                    <a:pt x="95" y="11"/>
                  </a:lnTo>
                  <a:lnTo>
                    <a:pt x="94" y="14"/>
                  </a:lnTo>
                  <a:lnTo>
                    <a:pt x="91" y="15"/>
                  </a:lnTo>
                  <a:lnTo>
                    <a:pt x="46" y="15"/>
                  </a:lnTo>
                  <a:lnTo>
                    <a:pt x="46" y="15"/>
                  </a:lnTo>
                  <a:lnTo>
                    <a:pt x="45" y="18"/>
                  </a:lnTo>
                  <a:lnTo>
                    <a:pt x="43" y="21"/>
                  </a:lnTo>
                  <a:lnTo>
                    <a:pt x="39" y="22"/>
                  </a:lnTo>
                  <a:lnTo>
                    <a:pt x="36" y="23"/>
                  </a:lnTo>
                  <a:lnTo>
                    <a:pt x="36" y="2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14"/>
            <p:cNvSpPr/>
            <p:nvPr/>
          </p:nvSpPr>
          <p:spPr>
            <a:xfrm>
              <a:off x="6564335" y="3287752"/>
              <a:ext cx="74613" cy="15875"/>
            </a:xfrm>
            <a:custGeom>
              <a:avLst/>
              <a:gdLst/>
              <a:ahLst/>
              <a:cxnLst/>
              <a:rect l="l" t="t" r="r" b="b"/>
              <a:pathLst>
                <a:path w="95" h="22" extrusionOk="0">
                  <a:moveTo>
                    <a:pt x="36" y="22"/>
                  </a:moveTo>
                  <a:lnTo>
                    <a:pt x="0" y="22"/>
                  </a:lnTo>
                  <a:lnTo>
                    <a:pt x="0" y="0"/>
                  </a:lnTo>
                  <a:lnTo>
                    <a:pt x="36" y="0"/>
                  </a:lnTo>
                  <a:lnTo>
                    <a:pt x="36" y="0"/>
                  </a:lnTo>
                  <a:lnTo>
                    <a:pt x="39" y="0"/>
                  </a:lnTo>
                  <a:lnTo>
                    <a:pt x="43" y="1"/>
                  </a:lnTo>
                  <a:lnTo>
                    <a:pt x="45" y="3"/>
                  </a:lnTo>
                  <a:lnTo>
                    <a:pt x="46" y="7"/>
                  </a:lnTo>
                  <a:lnTo>
                    <a:pt x="91" y="7"/>
                  </a:lnTo>
                  <a:lnTo>
                    <a:pt x="91" y="7"/>
                  </a:lnTo>
                  <a:lnTo>
                    <a:pt x="94" y="8"/>
                  </a:lnTo>
                  <a:lnTo>
                    <a:pt x="95" y="10"/>
                  </a:lnTo>
                  <a:lnTo>
                    <a:pt x="95" y="10"/>
                  </a:lnTo>
                  <a:lnTo>
                    <a:pt x="94" y="14"/>
                  </a:lnTo>
                  <a:lnTo>
                    <a:pt x="91" y="14"/>
                  </a:lnTo>
                  <a:lnTo>
                    <a:pt x="46" y="14"/>
                  </a:lnTo>
                  <a:lnTo>
                    <a:pt x="46" y="14"/>
                  </a:lnTo>
                  <a:lnTo>
                    <a:pt x="45" y="17"/>
                  </a:lnTo>
                  <a:lnTo>
                    <a:pt x="43" y="20"/>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14"/>
            <p:cNvSpPr/>
            <p:nvPr/>
          </p:nvSpPr>
          <p:spPr>
            <a:xfrm>
              <a:off x="6564335" y="3317915"/>
              <a:ext cx="74613" cy="15875"/>
            </a:xfrm>
            <a:custGeom>
              <a:avLst/>
              <a:gdLst/>
              <a:ahLst/>
              <a:cxnLst/>
              <a:rect l="l" t="t" r="r" b="b"/>
              <a:pathLst>
                <a:path w="95" h="22" extrusionOk="0">
                  <a:moveTo>
                    <a:pt x="36" y="22"/>
                  </a:moveTo>
                  <a:lnTo>
                    <a:pt x="0" y="22"/>
                  </a:lnTo>
                  <a:lnTo>
                    <a:pt x="0" y="0"/>
                  </a:lnTo>
                  <a:lnTo>
                    <a:pt x="36" y="0"/>
                  </a:lnTo>
                  <a:lnTo>
                    <a:pt x="36" y="0"/>
                  </a:lnTo>
                  <a:lnTo>
                    <a:pt x="39" y="0"/>
                  </a:lnTo>
                  <a:lnTo>
                    <a:pt x="43" y="1"/>
                  </a:lnTo>
                  <a:lnTo>
                    <a:pt x="45" y="4"/>
                  </a:lnTo>
                  <a:lnTo>
                    <a:pt x="46" y="7"/>
                  </a:lnTo>
                  <a:lnTo>
                    <a:pt x="91" y="7"/>
                  </a:lnTo>
                  <a:lnTo>
                    <a:pt x="91" y="7"/>
                  </a:lnTo>
                  <a:lnTo>
                    <a:pt x="94" y="8"/>
                  </a:lnTo>
                  <a:lnTo>
                    <a:pt x="95" y="10"/>
                  </a:lnTo>
                  <a:lnTo>
                    <a:pt x="95" y="10"/>
                  </a:lnTo>
                  <a:lnTo>
                    <a:pt x="94" y="14"/>
                  </a:lnTo>
                  <a:lnTo>
                    <a:pt x="91" y="15"/>
                  </a:lnTo>
                  <a:lnTo>
                    <a:pt x="46" y="15"/>
                  </a:lnTo>
                  <a:lnTo>
                    <a:pt x="46" y="15"/>
                  </a:lnTo>
                  <a:lnTo>
                    <a:pt x="45" y="17"/>
                  </a:lnTo>
                  <a:lnTo>
                    <a:pt x="43" y="20"/>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p14"/>
            <p:cNvSpPr/>
            <p:nvPr/>
          </p:nvSpPr>
          <p:spPr>
            <a:xfrm>
              <a:off x="6564335" y="3348078"/>
              <a:ext cx="74613" cy="15875"/>
            </a:xfrm>
            <a:custGeom>
              <a:avLst/>
              <a:gdLst/>
              <a:ahLst/>
              <a:cxnLst/>
              <a:rect l="l" t="t" r="r" b="b"/>
              <a:pathLst>
                <a:path w="95" h="22" extrusionOk="0">
                  <a:moveTo>
                    <a:pt x="36" y="22"/>
                  </a:moveTo>
                  <a:lnTo>
                    <a:pt x="0" y="22"/>
                  </a:lnTo>
                  <a:lnTo>
                    <a:pt x="0" y="0"/>
                  </a:lnTo>
                  <a:lnTo>
                    <a:pt x="36" y="0"/>
                  </a:lnTo>
                  <a:lnTo>
                    <a:pt x="36" y="0"/>
                  </a:lnTo>
                  <a:lnTo>
                    <a:pt x="39" y="0"/>
                  </a:lnTo>
                  <a:lnTo>
                    <a:pt x="43" y="1"/>
                  </a:lnTo>
                  <a:lnTo>
                    <a:pt x="45" y="5"/>
                  </a:lnTo>
                  <a:lnTo>
                    <a:pt x="46" y="7"/>
                  </a:lnTo>
                  <a:lnTo>
                    <a:pt x="91" y="7"/>
                  </a:lnTo>
                  <a:lnTo>
                    <a:pt x="91" y="7"/>
                  </a:lnTo>
                  <a:lnTo>
                    <a:pt x="94" y="8"/>
                  </a:lnTo>
                  <a:lnTo>
                    <a:pt x="95" y="10"/>
                  </a:lnTo>
                  <a:lnTo>
                    <a:pt x="95" y="10"/>
                  </a:lnTo>
                  <a:lnTo>
                    <a:pt x="94" y="14"/>
                  </a:lnTo>
                  <a:lnTo>
                    <a:pt x="91" y="15"/>
                  </a:lnTo>
                  <a:lnTo>
                    <a:pt x="46" y="15"/>
                  </a:lnTo>
                  <a:lnTo>
                    <a:pt x="46" y="15"/>
                  </a:lnTo>
                  <a:lnTo>
                    <a:pt x="45" y="17"/>
                  </a:lnTo>
                  <a:lnTo>
                    <a:pt x="43" y="20"/>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14"/>
            <p:cNvSpPr/>
            <p:nvPr/>
          </p:nvSpPr>
          <p:spPr>
            <a:xfrm>
              <a:off x="6564335" y="3378241"/>
              <a:ext cx="74613" cy="15875"/>
            </a:xfrm>
            <a:custGeom>
              <a:avLst/>
              <a:gdLst/>
              <a:ahLst/>
              <a:cxnLst/>
              <a:rect l="l" t="t" r="r" b="b"/>
              <a:pathLst>
                <a:path w="95" h="22" extrusionOk="0">
                  <a:moveTo>
                    <a:pt x="36" y="22"/>
                  </a:moveTo>
                  <a:lnTo>
                    <a:pt x="0" y="22"/>
                  </a:lnTo>
                  <a:lnTo>
                    <a:pt x="0" y="0"/>
                  </a:lnTo>
                  <a:lnTo>
                    <a:pt x="36" y="0"/>
                  </a:lnTo>
                  <a:lnTo>
                    <a:pt x="36" y="0"/>
                  </a:lnTo>
                  <a:lnTo>
                    <a:pt x="39" y="0"/>
                  </a:lnTo>
                  <a:lnTo>
                    <a:pt x="43" y="2"/>
                  </a:lnTo>
                  <a:lnTo>
                    <a:pt x="45" y="5"/>
                  </a:lnTo>
                  <a:lnTo>
                    <a:pt x="46" y="7"/>
                  </a:lnTo>
                  <a:lnTo>
                    <a:pt x="91" y="7"/>
                  </a:lnTo>
                  <a:lnTo>
                    <a:pt x="91" y="7"/>
                  </a:lnTo>
                  <a:lnTo>
                    <a:pt x="94" y="8"/>
                  </a:lnTo>
                  <a:lnTo>
                    <a:pt x="95" y="12"/>
                  </a:lnTo>
                  <a:lnTo>
                    <a:pt x="95" y="12"/>
                  </a:lnTo>
                  <a:lnTo>
                    <a:pt x="94" y="14"/>
                  </a:lnTo>
                  <a:lnTo>
                    <a:pt x="91" y="15"/>
                  </a:lnTo>
                  <a:lnTo>
                    <a:pt x="46" y="15"/>
                  </a:lnTo>
                  <a:lnTo>
                    <a:pt x="46" y="15"/>
                  </a:lnTo>
                  <a:lnTo>
                    <a:pt x="45" y="17"/>
                  </a:lnTo>
                  <a:lnTo>
                    <a:pt x="43" y="20"/>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104;p14"/>
            <p:cNvSpPr/>
            <p:nvPr/>
          </p:nvSpPr>
          <p:spPr>
            <a:xfrm>
              <a:off x="6564335" y="3408403"/>
              <a:ext cx="74613" cy="17463"/>
            </a:xfrm>
            <a:custGeom>
              <a:avLst/>
              <a:gdLst/>
              <a:ahLst/>
              <a:cxnLst/>
              <a:rect l="l" t="t" r="r" b="b"/>
              <a:pathLst>
                <a:path w="95" h="22" extrusionOk="0">
                  <a:moveTo>
                    <a:pt x="36" y="22"/>
                  </a:moveTo>
                  <a:lnTo>
                    <a:pt x="0" y="22"/>
                  </a:lnTo>
                  <a:lnTo>
                    <a:pt x="0" y="0"/>
                  </a:lnTo>
                  <a:lnTo>
                    <a:pt x="36" y="0"/>
                  </a:lnTo>
                  <a:lnTo>
                    <a:pt x="36" y="0"/>
                  </a:lnTo>
                  <a:lnTo>
                    <a:pt x="39" y="0"/>
                  </a:lnTo>
                  <a:lnTo>
                    <a:pt x="43" y="2"/>
                  </a:lnTo>
                  <a:lnTo>
                    <a:pt x="45" y="5"/>
                  </a:lnTo>
                  <a:lnTo>
                    <a:pt x="46" y="7"/>
                  </a:lnTo>
                  <a:lnTo>
                    <a:pt x="91" y="7"/>
                  </a:lnTo>
                  <a:lnTo>
                    <a:pt x="91" y="7"/>
                  </a:lnTo>
                  <a:lnTo>
                    <a:pt x="94" y="8"/>
                  </a:lnTo>
                  <a:lnTo>
                    <a:pt x="95" y="12"/>
                  </a:lnTo>
                  <a:lnTo>
                    <a:pt x="95" y="12"/>
                  </a:lnTo>
                  <a:lnTo>
                    <a:pt x="94" y="14"/>
                  </a:lnTo>
                  <a:lnTo>
                    <a:pt x="91" y="15"/>
                  </a:lnTo>
                  <a:lnTo>
                    <a:pt x="46" y="15"/>
                  </a:lnTo>
                  <a:lnTo>
                    <a:pt x="46" y="15"/>
                  </a:lnTo>
                  <a:lnTo>
                    <a:pt x="45" y="17"/>
                  </a:lnTo>
                  <a:lnTo>
                    <a:pt x="43" y="20"/>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 name="Google Shape;105;p14"/>
            <p:cNvSpPr/>
            <p:nvPr/>
          </p:nvSpPr>
          <p:spPr>
            <a:xfrm>
              <a:off x="6564335" y="3438566"/>
              <a:ext cx="74613" cy="17463"/>
            </a:xfrm>
            <a:custGeom>
              <a:avLst/>
              <a:gdLst/>
              <a:ahLst/>
              <a:cxnLst/>
              <a:rect l="l" t="t" r="r" b="b"/>
              <a:pathLst>
                <a:path w="95" h="22" extrusionOk="0">
                  <a:moveTo>
                    <a:pt x="36" y="22"/>
                  </a:moveTo>
                  <a:lnTo>
                    <a:pt x="0" y="22"/>
                  </a:lnTo>
                  <a:lnTo>
                    <a:pt x="0" y="0"/>
                  </a:lnTo>
                  <a:lnTo>
                    <a:pt x="36" y="0"/>
                  </a:lnTo>
                  <a:lnTo>
                    <a:pt x="36" y="0"/>
                  </a:lnTo>
                  <a:lnTo>
                    <a:pt x="39" y="0"/>
                  </a:lnTo>
                  <a:lnTo>
                    <a:pt x="43" y="2"/>
                  </a:lnTo>
                  <a:lnTo>
                    <a:pt x="45" y="5"/>
                  </a:lnTo>
                  <a:lnTo>
                    <a:pt x="46" y="7"/>
                  </a:lnTo>
                  <a:lnTo>
                    <a:pt x="91" y="7"/>
                  </a:lnTo>
                  <a:lnTo>
                    <a:pt x="91" y="7"/>
                  </a:lnTo>
                  <a:lnTo>
                    <a:pt x="94" y="8"/>
                  </a:lnTo>
                  <a:lnTo>
                    <a:pt x="95" y="12"/>
                  </a:lnTo>
                  <a:lnTo>
                    <a:pt x="95" y="12"/>
                  </a:lnTo>
                  <a:lnTo>
                    <a:pt x="94" y="14"/>
                  </a:lnTo>
                  <a:lnTo>
                    <a:pt x="91" y="15"/>
                  </a:lnTo>
                  <a:lnTo>
                    <a:pt x="46" y="15"/>
                  </a:lnTo>
                  <a:lnTo>
                    <a:pt x="46" y="15"/>
                  </a:lnTo>
                  <a:lnTo>
                    <a:pt x="45" y="19"/>
                  </a:lnTo>
                  <a:lnTo>
                    <a:pt x="43" y="21"/>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 name="Google Shape;106;p14"/>
            <p:cNvSpPr/>
            <p:nvPr/>
          </p:nvSpPr>
          <p:spPr>
            <a:xfrm>
              <a:off x="6564335" y="3498892"/>
              <a:ext cx="74613" cy="17463"/>
            </a:xfrm>
            <a:custGeom>
              <a:avLst/>
              <a:gdLst/>
              <a:ahLst/>
              <a:cxnLst/>
              <a:rect l="l" t="t" r="r" b="b"/>
              <a:pathLst>
                <a:path w="95" h="23" extrusionOk="0">
                  <a:moveTo>
                    <a:pt x="36" y="23"/>
                  </a:moveTo>
                  <a:lnTo>
                    <a:pt x="0" y="23"/>
                  </a:lnTo>
                  <a:lnTo>
                    <a:pt x="0" y="0"/>
                  </a:lnTo>
                  <a:lnTo>
                    <a:pt x="36" y="0"/>
                  </a:lnTo>
                  <a:lnTo>
                    <a:pt x="36" y="0"/>
                  </a:lnTo>
                  <a:lnTo>
                    <a:pt x="39" y="1"/>
                  </a:lnTo>
                  <a:lnTo>
                    <a:pt x="43" y="2"/>
                  </a:lnTo>
                  <a:lnTo>
                    <a:pt x="45" y="5"/>
                  </a:lnTo>
                  <a:lnTo>
                    <a:pt x="46" y="8"/>
                  </a:lnTo>
                  <a:lnTo>
                    <a:pt x="91" y="8"/>
                  </a:lnTo>
                  <a:lnTo>
                    <a:pt x="91" y="8"/>
                  </a:lnTo>
                  <a:lnTo>
                    <a:pt x="94" y="9"/>
                  </a:lnTo>
                  <a:lnTo>
                    <a:pt x="95" y="12"/>
                  </a:lnTo>
                  <a:lnTo>
                    <a:pt x="95" y="12"/>
                  </a:lnTo>
                  <a:lnTo>
                    <a:pt x="94" y="14"/>
                  </a:lnTo>
                  <a:lnTo>
                    <a:pt x="91" y="15"/>
                  </a:lnTo>
                  <a:lnTo>
                    <a:pt x="46" y="15"/>
                  </a:lnTo>
                  <a:lnTo>
                    <a:pt x="46" y="15"/>
                  </a:lnTo>
                  <a:lnTo>
                    <a:pt x="45" y="19"/>
                  </a:lnTo>
                  <a:lnTo>
                    <a:pt x="43" y="21"/>
                  </a:lnTo>
                  <a:lnTo>
                    <a:pt x="39" y="22"/>
                  </a:lnTo>
                  <a:lnTo>
                    <a:pt x="36" y="23"/>
                  </a:lnTo>
                  <a:lnTo>
                    <a:pt x="36" y="2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 name="Google Shape;107;p14"/>
            <p:cNvSpPr/>
            <p:nvPr/>
          </p:nvSpPr>
          <p:spPr>
            <a:xfrm>
              <a:off x="6564335" y="3468729"/>
              <a:ext cx="74613" cy="17463"/>
            </a:xfrm>
            <a:custGeom>
              <a:avLst/>
              <a:gdLst/>
              <a:ahLst/>
              <a:cxnLst/>
              <a:rect l="l" t="t" r="r" b="b"/>
              <a:pathLst>
                <a:path w="95" h="22" extrusionOk="0">
                  <a:moveTo>
                    <a:pt x="36" y="22"/>
                  </a:moveTo>
                  <a:lnTo>
                    <a:pt x="0" y="22"/>
                  </a:lnTo>
                  <a:lnTo>
                    <a:pt x="0" y="0"/>
                  </a:lnTo>
                  <a:lnTo>
                    <a:pt x="36" y="0"/>
                  </a:lnTo>
                  <a:lnTo>
                    <a:pt x="36" y="0"/>
                  </a:lnTo>
                  <a:lnTo>
                    <a:pt x="39" y="0"/>
                  </a:lnTo>
                  <a:lnTo>
                    <a:pt x="43" y="2"/>
                  </a:lnTo>
                  <a:lnTo>
                    <a:pt x="45" y="5"/>
                  </a:lnTo>
                  <a:lnTo>
                    <a:pt x="46" y="8"/>
                  </a:lnTo>
                  <a:lnTo>
                    <a:pt x="91" y="8"/>
                  </a:lnTo>
                  <a:lnTo>
                    <a:pt x="91" y="8"/>
                  </a:lnTo>
                  <a:lnTo>
                    <a:pt x="94" y="8"/>
                  </a:lnTo>
                  <a:lnTo>
                    <a:pt x="95" y="12"/>
                  </a:lnTo>
                  <a:lnTo>
                    <a:pt x="95" y="12"/>
                  </a:lnTo>
                  <a:lnTo>
                    <a:pt x="94" y="14"/>
                  </a:lnTo>
                  <a:lnTo>
                    <a:pt x="91" y="15"/>
                  </a:lnTo>
                  <a:lnTo>
                    <a:pt x="46" y="15"/>
                  </a:lnTo>
                  <a:lnTo>
                    <a:pt x="46" y="15"/>
                  </a:lnTo>
                  <a:lnTo>
                    <a:pt x="45" y="19"/>
                  </a:lnTo>
                  <a:lnTo>
                    <a:pt x="43" y="21"/>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08" name="Google Shape;108;p14"/>
          <p:cNvGrpSpPr/>
          <p:nvPr/>
        </p:nvGrpSpPr>
        <p:grpSpPr>
          <a:xfrm>
            <a:off x="4978417" y="2967073"/>
            <a:ext cx="808040" cy="808047"/>
            <a:chOff x="4978417" y="2967073"/>
            <a:chExt cx="808040" cy="808047"/>
          </a:xfrm>
        </p:grpSpPr>
        <p:sp>
          <p:nvSpPr>
            <p:cNvPr id="109" name="Google Shape;109;p14"/>
            <p:cNvSpPr/>
            <p:nvPr/>
          </p:nvSpPr>
          <p:spPr>
            <a:xfrm>
              <a:off x="4978417" y="2967073"/>
              <a:ext cx="808040" cy="808047"/>
            </a:xfrm>
            <a:custGeom>
              <a:avLst/>
              <a:gdLst/>
              <a:ahLst/>
              <a:cxnLst/>
              <a:rect l="l" t="t" r="r" b="b"/>
              <a:pathLst>
                <a:path w="1018" h="1018" extrusionOk="0">
                  <a:moveTo>
                    <a:pt x="1018" y="509"/>
                  </a:moveTo>
                  <a:lnTo>
                    <a:pt x="1018" y="509"/>
                  </a:lnTo>
                  <a:lnTo>
                    <a:pt x="1017" y="536"/>
                  </a:lnTo>
                  <a:lnTo>
                    <a:pt x="1015" y="561"/>
                  </a:lnTo>
                  <a:lnTo>
                    <a:pt x="1013" y="586"/>
                  </a:lnTo>
                  <a:lnTo>
                    <a:pt x="1008" y="612"/>
                  </a:lnTo>
                  <a:lnTo>
                    <a:pt x="1002" y="636"/>
                  </a:lnTo>
                  <a:lnTo>
                    <a:pt x="995" y="660"/>
                  </a:lnTo>
                  <a:lnTo>
                    <a:pt x="987" y="684"/>
                  </a:lnTo>
                  <a:lnTo>
                    <a:pt x="978" y="707"/>
                  </a:lnTo>
                  <a:lnTo>
                    <a:pt x="968" y="729"/>
                  </a:lnTo>
                  <a:lnTo>
                    <a:pt x="956" y="751"/>
                  </a:lnTo>
                  <a:lnTo>
                    <a:pt x="945" y="773"/>
                  </a:lnTo>
                  <a:lnTo>
                    <a:pt x="931" y="794"/>
                  </a:lnTo>
                  <a:lnTo>
                    <a:pt x="917" y="813"/>
                  </a:lnTo>
                  <a:lnTo>
                    <a:pt x="902" y="833"/>
                  </a:lnTo>
                  <a:lnTo>
                    <a:pt x="886" y="851"/>
                  </a:lnTo>
                  <a:lnTo>
                    <a:pt x="869" y="869"/>
                  </a:lnTo>
                  <a:lnTo>
                    <a:pt x="851" y="886"/>
                  </a:lnTo>
                  <a:lnTo>
                    <a:pt x="833" y="902"/>
                  </a:lnTo>
                  <a:lnTo>
                    <a:pt x="813" y="917"/>
                  </a:lnTo>
                  <a:lnTo>
                    <a:pt x="794" y="931"/>
                  </a:lnTo>
                  <a:lnTo>
                    <a:pt x="773" y="945"/>
                  </a:lnTo>
                  <a:lnTo>
                    <a:pt x="752" y="956"/>
                  </a:lnTo>
                  <a:lnTo>
                    <a:pt x="731" y="968"/>
                  </a:lnTo>
                  <a:lnTo>
                    <a:pt x="708" y="978"/>
                  </a:lnTo>
                  <a:lnTo>
                    <a:pt x="685" y="987"/>
                  </a:lnTo>
                  <a:lnTo>
                    <a:pt x="660" y="995"/>
                  </a:lnTo>
                  <a:lnTo>
                    <a:pt x="636" y="1002"/>
                  </a:lnTo>
                  <a:lnTo>
                    <a:pt x="612" y="1008"/>
                  </a:lnTo>
                  <a:lnTo>
                    <a:pt x="587" y="1011"/>
                  </a:lnTo>
                  <a:lnTo>
                    <a:pt x="561" y="1015"/>
                  </a:lnTo>
                  <a:lnTo>
                    <a:pt x="536" y="1017"/>
                  </a:lnTo>
                  <a:lnTo>
                    <a:pt x="509" y="1018"/>
                  </a:lnTo>
                  <a:lnTo>
                    <a:pt x="509" y="1018"/>
                  </a:lnTo>
                  <a:lnTo>
                    <a:pt x="483" y="1017"/>
                  </a:lnTo>
                  <a:lnTo>
                    <a:pt x="458" y="1015"/>
                  </a:lnTo>
                  <a:lnTo>
                    <a:pt x="432" y="1011"/>
                  </a:lnTo>
                  <a:lnTo>
                    <a:pt x="407" y="1008"/>
                  </a:lnTo>
                  <a:lnTo>
                    <a:pt x="383" y="1002"/>
                  </a:lnTo>
                  <a:lnTo>
                    <a:pt x="359" y="995"/>
                  </a:lnTo>
                  <a:lnTo>
                    <a:pt x="334" y="987"/>
                  </a:lnTo>
                  <a:lnTo>
                    <a:pt x="311" y="978"/>
                  </a:lnTo>
                  <a:lnTo>
                    <a:pt x="290" y="968"/>
                  </a:lnTo>
                  <a:lnTo>
                    <a:pt x="268" y="956"/>
                  </a:lnTo>
                  <a:lnTo>
                    <a:pt x="246" y="945"/>
                  </a:lnTo>
                  <a:lnTo>
                    <a:pt x="225" y="931"/>
                  </a:lnTo>
                  <a:lnTo>
                    <a:pt x="205" y="917"/>
                  </a:lnTo>
                  <a:lnTo>
                    <a:pt x="186" y="902"/>
                  </a:lnTo>
                  <a:lnTo>
                    <a:pt x="167" y="886"/>
                  </a:lnTo>
                  <a:lnTo>
                    <a:pt x="150" y="869"/>
                  </a:lnTo>
                  <a:lnTo>
                    <a:pt x="133" y="851"/>
                  </a:lnTo>
                  <a:lnTo>
                    <a:pt x="117" y="833"/>
                  </a:lnTo>
                  <a:lnTo>
                    <a:pt x="102" y="813"/>
                  </a:lnTo>
                  <a:lnTo>
                    <a:pt x="88" y="794"/>
                  </a:lnTo>
                  <a:lnTo>
                    <a:pt x="74" y="773"/>
                  </a:lnTo>
                  <a:lnTo>
                    <a:pt x="63" y="751"/>
                  </a:lnTo>
                  <a:lnTo>
                    <a:pt x="51" y="729"/>
                  </a:lnTo>
                  <a:lnTo>
                    <a:pt x="41" y="707"/>
                  </a:lnTo>
                  <a:lnTo>
                    <a:pt x="32" y="684"/>
                  </a:lnTo>
                  <a:lnTo>
                    <a:pt x="23" y="660"/>
                  </a:lnTo>
                  <a:lnTo>
                    <a:pt x="17" y="636"/>
                  </a:lnTo>
                  <a:lnTo>
                    <a:pt x="11" y="612"/>
                  </a:lnTo>
                  <a:lnTo>
                    <a:pt x="7" y="586"/>
                  </a:lnTo>
                  <a:lnTo>
                    <a:pt x="4" y="561"/>
                  </a:lnTo>
                  <a:lnTo>
                    <a:pt x="2" y="536"/>
                  </a:lnTo>
                  <a:lnTo>
                    <a:pt x="0" y="509"/>
                  </a:lnTo>
                  <a:lnTo>
                    <a:pt x="0" y="509"/>
                  </a:lnTo>
                  <a:lnTo>
                    <a:pt x="2" y="483"/>
                  </a:lnTo>
                  <a:lnTo>
                    <a:pt x="4" y="457"/>
                  </a:lnTo>
                  <a:lnTo>
                    <a:pt x="7" y="432"/>
                  </a:lnTo>
                  <a:lnTo>
                    <a:pt x="11" y="406"/>
                  </a:lnTo>
                  <a:lnTo>
                    <a:pt x="17" y="382"/>
                  </a:lnTo>
                  <a:lnTo>
                    <a:pt x="23" y="358"/>
                  </a:lnTo>
                  <a:lnTo>
                    <a:pt x="32" y="334"/>
                  </a:lnTo>
                  <a:lnTo>
                    <a:pt x="41" y="311"/>
                  </a:lnTo>
                  <a:lnTo>
                    <a:pt x="51" y="289"/>
                  </a:lnTo>
                  <a:lnTo>
                    <a:pt x="63" y="266"/>
                  </a:lnTo>
                  <a:lnTo>
                    <a:pt x="74" y="245"/>
                  </a:lnTo>
                  <a:lnTo>
                    <a:pt x="88" y="224"/>
                  </a:lnTo>
                  <a:lnTo>
                    <a:pt x="102" y="205"/>
                  </a:lnTo>
                  <a:lnTo>
                    <a:pt x="117" y="185"/>
                  </a:lnTo>
                  <a:lnTo>
                    <a:pt x="133" y="167"/>
                  </a:lnTo>
                  <a:lnTo>
                    <a:pt x="150" y="150"/>
                  </a:lnTo>
                  <a:lnTo>
                    <a:pt x="167" y="132"/>
                  </a:lnTo>
                  <a:lnTo>
                    <a:pt x="186" y="116"/>
                  </a:lnTo>
                  <a:lnTo>
                    <a:pt x="205" y="101"/>
                  </a:lnTo>
                  <a:lnTo>
                    <a:pt x="225" y="87"/>
                  </a:lnTo>
                  <a:lnTo>
                    <a:pt x="246" y="73"/>
                  </a:lnTo>
                  <a:lnTo>
                    <a:pt x="268" y="62"/>
                  </a:lnTo>
                  <a:lnTo>
                    <a:pt x="290" y="50"/>
                  </a:lnTo>
                  <a:lnTo>
                    <a:pt x="311" y="40"/>
                  </a:lnTo>
                  <a:lnTo>
                    <a:pt x="334" y="31"/>
                  </a:lnTo>
                  <a:lnTo>
                    <a:pt x="359" y="23"/>
                  </a:lnTo>
                  <a:lnTo>
                    <a:pt x="383" y="16"/>
                  </a:lnTo>
                  <a:lnTo>
                    <a:pt x="407" y="10"/>
                  </a:lnTo>
                  <a:lnTo>
                    <a:pt x="432" y="6"/>
                  </a:lnTo>
                  <a:lnTo>
                    <a:pt x="458" y="3"/>
                  </a:lnTo>
                  <a:lnTo>
                    <a:pt x="483" y="1"/>
                  </a:lnTo>
                  <a:lnTo>
                    <a:pt x="509" y="0"/>
                  </a:lnTo>
                  <a:lnTo>
                    <a:pt x="509" y="0"/>
                  </a:lnTo>
                  <a:lnTo>
                    <a:pt x="536" y="1"/>
                  </a:lnTo>
                  <a:lnTo>
                    <a:pt x="561" y="3"/>
                  </a:lnTo>
                  <a:lnTo>
                    <a:pt x="587" y="6"/>
                  </a:lnTo>
                  <a:lnTo>
                    <a:pt x="612" y="10"/>
                  </a:lnTo>
                  <a:lnTo>
                    <a:pt x="636" y="16"/>
                  </a:lnTo>
                  <a:lnTo>
                    <a:pt x="660" y="23"/>
                  </a:lnTo>
                  <a:lnTo>
                    <a:pt x="685" y="31"/>
                  </a:lnTo>
                  <a:lnTo>
                    <a:pt x="708" y="40"/>
                  </a:lnTo>
                  <a:lnTo>
                    <a:pt x="731" y="50"/>
                  </a:lnTo>
                  <a:lnTo>
                    <a:pt x="752" y="62"/>
                  </a:lnTo>
                  <a:lnTo>
                    <a:pt x="773" y="73"/>
                  </a:lnTo>
                  <a:lnTo>
                    <a:pt x="794" y="87"/>
                  </a:lnTo>
                  <a:lnTo>
                    <a:pt x="813" y="101"/>
                  </a:lnTo>
                  <a:lnTo>
                    <a:pt x="833" y="116"/>
                  </a:lnTo>
                  <a:lnTo>
                    <a:pt x="851" y="132"/>
                  </a:lnTo>
                  <a:lnTo>
                    <a:pt x="869" y="150"/>
                  </a:lnTo>
                  <a:lnTo>
                    <a:pt x="886" y="167"/>
                  </a:lnTo>
                  <a:lnTo>
                    <a:pt x="902" y="185"/>
                  </a:lnTo>
                  <a:lnTo>
                    <a:pt x="917" y="205"/>
                  </a:lnTo>
                  <a:lnTo>
                    <a:pt x="931" y="224"/>
                  </a:lnTo>
                  <a:lnTo>
                    <a:pt x="945" y="245"/>
                  </a:lnTo>
                  <a:lnTo>
                    <a:pt x="956" y="266"/>
                  </a:lnTo>
                  <a:lnTo>
                    <a:pt x="968" y="289"/>
                  </a:lnTo>
                  <a:lnTo>
                    <a:pt x="978" y="311"/>
                  </a:lnTo>
                  <a:lnTo>
                    <a:pt x="987" y="334"/>
                  </a:lnTo>
                  <a:lnTo>
                    <a:pt x="995" y="358"/>
                  </a:lnTo>
                  <a:lnTo>
                    <a:pt x="1002" y="382"/>
                  </a:lnTo>
                  <a:lnTo>
                    <a:pt x="1008" y="406"/>
                  </a:lnTo>
                  <a:lnTo>
                    <a:pt x="1013" y="432"/>
                  </a:lnTo>
                  <a:lnTo>
                    <a:pt x="1015" y="457"/>
                  </a:lnTo>
                  <a:lnTo>
                    <a:pt x="1017" y="483"/>
                  </a:lnTo>
                  <a:lnTo>
                    <a:pt x="1018" y="509"/>
                  </a:lnTo>
                  <a:lnTo>
                    <a:pt x="1018" y="509"/>
                  </a:lnTo>
                  <a:close/>
                </a:path>
              </a:pathLst>
            </a:custGeom>
            <a:solidFill>
              <a:srgbClr val="49CFA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 name="Google Shape;110;p14"/>
            <p:cNvSpPr/>
            <p:nvPr/>
          </p:nvSpPr>
          <p:spPr>
            <a:xfrm>
              <a:off x="5221305" y="3097250"/>
              <a:ext cx="325439" cy="428630"/>
            </a:xfrm>
            <a:custGeom>
              <a:avLst/>
              <a:gdLst/>
              <a:ahLst/>
              <a:cxnLst/>
              <a:rect l="l" t="t" r="r" b="b"/>
              <a:pathLst>
                <a:path w="409" h="539" extrusionOk="0">
                  <a:moveTo>
                    <a:pt x="273" y="539"/>
                  </a:moveTo>
                  <a:lnTo>
                    <a:pt x="136" y="539"/>
                  </a:lnTo>
                  <a:lnTo>
                    <a:pt x="136" y="539"/>
                  </a:lnTo>
                  <a:lnTo>
                    <a:pt x="129" y="538"/>
                  </a:lnTo>
                  <a:lnTo>
                    <a:pt x="124" y="534"/>
                  </a:lnTo>
                  <a:lnTo>
                    <a:pt x="120" y="530"/>
                  </a:lnTo>
                  <a:lnTo>
                    <a:pt x="118" y="523"/>
                  </a:lnTo>
                  <a:lnTo>
                    <a:pt x="118" y="482"/>
                  </a:lnTo>
                  <a:lnTo>
                    <a:pt x="118" y="482"/>
                  </a:lnTo>
                  <a:lnTo>
                    <a:pt x="117" y="468"/>
                  </a:lnTo>
                  <a:lnTo>
                    <a:pt x="114" y="453"/>
                  </a:lnTo>
                  <a:lnTo>
                    <a:pt x="108" y="437"/>
                  </a:lnTo>
                  <a:lnTo>
                    <a:pt x="100" y="421"/>
                  </a:lnTo>
                  <a:lnTo>
                    <a:pt x="91" y="405"/>
                  </a:lnTo>
                  <a:lnTo>
                    <a:pt x="80" y="389"/>
                  </a:lnTo>
                  <a:lnTo>
                    <a:pt x="59" y="356"/>
                  </a:lnTo>
                  <a:lnTo>
                    <a:pt x="59" y="356"/>
                  </a:lnTo>
                  <a:lnTo>
                    <a:pt x="39" y="324"/>
                  </a:lnTo>
                  <a:lnTo>
                    <a:pt x="39" y="324"/>
                  </a:lnTo>
                  <a:lnTo>
                    <a:pt x="29" y="309"/>
                  </a:lnTo>
                  <a:lnTo>
                    <a:pt x="21" y="293"/>
                  </a:lnTo>
                  <a:lnTo>
                    <a:pt x="21" y="293"/>
                  </a:lnTo>
                  <a:lnTo>
                    <a:pt x="18" y="291"/>
                  </a:lnTo>
                  <a:lnTo>
                    <a:pt x="18" y="291"/>
                  </a:lnTo>
                  <a:lnTo>
                    <a:pt x="10" y="270"/>
                  </a:lnTo>
                  <a:lnTo>
                    <a:pt x="4" y="248"/>
                  </a:lnTo>
                  <a:lnTo>
                    <a:pt x="1" y="227"/>
                  </a:lnTo>
                  <a:lnTo>
                    <a:pt x="0" y="205"/>
                  </a:lnTo>
                  <a:lnTo>
                    <a:pt x="0" y="205"/>
                  </a:lnTo>
                  <a:lnTo>
                    <a:pt x="1" y="184"/>
                  </a:lnTo>
                  <a:lnTo>
                    <a:pt x="3" y="163"/>
                  </a:lnTo>
                  <a:lnTo>
                    <a:pt x="9" y="144"/>
                  </a:lnTo>
                  <a:lnTo>
                    <a:pt x="16" y="125"/>
                  </a:lnTo>
                  <a:lnTo>
                    <a:pt x="24" y="107"/>
                  </a:lnTo>
                  <a:lnTo>
                    <a:pt x="34" y="89"/>
                  </a:lnTo>
                  <a:lnTo>
                    <a:pt x="46" y="74"/>
                  </a:lnTo>
                  <a:lnTo>
                    <a:pt x="60" y="59"/>
                  </a:lnTo>
                  <a:lnTo>
                    <a:pt x="73" y="47"/>
                  </a:lnTo>
                  <a:lnTo>
                    <a:pt x="90" y="34"/>
                  </a:lnTo>
                  <a:lnTo>
                    <a:pt x="107" y="25"/>
                  </a:lnTo>
                  <a:lnTo>
                    <a:pt x="124" y="16"/>
                  </a:lnTo>
                  <a:lnTo>
                    <a:pt x="144" y="9"/>
                  </a:lnTo>
                  <a:lnTo>
                    <a:pt x="163" y="4"/>
                  </a:lnTo>
                  <a:lnTo>
                    <a:pt x="183" y="1"/>
                  </a:lnTo>
                  <a:lnTo>
                    <a:pt x="204" y="0"/>
                  </a:lnTo>
                  <a:lnTo>
                    <a:pt x="204" y="0"/>
                  </a:lnTo>
                  <a:lnTo>
                    <a:pt x="224" y="1"/>
                  </a:lnTo>
                  <a:lnTo>
                    <a:pt x="245" y="4"/>
                  </a:lnTo>
                  <a:lnTo>
                    <a:pt x="265" y="9"/>
                  </a:lnTo>
                  <a:lnTo>
                    <a:pt x="283" y="16"/>
                  </a:lnTo>
                  <a:lnTo>
                    <a:pt x="302" y="25"/>
                  </a:lnTo>
                  <a:lnTo>
                    <a:pt x="319" y="34"/>
                  </a:lnTo>
                  <a:lnTo>
                    <a:pt x="334" y="47"/>
                  </a:lnTo>
                  <a:lnTo>
                    <a:pt x="349" y="59"/>
                  </a:lnTo>
                  <a:lnTo>
                    <a:pt x="361" y="74"/>
                  </a:lnTo>
                  <a:lnTo>
                    <a:pt x="374" y="89"/>
                  </a:lnTo>
                  <a:lnTo>
                    <a:pt x="383" y="107"/>
                  </a:lnTo>
                  <a:lnTo>
                    <a:pt x="392" y="125"/>
                  </a:lnTo>
                  <a:lnTo>
                    <a:pt x="399" y="144"/>
                  </a:lnTo>
                  <a:lnTo>
                    <a:pt x="404" y="163"/>
                  </a:lnTo>
                  <a:lnTo>
                    <a:pt x="407" y="184"/>
                  </a:lnTo>
                  <a:lnTo>
                    <a:pt x="409" y="205"/>
                  </a:lnTo>
                  <a:lnTo>
                    <a:pt x="409" y="205"/>
                  </a:lnTo>
                  <a:lnTo>
                    <a:pt x="407" y="227"/>
                  </a:lnTo>
                  <a:lnTo>
                    <a:pt x="404" y="248"/>
                  </a:lnTo>
                  <a:lnTo>
                    <a:pt x="398" y="270"/>
                  </a:lnTo>
                  <a:lnTo>
                    <a:pt x="389" y="291"/>
                  </a:lnTo>
                  <a:lnTo>
                    <a:pt x="389" y="291"/>
                  </a:lnTo>
                  <a:lnTo>
                    <a:pt x="388" y="293"/>
                  </a:lnTo>
                  <a:lnTo>
                    <a:pt x="388" y="293"/>
                  </a:lnTo>
                  <a:lnTo>
                    <a:pt x="379" y="309"/>
                  </a:lnTo>
                  <a:lnTo>
                    <a:pt x="369" y="324"/>
                  </a:lnTo>
                  <a:lnTo>
                    <a:pt x="369" y="324"/>
                  </a:lnTo>
                  <a:lnTo>
                    <a:pt x="349" y="356"/>
                  </a:lnTo>
                  <a:lnTo>
                    <a:pt x="349" y="356"/>
                  </a:lnTo>
                  <a:lnTo>
                    <a:pt x="327" y="389"/>
                  </a:lnTo>
                  <a:lnTo>
                    <a:pt x="318" y="405"/>
                  </a:lnTo>
                  <a:lnTo>
                    <a:pt x="308" y="421"/>
                  </a:lnTo>
                  <a:lnTo>
                    <a:pt x="300" y="437"/>
                  </a:lnTo>
                  <a:lnTo>
                    <a:pt x="295" y="453"/>
                  </a:lnTo>
                  <a:lnTo>
                    <a:pt x="291" y="468"/>
                  </a:lnTo>
                  <a:lnTo>
                    <a:pt x="289" y="482"/>
                  </a:lnTo>
                  <a:lnTo>
                    <a:pt x="289" y="523"/>
                  </a:lnTo>
                  <a:lnTo>
                    <a:pt x="289" y="523"/>
                  </a:lnTo>
                  <a:lnTo>
                    <a:pt x="288" y="530"/>
                  </a:lnTo>
                  <a:lnTo>
                    <a:pt x="284" y="534"/>
                  </a:lnTo>
                  <a:lnTo>
                    <a:pt x="280" y="538"/>
                  </a:lnTo>
                  <a:lnTo>
                    <a:pt x="273" y="539"/>
                  </a:lnTo>
                  <a:lnTo>
                    <a:pt x="273" y="539"/>
                  </a:lnTo>
                  <a:close/>
                  <a:moveTo>
                    <a:pt x="204" y="11"/>
                  </a:moveTo>
                  <a:lnTo>
                    <a:pt x="204" y="11"/>
                  </a:lnTo>
                  <a:lnTo>
                    <a:pt x="184" y="12"/>
                  </a:lnTo>
                  <a:lnTo>
                    <a:pt x="166" y="14"/>
                  </a:lnTo>
                  <a:lnTo>
                    <a:pt x="147" y="19"/>
                  </a:lnTo>
                  <a:lnTo>
                    <a:pt x="129" y="26"/>
                  </a:lnTo>
                  <a:lnTo>
                    <a:pt x="111" y="34"/>
                  </a:lnTo>
                  <a:lnTo>
                    <a:pt x="97" y="44"/>
                  </a:lnTo>
                  <a:lnTo>
                    <a:pt x="82" y="55"/>
                  </a:lnTo>
                  <a:lnTo>
                    <a:pt x="68" y="67"/>
                  </a:lnTo>
                  <a:lnTo>
                    <a:pt x="55" y="81"/>
                  </a:lnTo>
                  <a:lnTo>
                    <a:pt x="44" y="96"/>
                  </a:lnTo>
                  <a:lnTo>
                    <a:pt x="34" y="112"/>
                  </a:lnTo>
                  <a:lnTo>
                    <a:pt x="26" y="129"/>
                  </a:lnTo>
                  <a:lnTo>
                    <a:pt x="19" y="147"/>
                  </a:lnTo>
                  <a:lnTo>
                    <a:pt x="15" y="165"/>
                  </a:lnTo>
                  <a:lnTo>
                    <a:pt x="11" y="185"/>
                  </a:lnTo>
                  <a:lnTo>
                    <a:pt x="11" y="205"/>
                  </a:lnTo>
                  <a:lnTo>
                    <a:pt x="11" y="205"/>
                  </a:lnTo>
                  <a:lnTo>
                    <a:pt x="12" y="225"/>
                  </a:lnTo>
                  <a:lnTo>
                    <a:pt x="16" y="246"/>
                  </a:lnTo>
                  <a:lnTo>
                    <a:pt x="22" y="266"/>
                  </a:lnTo>
                  <a:lnTo>
                    <a:pt x="29" y="285"/>
                  </a:lnTo>
                  <a:lnTo>
                    <a:pt x="29" y="285"/>
                  </a:lnTo>
                  <a:lnTo>
                    <a:pt x="30" y="288"/>
                  </a:lnTo>
                  <a:lnTo>
                    <a:pt x="30" y="289"/>
                  </a:lnTo>
                  <a:lnTo>
                    <a:pt x="30" y="289"/>
                  </a:lnTo>
                  <a:lnTo>
                    <a:pt x="39" y="304"/>
                  </a:lnTo>
                  <a:lnTo>
                    <a:pt x="48" y="318"/>
                  </a:lnTo>
                  <a:lnTo>
                    <a:pt x="48" y="319"/>
                  </a:lnTo>
                  <a:lnTo>
                    <a:pt x="48" y="319"/>
                  </a:lnTo>
                  <a:lnTo>
                    <a:pt x="69" y="349"/>
                  </a:lnTo>
                  <a:lnTo>
                    <a:pt x="69" y="349"/>
                  </a:lnTo>
                  <a:lnTo>
                    <a:pt x="92" y="384"/>
                  </a:lnTo>
                  <a:lnTo>
                    <a:pt x="102" y="402"/>
                  </a:lnTo>
                  <a:lnTo>
                    <a:pt x="111" y="419"/>
                  </a:lnTo>
                  <a:lnTo>
                    <a:pt x="120" y="435"/>
                  </a:lnTo>
                  <a:lnTo>
                    <a:pt x="125" y="451"/>
                  </a:lnTo>
                  <a:lnTo>
                    <a:pt x="129" y="467"/>
                  </a:lnTo>
                  <a:lnTo>
                    <a:pt x="130" y="482"/>
                  </a:lnTo>
                  <a:lnTo>
                    <a:pt x="130" y="523"/>
                  </a:lnTo>
                  <a:lnTo>
                    <a:pt x="130" y="523"/>
                  </a:lnTo>
                  <a:lnTo>
                    <a:pt x="131" y="525"/>
                  </a:lnTo>
                  <a:lnTo>
                    <a:pt x="132" y="526"/>
                  </a:lnTo>
                  <a:lnTo>
                    <a:pt x="133" y="527"/>
                  </a:lnTo>
                  <a:lnTo>
                    <a:pt x="136" y="527"/>
                  </a:lnTo>
                  <a:lnTo>
                    <a:pt x="273" y="527"/>
                  </a:lnTo>
                  <a:lnTo>
                    <a:pt x="273" y="527"/>
                  </a:lnTo>
                  <a:lnTo>
                    <a:pt x="275" y="527"/>
                  </a:lnTo>
                  <a:lnTo>
                    <a:pt x="276" y="526"/>
                  </a:lnTo>
                  <a:lnTo>
                    <a:pt x="277" y="525"/>
                  </a:lnTo>
                  <a:lnTo>
                    <a:pt x="277" y="523"/>
                  </a:lnTo>
                  <a:lnTo>
                    <a:pt x="277" y="482"/>
                  </a:lnTo>
                  <a:lnTo>
                    <a:pt x="277" y="482"/>
                  </a:lnTo>
                  <a:lnTo>
                    <a:pt x="280" y="467"/>
                  </a:lnTo>
                  <a:lnTo>
                    <a:pt x="283" y="451"/>
                  </a:lnTo>
                  <a:lnTo>
                    <a:pt x="289" y="435"/>
                  </a:lnTo>
                  <a:lnTo>
                    <a:pt x="297" y="419"/>
                  </a:lnTo>
                  <a:lnTo>
                    <a:pt x="306" y="402"/>
                  </a:lnTo>
                  <a:lnTo>
                    <a:pt x="316" y="384"/>
                  </a:lnTo>
                  <a:lnTo>
                    <a:pt x="340" y="350"/>
                  </a:lnTo>
                  <a:lnTo>
                    <a:pt x="340" y="350"/>
                  </a:lnTo>
                  <a:lnTo>
                    <a:pt x="359" y="319"/>
                  </a:lnTo>
                  <a:lnTo>
                    <a:pt x="360" y="318"/>
                  </a:lnTo>
                  <a:lnTo>
                    <a:pt x="360" y="318"/>
                  </a:lnTo>
                  <a:lnTo>
                    <a:pt x="369" y="304"/>
                  </a:lnTo>
                  <a:lnTo>
                    <a:pt x="378" y="289"/>
                  </a:lnTo>
                  <a:lnTo>
                    <a:pt x="378" y="288"/>
                  </a:lnTo>
                  <a:lnTo>
                    <a:pt x="378" y="288"/>
                  </a:lnTo>
                  <a:lnTo>
                    <a:pt x="379" y="286"/>
                  </a:lnTo>
                  <a:lnTo>
                    <a:pt x="379" y="286"/>
                  </a:lnTo>
                  <a:lnTo>
                    <a:pt x="387" y="266"/>
                  </a:lnTo>
                  <a:lnTo>
                    <a:pt x="392" y="246"/>
                  </a:lnTo>
                  <a:lnTo>
                    <a:pt x="396" y="225"/>
                  </a:lnTo>
                  <a:lnTo>
                    <a:pt x="397" y="205"/>
                  </a:lnTo>
                  <a:lnTo>
                    <a:pt x="397" y="205"/>
                  </a:lnTo>
                  <a:lnTo>
                    <a:pt x="396" y="185"/>
                  </a:lnTo>
                  <a:lnTo>
                    <a:pt x="394" y="165"/>
                  </a:lnTo>
                  <a:lnTo>
                    <a:pt x="389" y="147"/>
                  </a:lnTo>
                  <a:lnTo>
                    <a:pt x="382" y="129"/>
                  </a:lnTo>
                  <a:lnTo>
                    <a:pt x="374" y="112"/>
                  </a:lnTo>
                  <a:lnTo>
                    <a:pt x="364" y="96"/>
                  </a:lnTo>
                  <a:lnTo>
                    <a:pt x="353" y="81"/>
                  </a:lnTo>
                  <a:lnTo>
                    <a:pt x="341" y="67"/>
                  </a:lnTo>
                  <a:lnTo>
                    <a:pt x="327" y="55"/>
                  </a:lnTo>
                  <a:lnTo>
                    <a:pt x="312" y="44"/>
                  </a:lnTo>
                  <a:lnTo>
                    <a:pt x="296" y="34"/>
                  </a:lnTo>
                  <a:lnTo>
                    <a:pt x="280" y="26"/>
                  </a:lnTo>
                  <a:lnTo>
                    <a:pt x="261" y="19"/>
                  </a:lnTo>
                  <a:lnTo>
                    <a:pt x="243" y="14"/>
                  </a:lnTo>
                  <a:lnTo>
                    <a:pt x="223" y="12"/>
                  </a:lnTo>
                  <a:lnTo>
                    <a:pt x="204" y="11"/>
                  </a:lnTo>
                  <a:lnTo>
                    <a:pt x="204" y="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14"/>
            <p:cNvSpPr/>
            <p:nvPr/>
          </p:nvSpPr>
          <p:spPr>
            <a:xfrm>
              <a:off x="5316556" y="3541755"/>
              <a:ext cx="134938" cy="28575"/>
            </a:xfrm>
            <a:custGeom>
              <a:avLst/>
              <a:gdLst/>
              <a:ahLst/>
              <a:cxnLst/>
              <a:rect l="l" t="t" r="r" b="b"/>
              <a:pathLst>
                <a:path w="171" h="36" extrusionOk="0">
                  <a:moveTo>
                    <a:pt x="158" y="36"/>
                  </a:moveTo>
                  <a:lnTo>
                    <a:pt x="14" y="36"/>
                  </a:lnTo>
                  <a:lnTo>
                    <a:pt x="14" y="36"/>
                  </a:lnTo>
                  <a:lnTo>
                    <a:pt x="10" y="35"/>
                  </a:lnTo>
                  <a:lnTo>
                    <a:pt x="5" y="33"/>
                  </a:lnTo>
                  <a:lnTo>
                    <a:pt x="2" y="28"/>
                  </a:lnTo>
                  <a:lnTo>
                    <a:pt x="0" y="23"/>
                  </a:lnTo>
                  <a:lnTo>
                    <a:pt x="0" y="14"/>
                  </a:lnTo>
                  <a:lnTo>
                    <a:pt x="0" y="14"/>
                  </a:lnTo>
                  <a:lnTo>
                    <a:pt x="2" y="8"/>
                  </a:lnTo>
                  <a:lnTo>
                    <a:pt x="5" y="4"/>
                  </a:lnTo>
                  <a:lnTo>
                    <a:pt x="10" y="1"/>
                  </a:lnTo>
                  <a:lnTo>
                    <a:pt x="14" y="0"/>
                  </a:lnTo>
                  <a:lnTo>
                    <a:pt x="158" y="0"/>
                  </a:lnTo>
                  <a:lnTo>
                    <a:pt x="158" y="0"/>
                  </a:lnTo>
                  <a:lnTo>
                    <a:pt x="163" y="1"/>
                  </a:lnTo>
                  <a:lnTo>
                    <a:pt x="167" y="4"/>
                  </a:lnTo>
                  <a:lnTo>
                    <a:pt x="170" y="8"/>
                  </a:lnTo>
                  <a:lnTo>
                    <a:pt x="171" y="14"/>
                  </a:lnTo>
                  <a:lnTo>
                    <a:pt x="171" y="23"/>
                  </a:lnTo>
                  <a:lnTo>
                    <a:pt x="171" y="23"/>
                  </a:lnTo>
                  <a:lnTo>
                    <a:pt x="170" y="28"/>
                  </a:lnTo>
                  <a:lnTo>
                    <a:pt x="167" y="33"/>
                  </a:lnTo>
                  <a:lnTo>
                    <a:pt x="163" y="35"/>
                  </a:lnTo>
                  <a:lnTo>
                    <a:pt x="158" y="36"/>
                  </a:lnTo>
                  <a:lnTo>
                    <a:pt x="158" y="36"/>
                  </a:lnTo>
                  <a:close/>
                  <a:moveTo>
                    <a:pt x="14" y="12"/>
                  </a:moveTo>
                  <a:lnTo>
                    <a:pt x="14" y="12"/>
                  </a:lnTo>
                  <a:lnTo>
                    <a:pt x="13" y="12"/>
                  </a:lnTo>
                  <a:lnTo>
                    <a:pt x="12" y="14"/>
                  </a:lnTo>
                  <a:lnTo>
                    <a:pt x="12" y="23"/>
                  </a:lnTo>
                  <a:lnTo>
                    <a:pt x="12" y="23"/>
                  </a:lnTo>
                  <a:lnTo>
                    <a:pt x="13" y="25"/>
                  </a:lnTo>
                  <a:lnTo>
                    <a:pt x="14" y="25"/>
                  </a:lnTo>
                  <a:lnTo>
                    <a:pt x="158" y="25"/>
                  </a:lnTo>
                  <a:lnTo>
                    <a:pt x="158" y="25"/>
                  </a:lnTo>
                  <a:lnTo>
                    <a:pt x="159" y="25"/>
                  </a:lnTo>
                  <a:lnTo>
                    <a:pt x="159" y="23"/>
                  </a:lnTo>
                  <a:lnTo>
                    <a:pt x="159" y="14"/>
                  </a:lnTo>
                  <a:lnTo>
                    <a:pt x="159" y="14"/>
                  </a:lnTo>
                  <a:lnTo>
                    <a:pt x="159" y="12"/>
                  </a:lnTo>
                  <a:lnTo>
                    <a:pt x="158" y="12"/>
                  </a:lnTo>
                  <a:lnTo>
                    <a:pt x="14" y="1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14"/>
            <p:cNvSpPr/>
            <p:nvPr/>
          </p:nvSpPr>
          <p:spPr>
            <a:xfrm>
              <a:off x="5329256" y="3579856"/>
              <a:ext cx="107950" cy="28575"/>
            </a:xfrm>
            <a:custGeom>
              <a:avLst/>
              <a:gdLst/>
              <a:ahLst/>
              <a:cxnLst/>
              <a:rect l="l" t="t" r="r" b="b"/>
              <a:pathLst>
                <a:path w="136" h="35" extrusionOk="0">
                  <a:moveTo>
                    <a:pt x="123" y="35"/>
                  </a:moveTo>
                  <a:lnTo>
                    <a:pt x="13" y="35"/>
                  </a:lnTo>
                  <a:lnTo>
                    <a:pt x="13" y="35"/>
                  </a:lnTo>
                  <a:lnTo>
                    <a:pt x="8" y="34"/>
                  </a:lnTo>
                  <a:lnTo>
                    <a:pt x="4" y="32"/>
                  </a:lnTo>
                  <a:lnTo>
                    <a:pt x="1" y="27"/>
                  </a:lnTo>
                  <a:lnTo>
                    <a:pt x="0" y="23"/>
                  </a:lnTo>
                  <a:lnTo>
                    <a:pt x="0" y="14"/>
                  </a:lnTo>
                  <a:lnTo>
                    <a:pt x="0" y="14"/>
                  </a:lnTo>
                  <a:lnTo>
                    <a:pt x="1" y="8"/>
                  </a:lnTo>
                  <a:lnTo>
                    <a:pt x="4" y="3"/>
                  </a:lnTo>
                  <a:lnTo>
                    <a:pt x="8" y="1"/>
                  </a:lnTo>
                  <a:lnTo>
                    <a:pt x="13" y="0"/>
                  </a:lnTo>
                  <a:lnTo>
                    <a:pt x="123" y="0"/>
                  </a:lnTo>
                  <a:lnTo>
                    <a:pt x="123" y="0"/>
                  </a:lnTo>
                  <a:lnTo>
                    <a:pt x="128" y="1"/>
                  </a:lnTo>
                  <a:lnTo>
                    <a:pt x="132" y="3"/>
                  </a:lnTo>
                  <a:lnTo>
                    <a:pt x="136" y="8"/>
                  </a:lnTo>
                  <a:lnTo>
                    <a:pt x="136" y="14"/>
                  </a:lnTo>
                  <a:lnTo>
                    <a:pt x="136" y="23"/>
                  </a:lnTo>
                  <a:lnTo>
                    <a:pt x="136" y="23"/>
                  </a:lnTo>
                  <a:lnTo>
                    <a:pt x="136" y="27"/>
                  </a:lnTo>
                  <a:lnTo>
                    <a:pt x="132" y="32"/>
                  </a:lnTo>
                  <a:lnTo>
                    <a:pt x="128" y="34"/>
                  </a:lnTo>
                  <a:lnTo>
                    <a:pt x="123" y="35"/>
                  </a:lnTo>
                  <a:lnTo>
                    <a:pt x="123" y="35"/>
                  </a:lnTo>
                  <a:close/>
                  <a:moveTo>
                    <a:pt x="13" y="11"/>
                  </a:moveTo>
                  <a:lnTo>
                    <a:pt x="13" y="11"/>
                  </a:lnTo>
                  <a:lnTo>
                    <a:pt x="12" y="11"/>
                  </a:lnTo>
                  <a:lnTo>
                    <a:pt x="11" y="14"/>
                  </a:lnTo>
                  <a:lnTo>
                    <a:pt x="11" y="23"/>
                  </a:lnTo>
                  <a:lnTo>
                    <a:pt x="11" y="23"/>
                  </a:lnTo>
                  <a:lnTo>
                    <a:pt x="12" y="24"/>
                  </a:lnTo>
                  <a:lnTo>
                    <a:pt x="13" y="24"/>
                  </a:lnTo>
                  <a:lnTo>
                    <a:pt x="123" y="24"/>
                  </a:lnTo>
                  <a:lnTo>
                    <a:pt x="123" y="24"/>
                  </a:lnTo>
                  <a:lnTo>
                    <a:pt x="124" y="24"/>
                  </a:lnTo>
                  <a:lnTo>
                    <a:pt x="125" y="23"/>
                  </a:lnTo>
                  <a:lnTo>
                    <a:pt x="125" y="14"/>
                  </a:lnTo>
                  <a:lnTo>
                    <a:pt x="125" y="14"/>
                  </a:lnTo>
                  <a:lnTo>
                    <a:pt x="124" y="11"/>
                  </a:lnTo>
                  <a:lnTo>
                    <a:pt x="123" y="11"/>
                  </a:lnTo>
                  <a:lnTo>
                    <a:pt x="13" y="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14"/>
            <p:cNvSpPr/>
            <p:nvPr/>
          </p:nvSpPr>
          <p:spPr>
            <a:xfrm>
              <a:off x="5343543" y="3617956"/>
              <a:ext cx="80963" cy="28575"/>
            </a:xfrm>
            <a:custGeom>
              <a:avLst/>
              <a:gdLst/>
              <a:ahLst/>
              <a:cxnLst/>
              <a:rect l="l" t="t" r="r" b="b"/>
              <a:pathLst>
                <a:path w="102" h="36" extrusionOk="0">
                  <a:moveTo>
                    <a:pt x="89" y="36"/>
                  </a:moveTo>
                  <a:lnTo>
                    <a:pt x="14" y="36"/>
                  </a:lnTo>
                  <a:lnTo>
                    <a:pt x="14" y="36"/>
                  </a:lnTo>
                  <a:lnTo>
                    <a:pt x="8" y="35"/>
                  </a:lnTo>
                  <a:lnTo>
                    <a:pt x="3" y="32"/>
                  </a:lnTo>
                  <a:lnTo>
                    <a:pt x="1" y="28"/>
                  </a:lnTo>
                  <a:lnTo>
                    <a:pt x="0" y="22"/>
                  </a:lnTo>
                  <a:lnTo>
                    <a:pt x="0" y="14"/>
                  </a:lnTo>
                  <a:lnTo>
                    <a:pt x="0" y="14"/>
                  </a:lnTo>
                  <a:lnTo>
                    <a:pt x="1" y="8"/>
                  </a:lnTo>
                  <a:lnTo>
                    <a:pt x="3" y="4"/>
                  </a:lnTo>
                  <a:lnTo>
                    <a:pt x="8" y="1"/>
                  </a:lnTo>
                  <a:lnTo>
                    <a:pt x="14" y="0"/>
                  </a:lnTo>
                  <a:lnTo>
                    <a:pt x="89" y="0"/>
                  </a:lnTo>
                  <a:lnTo>
                    <a:pt x="89" y="0"/>
                  </a:lnTo>
                  <a:lnTo>
                    <a:pt x="93" y="1"/>
                  </a:lnTo>
                  <a:lnTo>
                    <a:pt x="98" y="4"/>
                  </a:lnTo>
                  <a:lnTo>
                    <a:pt x="101" y="8"/>
                  </a:lnTo>
                  <a:lnTo>
                    <a:pt x="102" y="14"/>
                  </a:lnTo>
                  <a:lnTo>
                    <a:pt x="102" y="22"/>
                  </a:lnTo>
                  <a:lnTo>
                    <a:pt x="102" y="22"/>
                  </a:lnTo>
                  <a:lnTo>
                    <a:pt x="101" y="28"/>
                  </a:lnTo>
                  <a:lnTo>
                    <a:pt x="98" y="32"/>
                  </a:lnTo>
                  <a:lnTo>
                    <a:pt x="93" y="35"/>
                  </a:lnTo>
                  <a:lnTo>
                    <a:pt x="89" y="36"/>
                  </a:lnTo>
                  <a:lnTo>
                    <a:pt x="89" y="36"/>
                  </a:lnTo>
                  <a:close/>
                  <a:moveTo>
                    <a:pt x="14" y="12"/>
                  </a:moveTo>
                  <a:lnTo>
                    <a:pt x="14" y="12"/>
                  </a:lnTo>
                  <a:lnTo>
                    <a:pt x="11" y="12"/>
                  </a:lnTo>
                  <a:lnTo>
                    <a:pt x="11" y="14"/>
                  </a:lnTo>
                  <a:lnTo>
                    <a:pt x="11" y="22"/>
                  </a:lnTo>
                  <a:lnTo>
                    <a:pt x="11" y="22"/>
                  </a:lnTo>
                  <a:lnTo>
                    <a:pt x="11" y="24"/>
                  </a:lnTo>
                  <a:lnTo>
                    <a:pt x="14" y="24"/>
                  </a:lnTo>
                  <a:lnTo>
                    <a:pt x="89" y="24"/>
                  </a:lnTo>
                  <a:lnTo>
                    <a:pt x="89" y="24"/>
                  </a:lnTo>
                  <a:lnTo>
                    <a:pt x="90" y="24"/>
                  </a:lnTo>
                  <a:lnTo>
                    <a:pt x="91" y="22"/>
                  </a:lnTo>
                  <a:lnTo>
                    <a:pt x="91" y="14"/>
                  </a:lnTo>
                  <a:lnTo>
                    <a:pt x="91" y="14"/>
                  </a:lnTo>
                  <a:lnTo>
                    <a:pt x="90" y="12"/>
                  </a:lnTo>
                  <a:lnTo>
                    <a:pt x="89" y="12"/>
                  </a:lnTo>
                  <a:lnTo>
                    <a:pt x="14" y="1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 name="Google Shape;114;p14"/>
            <p:cNvSpPr/>
            <p:nvPr/>
          </p:nvSpPr>
          <p:spPr>
            <a:xfrm>
              <a:off x="5260993" y="3143288"/>
              <a:ext cx="100013" cy="133352"/>
            </a:xfrm>
            <a:custGeom>
              <a:avLst/>
              <a:gdLst/>
              <a:ahLst/>
              <a:cxnLst/>
              <a:rect l="l" t="t" r="r" b="b"/>
              <a:pathLst>
                <a:path w="126" h="167" extrusionOk="0">
                  <a:moveTo>
                    <a:pt x="6" y="167"/>
                  </a:moveTo>
                  <a:lnTo>
                    <a:pt x="6" y="167"/>
                  </a:lnTo>
                  <a:lnTo>
                    <a:pt x="4" y="166"/>
                  </a:lnTo>
                  <a:lnTo>
                    <a:pt x="3" y="165"/>
                  </a:lnTo>
                  <a:lnTo>
                    <a:pt x="1" y="164"/>
                  </a:lnTo>
                  <a:lnTo>
                    <a:pt x="0" y="161"/>
                  </a:lnTo>
                  <a:lnTo>
                    <a:pt x="0" y="161"/>
                  </a:lnTo>
                  <a:lnTo>
                    <a:pt x="1" y="142"/>
                  </a:lnTo>
                  <a:lnTo>
                    <a:pt x="4" y="125"/>
                  </a:lnTo>
                  <a:lnTo>
                    <a:pt x="8" y="107"/>
                  </a:lnTo>
                  <a:lnTo>
                    <a:pt x="14" y="92"/>
                  </a:lnTo>
                  <a:lnTo>
                    <a:pt x="21" y="77"/>
                  </a:lnTo>
                  <a:lnTo>
                    <a:pt x="29" y="65"/>
                  </a:lnTo>
                  <a:lnTo>
                    <a:pt x="38" y="52"/>
                  </a:lnTo>
                  <a:lnTo>
                    <a:pt x="48" y="42"/>
                  </a:lnTo>
                  <a:lnTo>
                    <a:pt x="57" y="31"/>
                  </a:lnTo>
                  <a:lnTo>
                    <a:pt x="67" y="23"/>
                  </a:lnTo>
                  <a:lnTo>
                    <a:pt x="77" y="16"/>
                  </a:lnTo>
                  <a:lnTo>
                    <a:pt x="87" y="10"/>
                  </a:lnTo>
                  <a:lnTo>
                    <a:pt x="97" y="6"/>
                  </a:lnTo>
                  <a:lnTo>
                    <a:pt x="105" y="2"/>
                  </a:lnTo>
                  <a:lnTo>
                    <a:pt x="113" y="1"/>
                  </a:lnTo>
                  <a:lnTo>
                    <a:pt x="121" y="0"/>
                  </a:lnTo>
                  <a:lnTo>
                    <a:pt x="121" y="0"/>
                  </a:lnTo>
                  <a:lnTo>
                    <a:pt x="122" y="0"/>
                  </a:lnTo>
                  <a:lnTo>
                    <a:pt x="125" y="1"/>
                  </a:lnTo>
                  <a:lnTo>
                    <a:pt x="126" y="4"/>
                  </a:lnTo>
                  <a:lnTo>
                    <a:pt x="126" y="6"/>
                  </a:lnTo>
                  <a:lnTo>
                    <a:pt x="126" y="6"/>
                  </a:lnTo>
                  <a:lnTo>
                    <a:pt x="126" y="8"/>
                  </a:lnTo>
                  <a:lnTo>
                    <a:pt x="125" y="9"/>
                  </a:lnTo>
                  <a:lnTo>
                    <a:pt x="122" y="10"/>
                  </a:lnTo>
                  <a:lnTo>
                    <a:pt x="121" y="12"/>
                  </a:lnTo>
                  <a:lnTo>
                    <a:pt x="121" y="12"/>
                  </a:lnTo>
                  <a:lnTo>
                    <a:pt x="114" y="12"/>
                  </a:lnTo>
                  <a:lnTo>
                    <a:pt x="107" y="14"/>
                  </a:lnTo>
                  <a:lnTo>
                    <a:pt x="100" y="17"/>
                  </a:lnTo>
                  <a:lnTo>
                    <a:pt x="92" y="21"/>
                  </a:lnTo>
                  <a:lnTo>
                    <a:pt x="83" y="27"/>
                  </a:lnTo>
                  <a:lnTo>
                    <a:pt x="74" y="32"/>
                  </a:lnTo>
                  <a:lnTo>
                    <a:pt x="65" y="40"/>
                  </a:lnTo>
                  <a:lnTo>
                    <a:pt x="56" y="50"/>
                  </a:lnTo>
                  <a:lnTo>
                    <a:pt x="48" y="60"/>
                  </a:lnTo>
                  <a:lnTo>
                    <a:pt x="39" y="70"/>
                  </a:lnTo>
                  <a:lnTo>
                    <a:pt x="31" y="83"/>
                  </a:lnTo>
                  <a:lnTo>
                    <a:pt x="24" y="97"/>
                  </a:lnTo>
                  <a:lnTo>
                    <a:pt x="20" y="111"/>
                  </a:lnTo>
                  <a:lnTo>
                    <a:pt x="15" y="127"/>
                  </a:lnTo>
                  <a:lnTo>
                    <a:pt x="13" y="143"/>
                  </a:lnTo>
                  <a:lnTo>
                    <a:pt x="12" y="161"/>
                  </a:lnTo>
                  <a:lnTo>
                    <a:pt x="12" y="161"/>
                  </a:lnTo>
                  <a:lnTo>
                    <a:pt x="12" y="164"/>
                  </a:lnTo>
                  <a:lnTo>
                    <a:pt x="11" y="165"/>
                  </a:lnTo>
                  <a:lnTo>
                    <a:pt x="8" y="166"/>
                  </a:lnTo>
                  <a:lnTo>
                    <a:pt x="6" y="167"/>
                  </a:lnTo>
                  <a:lnTo>
                    <a:pt x="6"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chine Learning PPT 3">
  <p:cSld name="Machine Learning PPT 3">
    <p:spTree>
      <p:nvGrpSpPr>
        <p:cNvPr id="1" name="Shape 115"/>
        <p:cNvGrpSpPr/>
        <p:nvPr/>
      </p:nvGrpSpPr>
      <p:grpSpPr>
        <a:xfrm>
          <a:off x="0" y="0"/>
          <a:ext cx="0" cy="0"/>
          <a:chOff x="0" y="0"/>
          <a:chExt cx="0" cy="0"/>
        </a:xfrm>
      </p:grpSpPr>
      <p:sp>
        <p:nvSpPr>
          <p:cNvPr id="116" name="Google Shape;116;p15"/>
          <p:cNvSpPr/>
          <p:nvPr/>
        </p:nvSpPr>
        <p:spPr>
          <a:xfrm rot="5400000">
            <a:off x="-1642851" y="1642852"/>
            <a:ext cx="5143500" cy="1857796"/>
          </a:xfrm>
          <a:custGeom>
            <a:avLst/>
            <a:gdLst/>
            <a:ahLst/>
            <a:cxnLst/>
            <a:rect l="l" t="t" r="r" b="b"/>
            <a:pathLst>
              <a:path w="11520" h="933" extrusionOk="0">
                <a:moveTo>
                  <a:pt x="11520" y="0"/>
                </a:moveTo>
                <a:lnTo>
                  <a:pt x="0" y="507"/>
                </a:lnTo>
                <a:lnTo>
                  <a:pt x="0" y="933"/>
                </a:lnTo>
                <a:lnTo>
                  <a:pt x="11520" y="933"/>
                </a:lnTo>
                <a:lnTo>
                  <a:pt x="11520" y="0"/>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 name="Google Shape;117;p15"/>
          <p:cNvSpPr txBox="1">
            <a:spLocks noGrp="1"/>
          </p:cNvSpPr>
          <p:nvPr>
            <p:ph type="title"/>
          </p:nvPr>
        </p:nvSpPr>
        <p:spPr>
          <a:xfrm>
            <a:off x="1857798" y="915566"/>
            <a:ext cx="6829002" cy="8572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1"/>
              </a:buClr>
              <a:buSzPts val="4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7F7F7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1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7F7F7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1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Calibri"/>
                <a:ea typeface="Calibri"/>
                <a:cs typeface="Calibri"/>
                <a:sym typeface="Calibri"/>
              </a:defRPr>
            </a:lvl1pPr>
            <a:lvl2pPr marL="0" lvl="1" indent="0" algn="r">
              <a:spcBef>
                <a:spcPts val="0"/>
              </a:spcBef>
              <a:buNone/>
              <a:defRPr sz="1200">
                <a:solidFill>
                  <a:srgbClr val="7F7F7F"/>
                </a:solidFill>
                <a:latin typeface="Calibri"/>
                <a:ea typeface="Calibri"/>
                <a:cs typeface="Calibri"/>
                <a:sym typeface="Calibri"/>
              </a:defRPr>
            </a:lvl2pPr>
            <a:lvl3pPr marL="0" lvl="2" indent="0" algn="r">
              <a:spcBef>
                <a:spcPts val="0"/>
              </a:spcBef>
              <a:buNone/>
              <a:defRPr sz="1200">
                <a:solidFill>
                  <a:srgbClr val="7F7F7F"/>
                </a:solidFill>
                <a:latin typeface="Calibri"/>
                <a:ea typeface="Calibri"/>
                <a:cs typeface="Calibri"/>
                <a:sym typeface="Calibri"/>
              </a:defRPr>
            </a:lvl3pPr>
            <a:lvl4pPr marL="0" lvl="3" indent="0" algn="r">
              <a:spcBef>
                <a:spcPts val="0"/>
              </a:spcBef>
              <a:buNone/>
              <a:defRPr sz="1200">
                <a:solidFill>
                  <a:srgbClr val="7F7F7F"/>
                </a:solidFill>
                <a:latin typeface="Calibri"/>
                <a:ea typeface="Calibri"/>
                <a:cs typeface="Calibri"/>
                <a:sym typeface="Calibri"/>
              </a:defRPr>
            </a:lvl4pPr>
            <a:lvl5pPr marL="0" lvl="4" indent="0" algn="r">
              <a:spcBef>
                <a:spcPts val="0"/>
              </a:spcBef>
              <a:buNone/>
              <a:defRPr sz="1200">
                <a:solidFill>
                  <a:srgbClr val="7F7F7F"/>
                </a:solidFill>
                <a:latin typeface="Calibri"/>
                <a:ea typeface="Calibri"/>
                <a:cs typeface="Calibri"/>
                <a:sym typeface="Calibri"/>
              </a:defRPr>
            </a:lvl5pPr>
            <a:lvl6pPr marL="0" lvl="5" indent="0" algn="r">
              <a:spcBef>
                <a:spcPts val="0"/>
              </a:spcBef>
              <a:buNone/>
              <a:defRPr sz="1200">
                <a:solidFill>
                  <a:srgbClr val="7F7F7F"/>
                </a:solidFill>
                <a:latin typeface="Calibri"/>
                <a:ea typeface="Calibri"/>
                <a:cs typeface="Calibri"/>
                <a:sym typeface="Calibri"/>
              </a:defRPr>
            </a:lvl6pPr>
            <a:lvl7pPr marL="0" lvl="6" indent="0" algn="r">
              <a:spcBef>
                <a:spcPts val="0"/>
              </a:spcBef>
              <a:buNone/>
              <a:defRPr sz="1200">
                <a:solidFill>
                  <a:srgbClr val="7F7F7F"/>
                </a:solidFill>
                <a:latin typeface="Calibri"/>
                <a:ea typeface="Calibri"/>
                <a:cs typeface="Calibri"/>
                <a:sym typeface="Calibri"/>
              </a:defRPr>
            </a:lvl7pPr>
            <a:lvl8pPr marL="0" lvl="7" indent="0" algn="r">
              <a:spcBef>
                <a:spcPts val="0"/>
              </a:spcBef>
              <a:buNone/>
              <a:defRPr sz="1200">
                <a:solidFill>
                  <a:srgbClr val="7F7F7F"/>
                </a:solidFill>
                <a:latin typeface="Calibri"/>
                <a:ea typeface="Calibri"/>
                <a:cs typeface="Calibri"/>
                <a:sym typeface="Calibri"/>
              </a:defRPr>
            </a:lvl8pPr>
            <a:lvl9pPr marL="0" lvl="8" indent="0" algn="r">
              <a:spcBef>
                <a:spcPts val="0"/>
              </a:spcBef>
              <a:buNone/>
              <a:defRPr sz="1200">
                <a:solidFill>
                  <a:srgbClr val="7F7F7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121" name="Google Shape;121;p15"/>
          <p:cNvSpPr/>
          <p:nvPr/>
        </p:nvSpPr>
        <p:spPr>
          <a:xfrm>
            <a:off x="3175" y="4805363"/>
            <a:ext cx="4763" cy="338138"/>
          </a:xfrm>
          <a:prstGeom prst="rect">
            <a:avLst/>
          </a:prstGeom>
          <a:solidFill>
            <a:srgbClr val="E7E9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7F7F7F"/>
              </a:solidFill>
              <a:latin typeface="Calibri"/>
              <a:ea typeface="Calibri"/>
              <a:cs typeface="Calibri"/>
              <a:sym typeface="Calibri"/>
            </a:endParaRPr>
          </a:p>
        </p:txBody>
      </p:sp>
      <p:sp>
        <p:nvSpPr>
          <p:cNvPr id="122" name="Google Shape;122;p15"/>
          <p:cNvSpPr txBox="1">
            <a:spLocks noGrp="1"/>
          </p:cNvSpPr>
          <p:nvPr>
            <p:ph type="body" idx="1"/>
          </p:nvPr>
        </p:nvSpPr>
        <p:spPr>
          <a:xfrm>
            <a:off x="1857798" y="2057202"/>
            <a:ext cx="6818658" cy="2448272"/>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440"/>
              </a:spcBef>
              <a:spcAft>
                <a:spcPts val="0"/>
              </a:spcAft>
              <a:buClr>
                <a:schemeClr val="dk1"/>
              </a:buClr>
              <a:buSzPts val="2200"/>
              <a:buFont typeface="Arial"/>
              <a:buNone/>
              <a:defRPr sz="2200">
                <a:solidFill>
                  <a:schemeClr val="dk1"/>
                </a:solidFil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chine Learning PPT 2">
  <p:cSld name="Machine Learning PPT 2">
    <p:bg>
      <p:bgPr>
        <a:blipFill>
          <a:blip r:embed="rId2">
            <a:alphaModFix/>
          </a:blip>
          <a:stretch>
            <a:fillRect/>
          </a:stretch>
        </a:blipFill>
        <a:effectLst/>
      </p:bgPr>
    </p:bg>
    <p:spTree>
      <p:nvGrpSpPr>
        <p:cNvPr id="1" name="Shape 123"/>
        <p:cNvGrpSpPr/>
        <p:nvPr/>
      </p:nvGrpSpPr>
      <p:grpSpPr>
        <a:xfrm>
          <a:off x="0" y="0"/>
          <a:ext cx="0" cy="0"/>
          <a:chOff x="0" y="0"/>
          <a:chExt cx="0" cy="0"/>
        </a:xfrm>
      </p:grpSpPr>
      <p:sp>
        <p:nvSpPr>
          <p:cNvPr id="124" name="Google Shape;124;p16"/>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7F7F7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16"/>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7F7F7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6"/>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Calibri"/>
                <a:ea typeface="Calibri"/>
                <a:cs typeface="Calibri"/>
                <a:sym typeface="Calibri"/>
              </a:defRPr>
            </a:lvl1pPr>
            <a:lvl2pPr marL="0" lvl="1" indent="0" algn="r">
              <a:spcBef>
                <a:spcPts val="0"/>
              </a:spcBef>
              <a:buNone/>
              <a:defRPr sz="1200">
                <a:solidFill>
                  <a:srgbClr val="7F7F7F"/>
                </a:solidFill>
                <a:latin typeface="Calibri"/>
                <a:ea typeface="Calibri"/>
                <a:cs typeface="Calibri"/>
                <a:sym typeface="Calibri"/>
              </a:defRPr>
            </a:lvl2pPr>
            <a:lvl3pPr marL="0" lvl="2" indent="0" algn="r">
              <a:spcBef>
                <a:spcPts val="0"/>
              </a:spcBef>
              <a:buNone/>
              <a:defRPr sz="1200">
                <a:solidFill>
                  <a:srgbClr val="7F7F7F"/>
                </a:solidFill>
                <a:latin typeface="Calibri"/>
                <a:ea typeface="Calibri"/>
                <a:cs typeface="Calibri"/>
                <a:sym typeface="Calibri"/>
              </a:defRPr>
            </a:lvl3pPr>
            <a:lvl4pPr marL="0" lvl="3" indent="0" algn="r">
              <a:spcBef>
                <a:spcPts val="0"/>
              </a:spcBef>
              <a:buNone/>
              <a:defRPr sz="1200">
                <a:solidFill>
                  <a:srgbClr val="7F7F7F"/>
                </a:solidFill>
                <a:latin typeface="Calibri"/>
                <a:ea typeface="Calibri"/>
                <a:cs typeface="Calibri"/>
                <a:sym typeface="Calibri"/>
              </a:defRPr>
            </a:lvl4pPr>
            <a:lvl5pPr marL="0" lvl="4" indent="0" algn="r">
              <a:spcBef>
                <a:spcPts val="0"/>
              </a:spcBef>
              <a:buNone/>
              <a:defRPr sz="1200">
                <a:solidFill>
                  <a:srgbClr val="7F7F7F"/>
                </a:solidFill>
                <a:latin typeface="Calibri"/>
                <a:ea typeface="Calibri"/>
                <a:cs typeface="Calibri"/>
                <a:sym typeface="Calibri"/>
              </a:defRPr>
            </a:lvl5pPr>
            <a:lvl6pPr marL="0" lvl="5" indent="0" algn="r">
              <a:spcBef>
                <a:spcPts val="0"/>
              </a:spcBef>
              <a:buNone/>
              <a:defRPr sz="1200">
                <a:solidFill>
                  <a:srgbClr val="7F7F7F"/>
                </a:solidFill>
                <a:latin typeface="Calibri"/>
                <a:ea typeface="Calibri"/>
                <a:cs typeface="Calibri"/>
                <a:sym typeface="Calibri"/>
              </a:defRPr>
            </a:lvl6pPr>
            <a:lvl7pPr marL="0" lvl="6" indent="0" algn="r">
              <a:spcBef>
                <a:spcPts val="0"/>
              </a:spcBef>
              <a:buNone/>
              <a:defRPr sz="1200">
                <a:solidFill>
                  <a:srgbClr val="7F7F7F"/>
                </a:solidFill>
                <a:latin typeface="Calibri"/>
                <a:ea typeface="Calibri"/>
                <a:cs typeface="Calibri"/>
                <a:sym typeface="Calibri"/>
              </a:defRPr>
            </a:lvl7pPr>
            <a:lvl8pPr marL="0" lvl="7" indent="0" algn="r">
              <a:spcBef>
                <a:spcPts val="0"/>
              </a:spcBef>
              <a:buNone/>
              <a:defRPr sz="1200">
                <a:solidFill>
                  <a:srgbClr val="7F7F7F"/>
                </a:solidFill>
                <a:latin typeface="Calibri"/>
                <a:ea typeface="Calibri"/>
                <a:cs typeface="Calibri"/>
                <a:sym typeface="Calibri"/>
              </a:defRPr>
            </a:lvl8pPr>
            <a:lvl9pPr marL="0" lvl="8" indent="0" algn="r">
              <a:spcBef>
                <a:spcPts val="0"/>
              </a:spcBef>
              <a:buNone/>
              <a:defRPr sz="1200">
                <a:solidFill>
                  <a:srgbClr val="7F7F7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127" name="Google Shape;127;p16"/>
          <p:cNvSpPr/>
          <p:nvPr/>
        </p:nvSpPr>
        <p:spPr>
          <a:xfrm>
            <a:off x="3175" y="4805363"/>
            <a:ext cx="4763" cy="338138"/>
          </a:xfrm>
          <a:prstGeom prst="rect">
            <a:avLst/>
          </a:prstGeom>
          <a:solidFill>
            <a:srgbClr val="E7E9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7F7F7F"/>
              </a:solidFill>
              <a:latin typeface="Calibri"/>
              <a:ea typeface="Calibri"/>
              <a:cs typeface="Calibri"/>
              <a:sym typeface="Calibri"/>
            </a:endParaRPr>
          </a:p>
        </p:txBody>
      </p:sp>
      <p:sp>
        <p:nvSpPr>
          <p:cNvPr id="128" name="Google Shape;128;p16"/>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9" name="Google Shape;129;p16"/>
          <p:cNvSpPr txBox="1">
            <a:spLocks noGrp="1"/>
          </p:cNvSpPr>
          <p:nvPr>
            <p:ph type="body" idx="1"/>
          </p:nvPr>
        </p:nvSpPr>
        <p:spPr>
          <a:xfrm>
            <a:off x="3454400" y="2886754"/>
            <a:ext cx="2256946" cy="417031"/>
          </a:xfrm>
          <a:prstGeom prst="rect">
            <a:avLst/>
          </a:prstGeom>
          <a:noFill/>
          <a:ln>
            <a:noFill/>
          </a:ln>
        </p:spPr>
        <p:txBody>
          <a:bodyPr spcFirstLastPara="1" wrap="square" lIns="91425" tIns="45700" rIns="91425" bIns="45700" anchor="ctr" anchorCtr="0">
            <a:noAutofit/>
          </a:bodyPr>
          <a:lstStyle>
            <a:lvl1pPr marL="457200" lvl="0" indent="-228600" algn="ctr">
              <a:spcBef>
                <a:spcPts val="400"/>
              </a:spcBef>
              <a:spcAft>
                <a:spcPts val="0"/>
              </a:spcAft>
              <a:buClr>
                <a:schemeClr val="dk1"/>
              </a:buClr>
              <a:buSzPts val="2000"/>
              <a:buNone/>
              <a:defRPr sz="2000">
                <a:solidFill>
                  <a:schemeClr val="dk1"/>
                </a:solidFil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0" name="Google Shape;130;p16"/>
          <p:cNvSpPr txBox="1">
            <a:spLocks noGrp="1"/>
          </p:cNvSpPr>
          <p:nvPr>
            <p:ph type="body" idx="2"/>
          </p:nvPr>
        </p:nvSpPr>
        <p:spPr>
          <a:xfrm>
            <a:off x="3454400" y="3319043"/>
            <a:ext cx="2256946" cy="1084773"/>
          </a:xfrm>
          <a:prstGeom prst="rect">
            <a:avLst/>
          </a:prstGeom>
          <a:noFill/>
          <a:ln>
            <a:noFill/>
          </a:ln>
        </p:spPr>
        <p:txBody>
          <a:bodyPr spcFirstLastPara="1" wrap="square" lIns="91425" tIns="45700" rIns="91425" bIns="45700" anchor="ctr" anchorCtr="0">
            <a:noAutofit/>
          </a:bodyPr>
          <a:lstStyle>
            <a:lvl1pPr marL="457200" lvl="0" indent="-228600" algn="ctr">
              <a:spcBef>
                <a:spcPts val="360"/>
              </a:spcBef>
              <a:spcAft>
                <a:spcPts val="0"/>
              </a:spcAft>
              <a:buClr>
                <a:srgbClr val="A9B2BD"/>
              </a:buClr>
              <a:buSzPts val="1800"/>
              <a:buNone/>
              <a:defRPr sz="1800">
                <a:solidFill>
                  <a:srgbClr val="A9B2BD"/>
                </a:solidFil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1" name="Google Shape;131;p16"/>
          <p:cNvSpPr txBox="1">
            <a:spLocks noGrp="1"/>
          </p:cNvSpPr>
          <p:nvPr>
            <p:ph type="body" idx="3"/>
          </p:nvPr>
        </p:nvSpPr>
        <p:spPr>
          <a:xfrm>
            <a:off x="6131478" y="2886754"/>
            <a:ext cx="2256946" cy="417031"/>
          </a:xfrm>
          <a:prstGeom prst="rect">
            <a:avLst/>
          </a:prstGeom>
          <a:noFill/>
          <a:ln>
            <a:noFill/>
          </a:ln>
        </p:spPr>
        <p:txBody>
          <a:bodyPr spcFirstLastPara="1" wrap="square" lIns="91425" tIns="45700" rIns="91425" bIns="45700" anchor="ctr" anchorCtr="0">
            <a:noAutofit/>
          </a:bodyPr>
          <a:lstStyle>
            <a:lvl1pPr marL="457200" lvl="0" indent="-228600" algn="ctr">
              <a:spcBef>
                <a:spcPts val="400"/>
              </a:spcBef>
              <a:spcAft>
                <a:spcPts val="0"/>
              </a:spcAft>
              <a:buClr>
                <a:schemeClr val="dk1"/>
              </a:buClr>
              <a:buSzPts val="2000"/>
              <a:buNone/>
              <a:defRPr sz="2000">
                <a:solidFill>
                  <a:schemeClr val="dk1"/>
                </a:solidFil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2" name="Google Shape;132;p16"/>
          <p:cNvSpPr txBox="1">
            <a:spLocks noGrp="1"/>
          </p:cNvSpPr>
          <p:nvPr>
            <p:ph type="body" idx="4"/>
          </p:nvPr>
        </p:nvSpPr>
        <p:spPr>
          <a:xfrm>
            <a:off x="6131478" y="3319043"/>
            <a:ext cx="2256946" cy="1084773"/>
          </a:xfrm>
          <a:prstGeom prst="rect">
            <a:avLst/>
          </a:prstGeom>
          <a:noFill/>
          <a:ln>
            <a:noFill/>
          </a:ln>
        </p:spPr>
        <p:txBody>
          <a:bodyPr spcFirstLastPara="1" wrap="square" lIns="91425" tIns="45700" rIns="91425" bIns="45700" anchor="ctr" anchorCtr="0">
            <a:noAutofit/>
          </a:bodyPr>
          <a:lstStyle>
            <a:lvl1pPr marL="457200" lvl="0" indent="-228600" algn="ctr">
              <a:spcBef>
                <a:spcPts val="360"/>
              </a:spcBef>
              <a:spcAft>
                <a:spcPts val="0"/>
              </a:spcAft>
              <a:buClr>
                <a:srgbClr val="A9B2BD"/>
              </a:buClr>
              <a:buSzPts val="1800"/>
              <a:buNone/>
              <a:defRPr sz="1800">
                <a:solidFill>
                  <a:srgbClr val="A9B2BD"/>
                </a:solidFil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3" name="Google Shape;133;p16"/>
          <p:cNvSpPr txBox="1">
            <a:spLocks noGrp="1"/>
          </p:cNvSpPr>
          <p:nvPr>
            <p:ph type="body" idx="5"/>
          </p:nvPr>
        </p:nvSpPr>
        <p:spPr>
          <a:xfrm>
            <a:off x="755576" y="2886754"/>
            <a:ext cx="2256946" cy="417031"/>
          </a:xfrm>
          <a:prstGeom prst="rect">
            <a:avLst/>
          </a:prstGeom>
          <a:noFill/>
          <a:ln>
            <a:noFill/>
          </a:ln>
        </p:spPr>
        <p:txBody>
          <a:bodyPr spcFirstLastPara="1" wrap="square" lIns="91425" tIns="45700" rIns="91425" bIns="45700" anchor="ctr" anchorCtr="0">
            <a:noAutofit/>
          </a:bodyPr>
          <a:lstStyle>
            <a:lvl1pPr marL="457200" lvl="0" indent="-228600" algn="ctr">
              <a:spcBef>
                <a:spcPts val="400"/>
              </a:spcBef>
              <a:spcAft>
                <a:spcPts val="0"/>
              </a:spcAft>
              <a:buClr>
                <a:schemeClr val="dk1"/>
              </a:buClr>
              <a:buSzPts val="2000"/>
              <a:buNone/>
              <a:defRPr sz="2000">
                <a:solidFill>
                  <a:schemeClr val="dk1"/>
                </a:solidFil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4" name="Google Shape;134;p16"/>
          <p:cNvSpPr txBox="1">
            <a:spLocks noGrp="1"/>
          </p:cNvSpPr>
          <p:nvPr>
            <p:ph type="body" idx="6"/>
          </p:nvPr>
        </p:nvSpPr>
        <p:spPr>
          <a:xfrm>
            <a:off x="755576" y="3319043"/>
            <a:ext cx="2256946" cy="1084773"/>
          </a:xfrm>
          <a:prstGeom prst="rect">
            <a:avLst/>
          </a:prstGeom>
          <a:noFill/>
          <a:ln>
            <a:noFill/>
          </a:ln>
        </p:spPr>
        <p:txBody>
          <a:bodyPr spcFirstLastPara="1" wrap="square" lIns="91425" tIns="45700" rIns="91425" bIns="45700" anchor="ctr" anchorCtr="0">
            <a:noAutofit/>
          </a:bodyPr>
          <a:lstStyle>
            <a:lvl1pPr marL="457200" lvl="0" indent="-228600" algn="ctr">
              <a:spcBef>
                <a:spcPts val="360"/>
              </a:spcBef>
              <a:spcAft>
                <a:spcPts val="0"/>
              </a:spcAft>
              <a:buClr>
                <a:srgbClr val="A9B2BD"/>
              </a:buClr>
              <a:buSzPts val="1800"/>
              <a:buNone/>
              <a:defRPr sz="1800">
                <a:solidFill>
                  <a:srgbClr val="A9B2BD"/>
                </a:solidFil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grpSp>
        <p:nvGrpSpPr>
          <p:cNvPr id="135" name="Google Shape;135;p16"/>
          <p:cNvGrpSpPr/>
          <p:nvPr/>
        </p:nvGrpSpPr>
        <p:grpSpPr>
          <a:xfrm>
            <a:off x="6625641" y="1529963"/>
            <a:ext cx="1266206" cy="1266218"/>
            <a:chOff x="6958036" y="2967073"/>
            <a:chExt cx="808040" cy="808047"/>
          </a:xfrm>
        </p:grpSpPr>
        <p:sp>
          <p:nvSpPr>
            <p:cNvPr id="136" name="Google Shape;136;p16"/>
            <p:cNvSpPr/>
            <p:nvPr/>
          </p:nvSpPr>
          <p:spPr>
            <a:xfrm>
              <a:off x="6958036" y="2967073"/>
              <a:ext cx="808040" cy="808047"/>
            </a:xfrm>
            <a:custGeom>
              <a:avLst/>
              <a:gdLst/>
              <a:ahLst/>
              <a:cxnLst/>
              <a:rect l="l" t="t" r="r" b="b"/>
              <a:pathLst>
                <a:path w="1017" h="1017" extrusionOk="0">
                  <a:moveTo>
                    <a:pt x="1017" y="509"/>
                  </a:moveTo>
                  <a:lnTo>
                    <a:pt x="1017" y="509"/>
                  </a:lnTo>
                  <a:lnTo>
                    <a:pt x="1017" y="535"/>
                  </a:lnTo>
                  <a:lnTo>
                    <a:pt x="1014" y="561"/>
                  </a:lnTo>
                  <a:lnTo>
                    <a:pt x="1011" y="586"/>
                  </a:lnTo>
                  <a:lnTo>
                    <a:pt x="1007" y="612"/>
                  </a:lnTo>
                  <a:lnTo>
                    <a:pt x="1002" y="636"/>
                  </a:lnTo>
                  <a:lnTo>
                    <a:pt x="995" y="660"/>
                  </a:lnTo>
                  <a:lnTo>
                    <a:pt x="987" y="684"/>
                  </a:lnTo>
                  <a:lnTo>
                    <a:pt x="978" y="707"/>
                  </a:lnTo>
                  <a:lnTo>
                    <a:pt x="967" y="729"/>
                  </a:lnTo>
                  <a:lnTo>
                    <a:pt x="956" y="751"/>
                  </a:lnTo>
                  <a:lnTo>
                    <a:pt x="944" y="773"/>
                  </a:lnTo>
                  <a:lnTo>
                    <a:pt x="930" y="794"/>
                  </a:lnTo>
                  <a:lnTo>
                    <a:pt x="917" y="813"/>
                  </a:lnTo>
                  <a:lnTo>
                    <a:pt x="902" y="833"/>
                  </a:lnTo>
                  <a:lnTo>
                    <a:pt x="885" y="851"/>
                  </a:lnTo>
                  <a:lnTo>
                    <a:pt x="868" y="869"/>
                  </a:lnTo>
                  <a:lnTo>
                    <a:pt x="851" y="886"/>
                  </a:lnTo>
                  <a:lnTo>
                    <a:pt x="832" y="901"/>
                  </a:lnTo>
                  <a:lnTo>
                    <a:pt x="813" y="917"/>
                  </a:lnTo>
                  <a:lnTo>
                    <a:pt x="793" y="931"/>
                  </a:lnTo>
                  <a:lnTo>
                    <a:pt x="773" y="944"/>
                  </a:lnTo>
                  <a:lnTo>
                    <a:pt x="751" y="956"/>
                  </a:lnTo>
                  <a:lnTo>
                    <a:pt x="729" y="968"/>
                  </a:lnTo>
                  <a:lnTo>
                    <a:pt x="707" y="978"/>
                  </a:lnTo>
                  <a:lnTo>
                    <a:pt x="684" y="987"/>
                  </a:lnTo>
                  <a:lnTo>
                    <a:pt x="660" y="994"/>
                  </a:lnTo>
                  <a:lnTo>
                    <a:pt x="636" y="1001"/>
                  </a:lnTo>
                  <a:lnTo>
                    <a:pt x="611" y="1007"/>
                  </a:lnTo>
                  <a:lnTo>
                    <a:pt x="586" y="1012"/>
                  </a:lnTo>
                  <a:lnTo>
                    <a:pt x="561" y="1015"/>
                  </a:lnTo>
                  <a:lnTo>
                    <a:pt x="535" y="1017"/>
                  </a:lnTo>
                  <a:lnTo>
                    <a:pt x="509" y="1017"/>
                  </a:lnTo>
                  <a:lnTo>
                    <a:pt x="509" y="1017"/>
                  </a:lnTo>
                  <a:lnTo>
                    <a:pt x="482" y="1017"/>
                  </a:lnTo>
                  <a:lnTo>
                    <a:pt x="457" y="1015"/>
                  </a:lnTo>
                  <a:lnTo>
                    <a:pt x="432" y="1012"/>
                  </a:lnTo>
                  <a:lnTo>
                    <a:pt x="406" y="1007"/>
                  </a:lnTo>
                  <a:lnTo>
                    <a:pt x="381" y="1001"/>
                  </a:lnTo>
                  <a:lnTo>
                    <a:pt x="358" y="994"/>
                  </a:lnTo>
                  <a:lnTo>
                    <a:pt x="334" y="987"/>
                  </a:lnTo>
                  <a:lnTo>
                    <a:pt x="311" y="978"/>
                  </a:lnTo>
                  <a:lnTo>
                    <a:pt x="288" y="968"/>
                  </a:lnTo>
                  <a:lnTo>
                    <a:pt x="266" y="956"/>
                  </a:lnTo>
                  <a:lnTo>
                    <a:pt x="245" y="944"/>
                  </a:lnTo>
                  <a:lnTo>
                    <a:pt x="224" y="931"/>
                  </a:lnTo>
                  <a:lnTo>
                    <a:pt x="205" y="917"/>
                  </a:lnTo>
                  <a:lnTo>
                    <a:pt x="185" y="901"/>
                  </a:lnTo>
                  <a:lnTo>
                    <a:pt x="167" y="886"/>
                  </a:lnTo>
                  <a:lnTo>
                    <a:pt x="150" y="869"/>
                  </a:lnTo>
                  <a:lnTo>
                    <a:pt x="132" y="851"/>
                  </a:lnTo>
                  <a:lnTo>
                    <a:pt x="116" y="833"/>
                  </a:lnTo>
                  <a:lnTo>
                    <a:pt x="101" y="813"/>
                  </a:lnTo>
                  <a:lnTo>
                    <a:pt x="87" y="794"/>
                  </a:lnTo>
                  <a:lnTo>
                    <a:pt x="74" y="773"/>
                  </a:lnTo>
                  <a:lnTo>
                    <a:pt x="62" y="751"/>
                  </a:lnTo>
                  <a:lnTo>
                    <a:pt x="50" y="729"/>
                  </a:lnTo>
                  <a:lnTo>
                    <a:pt x="40" y="707"/>
                  </a:lnTo>
                  <a:lnTo>
                    <a:pt x="31" y="684"/>
                  </a:lnTo>
                  <a:lnTo>
                    <a:pt x="23" y="660"/>
                  </a:lnTo>
                  <a:lnTo>
                    <a:pt x="16" y="636"/>
                  </a:lnTo>
                  <a:lnTo>
                    <a:pt x="10" y="612"/>
                  </a:lnTo>
                  <a:lnTo>
                    <a:pt x="6" y="586"/>
                  </a:lnTo>
                  <a:lnTo>
                    <a:pt x="3" y="561"/>
                  </a:lnTo>
                  <a:lnTo>
                    <a:pt x="1" y="535"/>
                  </a:lnTo>
                  <a:lnTo>
                    <a:pt x="0" y="509"/>
                  </a:lnTo>
                  <a:lnTo>
                    <a:pt x="0" y="509"/>
                  </a:lnTo>
                  <a:lnTo>
                    <a:pt x="1" y="483"/>
                  </a:lnTo>
                  <a:lnTo>
                    <a:pt x="3" y="457"/>
                  </a:lnTo>
                  <a:lnTo>
                    <a:pt x="6" y="431"/>
                  </a:lnTo>
                  <a:lnTo>
                    <a:pt x="10" y="407"/>
                  </a:lnTo>
                  <a:lnTo>
                    <a:pt x="16" y="381"/>
                  </a:lnTo>
                  <a:lnTo>
                    <a:pt x="23" y="357"/>
                  </a:lnTo>
                  <a:lnTo>
                    <a:pt x="31" y="334"/>
                  </a:lnTo>
                  <a:lnTo>
                    <a:pt x="40" y="311"/>
                  </a:lnTo>
                  <a:lnTo>
                    <a:pt x="50" y="288"/>
                  </a:lnTo>
                  <a:lnTo>
                    <a:pt x="62" y="266"/>
                  </a:lnTo>
                  <a:lnTo>
                    <a:pt x="74" y="245"/>
                  </a:lnTo>
                  <a:lnTo>
                    <a:pt x="87" y="225"/>
                  </a:lnTo>
                  <a:lnTo>
                    <a:pt x="101" y="204"/>
                  </a:lnTo>
                  <a:lnTo>
                    <a:pt x="116" y="185"/>
                  </a:lnTo>
                  <a:lnTo>
                    <a:pt x="132" y="167"/>
                  </a:lnTo>
                  <a:lnTo>
                    <a:pt x="150" y="149"/>
                  </a:lnTo>
                  <a:lnTo>
                    <a:pt x="167" y="132"/>
                  </a:lnTo>
                  <a:lnTo>
                    <a:pt x="185" y="116"/>
                  </a:lnTo>
                  <a:lnTo>
                    <a:pt x="205" y="101"/>
                  </a:lnTo>
                  <a:lnTo>
                    <a:pt x="224" y="86"/>
                  </a:lnTo>
                  <a:lnTo>
                    <a:pt x="245" y="74"/>
                  </a:lnTo>
                  <a:lnTo>
                    <a:pt x="266" y="61"/>
                  </a:lnTo>
                  <a:lnTo>
                    <a:pt x="288" y="51"/>
                  </a:lnTo>
                  <a:lnTo>
                    <a:pt x="311" y="40"/>
                  </a:lnTo>
                  <a:lnTo>
                    <a:pt x="334" y="31"/>
                  </a:lnTo>
                  <a:lnTo>
                    <a:pt x="358" y="23"/>
                  </a:lnTo>
                  <a:lnTo>
                    <a:pt x="381" y="16"/>
                  </a:lnTo>
                  <a:lnTo>
                    <a:pt x="406" y="10"/>
                  </a:lnTo>
                  <a:lnTo>
                    <a:pt x="432" y="6"/>
                  </a:lnTo>
                  <a:lnTo>
                    <a:pt x="457" y="2"/>
                  </a:lnTo>
                  <a:lnTo>
                    <a:pt x="482" y="1"/>
                  </a:lnTo>
                  <a:lnTo>
                    <a:pt x="509" y="0"/>
                  </a:lnTo>
                  <a:lnTo>
                    <a:pt x="509" y="0"/>
                  </a:lnTo>
                  <a:lnTo>
                    <a:pt x="535" y="1"/>
                  </a:lnTo>
                  <a:lnTo>
                    <a:pt x="561" y="2"/>
                  </a:lnTo>
                  <a:lnTo>
                    <a:pt x="586" y="6"/>
                  </a:lnTo>
                  <a:lnTo>
                    <a:pt x="611" y="10"/>
                  </a:lnTo>
                  <a:lnTo>
                    <a:pt x="636" y="16"/>
                  </a:lnTo>
                  <a:lnTo>
                    <a:pt x="660" y="23"/>
                  </a:lnTo>
                  <a:lnTo>
                    <a:pt x="684" y="31"/>
                  </a:lnTo>
                  <a:lnTo>
                    <a:pt x="707" y="40"/>
                  </a:lnTo>
                  <a:lnTo>
                    <a:pt x="729" y="51"/>
                  </a:lnTo>
                  <a:lnTo>
                    <a:pt x="751" y="61"/>
                  </a:lnTo>
                  <a:lnTo>
                    <a:pt x="773" y="74"/>
                  </a:lnTo>
                  <a:lnTo>
                    <a:pt x="793" y="86"/>
                  </a:lnTo>
                  <a:lnTo>
                    <a:pt x="813" y="101"/>
                  </a:lnTo>
                  <a:lnTo>
                    <a:pt x="832" y="116"/>
                  </a:lnTo>
                  <a:lnTo>
                    <a:pt x="851" y="132"/>
                  </a:lnTo>
                  <a:lnTo>
                    <a:pt x="868" y="149"/>
                  </a:lnTo>
                  <a:lnTo>
                    <a:pt x="885" y="167"/>
                  </a:lnTo>
                  <a:lnTo>
                    <a:pt x="902" y="185"/>
                  </a:lnTo>
                  <a:lnTo>
                    <a:pt x="917" y="204"/>
                  </a:lnTo>
                  <a:lnTo>
                    <a:pt x="930" y="225"/>
                  </a:lnTo>
                  <a:lnTo>
                    <a:pt x="944" y="245"/>
                  </a:lnTo>
                  <a:lnTo>
                    <a:pt x="956" y="266"/>
                  </a:lnTo>
                  <a:lnTo>
                    <a:pt x="967" y="288"/>
                  </a:lnTo>
                  <a:lnTo>
                    <a:pt x="978" y="311"/>
                  </a:lnTo>
                  <a:lnTo>
                    <a:pt x="987" y="334"/>
                  </a:lnTo>
                  <a:lnTo>
                    <a:pt x="995" y="357"/>
                  </a:lnTo>
                  <a:lnTo>
                    <a:pt x="1002" y="381"/>
                  </a:lnTo>
                  <a:lnTo>
                    <a:pt x="1007" y="407"/>
                  </a:lnTo>
                  <a:lnTo>
                    <a:pt x="1011" y="431"/>
                  </a:lnTo>
                  <a:lnTo>
                    <a:pt x="1014" y="457"/>
                  </a:lnTo>
                  <a:lnTo>
                    <a:pt x="1017" y="483"/>
                  </a:lnTo>
                  <a:lnTo>
                    <a:pt x="1017" y="509"/>
                  </a:lnTo>
                  <a:lnTo>
                    <a:pt x="1017" y="509"/>
                  </a:lnTo>
                  <a:close/>
                </a:path>
              </a:pathLst>
            </a:custGeom>
            <a:solidFill>
              <a:srgbClr val="646D7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 name="Google Shape;137;p16"/>
            <p:cNvSpPr/>
            <p:nvPr/>
          </p:nvSpPr>
          <p:spPr>
            <a:xfrm>
              <a:off x="7075512" y="3165513"/>
              <a:ext cx="574677" cy="360367"/>
            </a:xfrm>
            <a:custGeom>
              <a:avLst/>
              <a:gdLst/>
              <a:ahLst/>
              <a:cxnLst/>
              <a:rect l="l" t="t" r="r" b="b"/>
              <a:pathLst>
                <a:path w="726" h="454" extrusionOk="0">
                  <a:moveTo>
                    <a:pt x="711" y="313"/>
                  </a:moveTo>
                  <a:lnTo>
                    <a:pt x="629" y="313"/>
                  </a:lnTo>
                  <a:lnTo>
                    <a:pt x="629" y="223"/>
                  </a:lnTo>
                  <a:lnTo>
                    <a:pt x="370" y="223"/>
                  </a:lnTo>
                  <a:lnTo>
                    <a:pt x="370" y="141"/>
                  </a:lnTo>
                  <a:lnTo>
                    <a:pt x="452" y="141"/>
                  </a:lnTo>
                  <a:lnTo>
                    <a:pt x="452" y="141"/>
                  </a:lnTo>
                  <a:lnTo>
                    <a:pt x="457" y="139"/>
                  </a:lnTo>
                  <a:lnTo>
                    <a:pt x="462" y="137"/>
                  </a:lnTo>
                  <a:lnTo>
                    <a:pt x="465" y="131"/>
                  </a:lnTo>
                  <a:lnTo>
                    <a:pt x="466" y="126"/>
                  </a:lnTo>
                  <a:lnTo>
                    <a:pt x="466" y="16"/>
                  </a:lnTo>
                  <a:lnTo>
                    <a:pt x="466" y="16"/>
                  </a:lnTo>
                  <a:lnTo>
                    <a:pt x="465" y="9"/>
                  </a:lnTo>
                  <a:lnTo>
                    <a:pt x="462" y="5"/>
                  </a:lnTo>
                  <a:lnTo>
                    <a:pt x="457" y="2"/>
                  </a:lnTo>
                  <a:lnTo>
                    <a:pt x="452" y="0"/>
                  </a:lnTo>
                  <a:lnTo>
                    <a:pt x="274" y="0"/>
                  </a:lnTo>
                  <a:lnTo>
                    <a:pt x="274" y="0"/>
                  </a:lnTo>
                  <a:lnTo>
                    <a:pt x="268" y="2"/>
                  </a:lnTo>
                  <a:lnTo>
                    <a:pt x="264" y="5"/>
                  </a:lnTo>
                  <a:lnTo>
                    <a:pt x="260" y="9"/>
                  </a:lnTo>
                  <a:lnTo>
                    <a:pt x="259" y="16"/>
                  </a:lnTo>
                  <a:lnTo>
                    <a:pt x="259" y="126"/>
                  </a:lnTo>
                  <a:lnTo>
                    <a:pt x="259" y="126"/>
                  </a:lnTo>
                  <a:lnTo>
                    <a:pt x="260" y="131"/>
                  </a:lnTo>
                  <a:lnTo>
                    <a:pt x="264" y="137"/>
                  </a:lnTo>
                  <a:lnTo>
                    <a:pt x="268" y="139"/>
                  </a:lnTo>
                  <a:lnTo>
                    <a:pt x="274" y="141"/>
                  </a:lnTo>
                  <a:lnTo>
                    <a:pt x="356" y="141"/>
                  </a:lnTo>
                  <a:lnTo>
                    <a:pt x="356" y="223"/>
                  </a:lnTo>
                  <a:lnTo>
                    <a:pt x="97" y="223"/>
                  </a:lnTo>
                  <a:lnTo>
                    <a:pt x="97" y="313"/>
                  </a:lnTo>
                  <a:lnTo>
                    <a:pt x="15" y="313"/>
                  </a:lnTo>
                  <a:lnTo>
                    <a:pt x="15" y="313"/>
                  </a:lnTo>
                  <a:lnTo>
                    <a:pt x="9" y="314"/>
                  </a:lnTo>
                  <a:lnTo>
                    <a:pt x="4" y="318"/>
                  </a:lnTo>
                  <a:lnTo>
                    <a:pt x="1" y="323"/>
                  </a:lnTo>
                  <a:lnTo>
                    <a:pt x="0" y="328"/>
                  </a:lnTo>
                  <a:lnTo>
                    <a:pt x="0" y="439"/>
                  </a:lnTo>
                  <a:lnTo>
                    <a:pt x="0" y="439"/>
                  </a:lnTo>
                  <a:lnTo>
                    <a:pt x="1" y="445"/>
                  </a:lnTo>
                  <a:lnTo>
                    <a:pt x="4" y="449"/>
                  </a:lnTo>
                  <a:lnTo>
                    <a:pt x="9" y="453"/>
                  </a:lnTo>
                  <a:lnTo>
                    <a:pt x="15" y="454"/>
                  </a:lnTo>
                  <a:lnTo>
                    <a:pt x="191" y="454"/>
                  </a:lnTo>
                  <a:lnTo>
                    <a:pt x="191" y="454"/>
                  </a:lnTo>
                  <a:lnTo>
                    <a:pt x="197" y="453"/>
                  </a:lnTo>
                  <a:lnTo>
                    <a:pt x="202" y="449"/>
                  </a:lnTo>
                  <a:lnTo>
                    <a:pt x="205" y="445"/>
                  </a:lnTo>
                  <a:lnTo>
                    <a:pt x="206" y="439"/>
                  </a:lnTo>
                  <a:lnTo>
                    <a:pt x="206" y="328"/>
                  </a:lnTo>
                  <a:lnTo>
                    <a:pt x="206" y="328"/>
                  </a:lnTo>
                  <a:lnTo>
                    <a:pt x="205" y="323"/>
                  </a:lnTo>
                  <a:lnTo>
                    <a:pt x="202" y="318"/>
                  </a:lnTo>
                  <a:lnTo>
                    <a:pt x="197" y="314"/>
                  </a:lnTo>
                  <a:lnTo>
                    <a:pt x="191" y="313"/>
                  </a:lnTo>
                  <a:lnTo>
                    <a:pt x="109" y="313"/>
                  </a:lnTo>
                  <a:lnTo>
                    <a:pt x="109" y="236"/>
                  </a:lnTo>
                  <a:lnTo>
                    <a:pt x="356" y="236"/>
                  </a:lnTo>
                  <a:lnTo>
                    <a:pt x="356" y="313"/>
                  </a:lnTo>
                  <a:lnTo>
                    <a:pt x="274" y="313"/>
                  </a:lnTo>
                  <a:lnTo>
                    <a:pt x="274" y="313"/>
                  </a:lnTo>
                  <a:lnTo>
                    <a:pt x="268" y="314"/>
                  </a:lnTo>
                  <a:lnTo>
                    <a:pt x="264" y="318"/>
                  </a:lnTo>
                  <a:lnTo>
                    <a:pt x="260" y="323"/>
                  </a:lnTo>
                  <a:lnTo>
                    <a:pt x="259" y="328"/>
                  </a:lnTo>
                  <a:lnTo>
                    <a:pt x="259" y="439"/>
                  </a:lnTo>
                  <a:lnTo>
                    <a:pt x="259" y="439"/>
                  </a:lnTo>
                  <a:lnTo>
                    <a:pt x="260" y="445"/>
                  </a:lnTo>
                  <a:lnTo>
                    <a:pt x="264" y="449"/>
                  </a:lnTo>
                  <a:lnTo>
                    <a:pt x="268" y="453"/>
                  </a:lnTo>
                  <a:lnTo>
                    <a:pt x="274" y="454"/>
                  </a:lnTo>
                  <a:lnTo>
                    <a:pt x="452" y="454"/>
                  </a:lnTo>
                  <a:lnTo>
                    <a:pt x="452" y="454"/>
                  </a:lnTo>
                  <a:lnTo>
                    <a:pt x="457" y="453"/>
                  </a:lnTo>
                  <a:lnTo>
                    <a:pt x="462" y="449"/>
                  </a:lnTo>
                  <a:lnTo>
                    <a:pt x="465" y="445"/>
                  </a:lnTo>
                  <a:lnTo>
                    <a:pt x="466" y="439"/>
                  </a:lnTo>
                  <a:lnTo>
                    <a:pt x="466" y="328"/>
                  </a:lnTo>
                  <a:lnTo>
                    <a:pt x="466" y="328"/>
                  </a:lnTo>
                  <a:lnTo>
                    <a:pt x="465" y="323"/>
                  </a:lnTo>
                  <a:lnTo>
                    <a:pt x="462" y="318"/>
                  </a:lnTo>
                  <a:lnTo>
                    <a:pt x="457" y="314"/>
                  </a:lnTo>
                  <a:lnTo>
                    <a:pt x="452" y="313"/>
                  </a:lnTo>
                  <a:lnTo>
                    <a:pt x="370" y="313"/>
                  </a:lnTo>
                  <a:lnTo>
                    <a:pt x="370" y="236"/>
                  </a:lnTo>
                  <a:lnTo>
                    <a:pt x="616" y="236"/>
                  </a:lnTo>
                  <a:lnTo>
                    <a:pt x="616" y="313"/>
                  </a:lnTo>
                  <a:lnTo>
                    <a:pt x="534" y="313"/>
                  </a:lnTo>
                  <a:lnTo>
                    <a:pt x="534" y="313"/>
                  </a:lnTo>
                  <a:lnTo>
                    <a:pt x="529" y="314"/>
                  </a:lnTo>
                  <a:lnTo>
                    <a:pt x="523" y="318"/>
                  </a:lnTo>
                  <a:lnTo>
                    <a:pt x="521" y="323"/>
                  </a:lnTo>
                  <a:lnTo>
                    <a:pt x="519" y="328"/>
                  </a:lnTo>
                  <a:lnTo>
                    <a:pt x="519" y="439"/>
                  </a:lnTo>
                  <a:lnTo>
                    <a:pt x="519" y="439"/>
                  </a:lnTo>
                  <a:lnTo>
                    <a:pt x="521" y="445"/>
                  </a:lnTo>
                  <a:lnTo>
                    <a:pt x="523" y="449"/>
                  </a:lnTo>
                  <a:lnTo>
                    <a:pt x="529" y="453"/>
                  </a:lnTo>
                  <a:lnTo>
                    <a:pt x="534" y="454"/>
                  </a:lnTo>
                  <a:lnTo>
                    <a:pt x="711" y="454"/>
                  </a:lnTo>
                  <a:lnTo>
                    <a:pt x="711" y="454"/>
                  </a:lnTo>
                  <a:lnTo>
                    <a:pt x="716" y="453"/>
                  </a:lnTo>
                  <a:lnTo>
                    <a:pt x="721" y="449"/>
                  </a:lnTo>
                  <a:lnTo>
                    <a:pt x="724" y="445"/>
                  </a:lnTo>
                  <a:lnTo>
                    <a:pt x="726" y="439"/>
                  </a:lnTo>
                  <a:lnTo>
                    <a:pt x="726" y="328"/>
                  </a:lnTo>
                  <a:lnTo>
                    <a:pt x="726" y="328"/>
                  </a:lnTo>
                  <a:lnTo>
                    <a:pt x="724" y="323"/>
                  </a:lnTo>
                  <a:lnTo>
                    <a:pt x="721" y="318"/>
                  </a:lnTo>
                  <a:lnTo>
                    <a:pt x="716" y="314"/>
                  </a:lnTo>
                  <a:lnTo>
                    <a:pt x="711" y="313"/>
                  </a:lnTo>
                  <a:lnTo>
                    <a:pt x="711" y="313"/>
                  </a:lnTo>
                  <a:close/>
                  <a:moveTo>
                    <a:pt x="272" y="126"/>
                  </a:moveTo>
                  <a:lnTo>
                    <a:pt x="272" y="16"/>
                  </a:lnTo>
                  <a:lnTo>
                    <a:pt x="272" y="16"/>
                  </a:lnTo>
                  <a:lnTo>
                    <a:pt x="273" y="14"/>
                  </a:lnTo>
                  <a:lnTo>
                    <a:pt x="274" y="14"/>
                  </a:lnTo>
                  <a:lnTo>
                    <a:pt x="452" y="14"/>
                  </a:lnTo>
                  <a:lnTo>
                    <a:pt x="452" y="14"/>
                  </a:lnTo>
                  <a:lnTo>
                    <a:pt x="453" y="14"/>
                  </a:lnTo>
                  <a:lnTo>
                    <a:pt x="453" y="16"/>
                  </a:lnTo>
                  <a:lnTo>
                    <a:pt x="453" y="126"/>
                  </a:lnTo>
                  <a:lnTo>
                    <a:pt x="453" y="126"/>
                  </a:lnTo>
                  <a:lnTo>
                    <a:pt x="453" y="128"/>
                  </a:lnTo>
                  <a:lnTo>
                    <a:pt x="452" y="128"/>
                  </a:lnTo>
                  <a:lnTo>
                    <a:pt x="274" y="128"/>
                  </a:lnTo>
                  <a:lnTo>
                    <a:pt x="274" y="128"/>
                  </a:lnTo>
                  <a:lnTo>
                    <a:pt x="273" y="128"/>
                  </a:lnTo>
                  <a:lnTo>
                    <a:pt x="272" y="126"/>
                  </a:lnTo>
                  <a:lnTo>
                    <a:pt x="272" y="126"/>
                  </a:lnTo>
                  <a:close/>
                  <a:moveTo>
                    <a:pt x="194" y="328"/>
                  </a:moveTo>
                  <a:lnTo>
                    <a:pt x="194" y="439"/>
                  </a:lnTo>
                  <a:lnTo>
                    <a:pt x="194" y="439"/>
                  </a:lnTo>
                  <a:lnTo>
                    <a:pt x="192" y="440"/>
                  </a:lnTo>
                  <a:lnTo>
                    <a:pt x="191" y="441"/>
                  </a:lnTo>
                  <a:lnTo>
                    <a:pt x="15" y="441"/>
                  </a:lnTo>
                  <a:lnTo>
                    <a:pt x="15" y="441"/>
                  </a:lnTo>
                  <a:lnTo>
                    <a:pt x="13" y="440"/>
                  </a:lnTo>
                  <a:lnTo>
                    <a:pt x="13" y="439"/>
                  </a:lnTo>
                  <a:lnTo>
                    <a:pt x="13" y="328"/>
                  </a:lnTo>
                  <a:lnTo>
                    <a:pt x="13" y="328"/>
                  </a:lnTo>
                  <a:lnTo>
                    <a:pt x="13" y="327"/>
                  </a:lnTo>
                  <a:lnTo>
                    <a:pt x="15" y="326"/>
                  </a:lnTo>
                  <a:lnTo>
                    <a:pt x="191" y="326"/>
                  </a:lnTo>
                  <a:lnTo>
                    <a:pt x="191" y="326"/>
                  </a:lnTo>
                  <a:lnTo>
                    <a:pt x="192" y="327"/>
                  </a:lnTo>
                  <a:lnTo>
                    <a:pt x="194" y="328"/>
                  </a:lnTo>
                  <a:lnTo>
                    <a:pt x="194" y="328"/>
                  </a:lnTo>
                  <a:close/>
                  <a:moveTo>
                    <a:pt x="453" y="328"/>
                  </a:moveTo>
                  <a:lnTo>
                    <a:pt x="453" y="439"/>
                  </a:lnTo>
                  <a:lnTo>
                    <a:pt x="453" y="439"/>
                  </a:lnTo>
                  <a:lnTo>
                    <a:pt x="453" y="440"/>
                  </a:lnTo>
                  <a:lnTo>
                    <a:pt x="452" y="441"/>
                  </a:lnTo>
                  <a:lnTo>
                    <a:pt x="274" y="441"/>
                  </a:lnTo>
                  <a:lnTo>
                    <a:pt x="274" y="441"/>
                  </a:lnTo>
                  <a:lnTo>
                    <a:pt x="273" y="440"/>
                  </a:lnTo>
                  <a:lnTo>
                    <a:pt x="272" y="439"/>
                  </a:lnTo>
                  <a:lnTo>
                    <a:pt x="272" y="328"/>
                  </a:lnTo>
                  <a:lnTo>
                    <a:pt x="272" y="328"/>
                  </a:lnTo>
                  <a:lnTo>
                    <a:pt x="273" y="327"/>
                  </a:lnTo>
                  <a:lnTo>
                    <a:pt x="274" y="326"/>
                  </a:lnTo>
                  <a:lnTo>
                    <a:pt x="452" y="326"/>
                  </a:lnTo>
                  <a:lnTo>
                    <a:pt x="452" y="326"/>
                  </a:lnTo>
                  <a:lnTo>
                    <a:pt x="453" y="327"/>
                  </a:lnTo>
                  <a:lnTo>
                    <a:pt x="453" y="328"/>
                  </a:lnTo>
                  <a:lnTo>
                    <a:pt x="453" y="328"/>
                  </a:lnTo>
                  <a:close/>
                  <a:moveTo>
                    <a:pt x="713" y="439"/>
                  </a:moveTo>
                  <a:lnTo>
                    <a:pt x="713" y="439"/>
                  </a:lnTo>
                  <a:lnTo>
                    <a:pt x="712" y="440"/>
                  </a:lnTo>
                  <a:lnTo>
                    <a:pt x="711" y="441"/>
                  </a:lnTo>
                  <a:lnTo>
                    <a:pt x="534" y="441"/>
                  </a:lnTo>
                  <a:lnTo>
                    <a:pt x="534" y="441"/>
                  </a:lnTo>
                  <a:lnTo>
                    <a:pt x="532" y="440"/>
                  </a:lnTo>
                  <a:lnTo>
                    <a:pt x="532" y="439"/>
                  </a:lnTo>
                  <a:lnTo>
                    <a:pt x="532" y="328"/>
                  </a:lnTo>
                  <a:lnTo>
                    <a:pt x="532" y="328"/>
                  </a:lnTo>
                  <a:lnTo>
                    <a:pt x="532" y="327"/>
                  </a:lnTo>
                  <a:lnTo>
                    <a:pt x="534" y="326"/>
                  </a:lnTo>
                  <a:lnTo>
                    <a:pt x="711" y="326"/>
                  </a:lnTo>
                  <a:lnTo>
                    <a:pt x="711" y="326"/>
                  </a:lnTo>
                  <a:lnTo>
                    <a:pt x="712" y="327"/>
                  </a:lnTo>
                  <a:lnTo>
                    <a:pt x="713" y="328"/>
                  </a:lnTo>
                  <a:lnTo>
                    <a:pt x="713" y="439"/>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38" name="Google Shape;138;p16"/>
          <p:cNvGrpSpPr/>
          <p:nvPr/>
        </p:nvGrpSpPr>
        <p:grpSpPr>
          <a:xfrm>
            <a:off x="3929507" y="1529963"/>
            <a:ext cx="1266206" cy="1266218"/>
            <a:chOff x="5967433" y="2967073"/>
            <a:chExt cx="808040" cy="808047"/>
          </a:xfrm>
        </p:grpSpPr>
        <p:sp>
          <p:nvSpPr>
            <p:cNvPr id="139" name="Google Shape;139;p16"/>
            <p:cNvSpPr/>
            <p:nvPr/>
          </p:nvSpPr>
          <p:spPr>
            <a:xfrm>
              <a:off x="5967433" y="2967073"/>
              <a:ext cx="808040" cy="808047"/>
            </a:xfrm>
            <a:custGeom>
              <a:avLst/>
              <a:gdLst/>
              <a:ahLst/>
              <a:cxnLst/>
              <a:rect l="l" t="t" r="r" b="b"/>
              <a:pathLst>
                <a:path w="1017" h="1017" extrusionOk="0">
                  <a:moveTo>
                    <a:pt x="1017" y="509"/>
                  </a:moveTo>
                  <a:lnTo>
                    <a:pt x="1017" y="509"/>
                  </a:lnTo>
                  <a:lnTo>
                    <a:pt x="1017" y="535"/>
                  </a:lnTo>
                  <a:lnTo>
                    <a:pt x="1015" y="561"/>
                  </a:lnTo>
                  <a:lnTo>
                    <a:pt x="1012" y="586"/>
                  </a:lnTo>
                  <a:lnTo>
                    <a:pt x="1007" y="612"/>
                  </a:lnTo>
                  <a:lnTo>
                    <a:pt x="1001" y="636"/>
                  </a:lnTo>
                  <a:lnTo>
                    <a:pt x="994" y="660"/>
                  </a:lnTo>
                  <a:lnTo>
                    <a:pt x="986" y="684"/>
                  </a:lnTo>
                  <a:lnTo>
                    <a:pt x="978" y="707"/>
                  </a:lnTo>
                  <a:lnTo>
                    <a:pt x="968" y="729"/>
                  </a:lnTo>
                  <a:lnTo>
                    <a:pt x="956" y="751"/>
                  </a:lnTo>
                  <a:lnTo>
                    <a:pt x="944" y="773"/>
                  </a:lnTo>
                  <a:lnTo>
                    <a:pt x="931" y="794"/>
                  </a:lnTo>
                  <a:lnTo>
                    <a:pt x="917" y="813"/>
                  </a:lnTo>
                  <a:lnTo>
                    <a:pt x="901" y="833"/>
                  </a:lnTo>
                  <a:lnTo>
                    <a:pt x="886" y="851"/>
                  </a:lnTo>
                  <a:lnTo>
                    <a:pt x="869" y="869"/>
                  </a:lnTo>
                  <a:lnTo>
                    <a:pt x="852" y="886"/>
                  </a:lnTo>
                  <a:lnTo>
                    <a:pt x="833" y="901"/>
                  </a:lnTo>
                  <a:lnTo>
                    <a:pt x="814" y="917"/>
                  </a:lnTo>
                  <a:lnTo>
                    <a:pt x="794" y="931"/>
                  </a:lnTo>
                  <a:lnTo>
                    <a:pt x="773" y="944"/>
                  </a:lnTo>
                  <a:lnTo>
                    <a:pt x="751" y="956"/>
                  </a:lnTo>
                  <a:lnTo>
                    <a:pt x="729" y="968"/>
                  </a:lnTo>
                  <a:lnTo>
                    <a:pt x="708" y="978"/>
                  </a:lnTo>
                  <a:lnTo>
                    <a:pt x="683" y="987"/>
                  </a:lnTo>
                  <a:lnTo>
                    <a:pt x="660" y="994"/>
                  </a:lnTo>
                  <a:lnTo>
                    <a:pt x="636" y="1001"/>
                  </a:lnTo>
                  <a:lnTo>
                    <a:pt x="612" y="1007"/>
                  </a:lnTo>
                  <a:lnTo>
                    <a:pt x="587" y="1012"/>
                  </a:lnTo>
                  <a:lnTo>
                    <a:pt x="561" y="1015"/>
                  </a:lnTo>
                  <a:lnTo>
                    <a:pt x="535" y="1017"/>
                  </a:lnTo>
                  <a:lnTo>
                    <a:pt x="510" y="1017"/>
                  </a:lnTo>
                  <a:lnTo>
                    <a:pt x="510" y="1017"/>
                  </a:lnTo>
                  <a:lnTo>
                    <a:pt x="483" y="1017"/>
                  </a:lnTo>
                  <a:lnTo>
                    <a:pt x="457" y="1015"/>
                  </a:lnTo>
                  <a:lnTo>
                    <a:pt x="431" y="1012"/>
                  </a:lnTo>
                  <a:lnTo>
                    <a:pt x="407" y="1007"/>
                  </a:lnTo>
                  <a:lnTo>
                    <a:pt x="382" y="1001"/>
                  </a:lnTo>
                  <a:lnTo>
                    <a:pt x="357" y="994"/>
                  </a:lnTo>
                  <a:lnTo>
                    <a:pt x="334" y="987"/>
                  </a:lnTo>
                  <a:lnTo>
                    <a:pt x="311" y="978"/>
                  </a:lnTo>
                  <a:lnTo>
                    <a:pt x="288" y="968"/>
                  </a:lnTo>
                  <a:lnTo>
                    <a:pt x="267" y="956"/>
                  </a:lnTo>
                  <a:lnTo>
                    <a:pt x="246" y="944"/>
                  </a:lnTo>
                  <a:lnTo>
                    <a:pt x="225" y="931"/>
                  </a:lnTo>
                  <a:lnTo>
                    <a:pt x="204" y="917"/>
                  </a:lnTo>
                  <a:lnTo>
                    <a:pt x="186" y="901"/>
                  </a:lnTo>
                  <a:lnTo>
                    <a:pt x="167" y="886"/>
                  </a:lnTo>
                  <a:lnTo>
                    <a:pt x="149" y="869"/>
                  </a:lnTo>
                  <a:lnTo>
                    <a:pt x="133" y="851"/>
                  </a:lnTo>
                  <a:lnTo>
                    <a:pt x="117" y="833"/>
                  </a:lnTo>
                  <a:lnTo>
                    <a:pt x="102" y="813"/>
                  </a:lnTo>
                  <a:lnTo>
                    <a:pt x="87" y="794"/>
                  </a:lnTo>
                  <a:lnTo>
                    <a:pt x="74" y="773"/>
                  </a:lnTo>
                  <a:lnTo>
                    <a:pt x="62" y="751"/>
                  </a:lnTo>
                  <a:lnTo>
                    <a:pt x="51" y="729"/>
                  </a:lnTo>
                  <a:lnTo>
                    <a:pt x="41" y="707"/>
                  </a:lnTo>
                  <a:lnTo>
                    <a:pt x="32" y="684"/>
                  </a:lnTo>
                  <a:lnTo>
                    <a:pt x="24" y="660"/>
                  </a:lnTo>
                  <a:lnTo>
                    <a:pt x="17" y="636"/>
                  </a:lnTo>
                  <a:lnTo>
                    <a:pt x="11" y="612"/>
                  </a:lnTo>
                  <a:lnTo>
                    <a:pt x="6" y="586"/>
                  </a:lnTo>
                  <a:lnTo>
                    <a:pt x="3" y="561"/>
                  </a:lnTo>
                  <a:lnTo>
                    <a:pt x="2" y="535"/>
                  </a:lnTo>
                  <a:lnTo>
                    <a:pt x="0" y="509"/>
                  </a:lnTo>
                  <a:lnTo>
                    <a:pt x="0" y="509"/>
                  </a:lnTo>
                  <a:lnTo>
                    <a:pt x="2" y="483"/>
                  </a:lnTo>
                  <a:lnTo>
                    <a:pt x="3" y="457"/>
                  </a:lnTo>
                  <a:lnTo>
                    <a:pt x="6" y="431"/>
                  </a:lnTo>
                  <a:lnTo>
                    <a:pt x="11" y="407"/>
                  </a:lnTo>
                  <a:lnTo>
                    <a:pt x="17" y="381"/>
                  </a:lnTo>
                  <a:lnTo>
                    <a:pt x="24" y="357"/>
                  </a:lnTo>
                  <a:lnTo>
                    <a:pt x="32" y="334"/>
                  </a:lnTo>
                  <a:lnTo>
                    <a:pt x="41" y="311"/>
                  </a:lnTo>
                  <a:lnTo>
                    <a:pt x="51" y="288"/>
                  </a:lnTo>
                  <a:lnTo>
                    <a:pt x="62" y="266"/>
                  </a:lnTo>
                  <a:lnTo>
                    <a:pt x="74" y="245"/>
                  </a:lnTo>
                  <a:lnTo>
                    <a:pt x="87" y="225"/>
                  </a:lnTo>
                  <a:lnTo>
                    <a:pt x="102" y="204"/>
                  </a:lnTo>
                  <a:lnTo>
                    <a:pt x="117" y="185"/>
                  </a:lnTo>
                  <a:lnTo>
                    <a:pt x="133" y="167"/>
                  </a:lnTo>
                  <a:lnTo>
                    <a:pt x="149" y="149"/>
                  </a:lnTo>
                  <a:lnTo>
                    <a:pt x="167" y="132"/>
                  </a:lnTo>
                  <a:lnTo>
                    <a:pt x="186" y="116"/>
                  </a:lnTo>
                  <a:lnTo>
                    <a:pt x="204" y="101"/>
                  </a:lnTo>
                  <a:lnTo>
                    <a:pt x="225" y="86"/>
                  </a:lnTo>
                  <a:lnTo>
                    <a:pt x="246" y="74"/>
                  </a:lnTo>
                  <a:lnTo>
                    <a:pt x="267" y="61"/>
                  </a:lnTo>
                  <a:lnTo>
                    <a:pt x="288" y="51"/>
                  </a:lnTo>
                  <a:lnTo>
                    <a:pt x="311" y="40"/>
                  </a:lnTo>
                  <a:lnTo>
                    <a:pt x="334" y="31"/>
                  </a:lnTo>
                  <a:lnTo>
                    <a:pt x="357" y="23"/>
                  </a:lnTo>
                  <a:lnTo>
                    <a:pt x="382" y="16"/>
                  </a:lnTo>
                  <a:lnTo>
                    <a:pt x="407" y="10"/>
                  </a:lnTo>
                  <a:lnTo>
                    <a:pt x="431" y="6"/>
                  </a:lnTo>
                  <a:lnTo>
                    <a:pt x="457" y="2"/>
                  </a:lnTo>
                  <a:lnTo>
                    <a:pt x="483" y="1"/>
                  </a:lnTo>
                  <a:lnTo>
                    <a:pt x="510" y="0"/>
                  </a:lnTo>
                  <a:lnTo>
                    <a:pt x="510" y="0"/>
                  </a:lnTo>
                  <a:lnTo>
                    <a:pt x="535" y="1"/>
                  </a:lnTo>
                  <a:lnTo>
                    <a:pt x="561" y="2"/>
                  </a:lnTo>
                  <a:lnTo>
                    <a:pt x="587" y="6"/>
                  </a:lnTo>
                  <a:lnTo>
                    <a:pt x="612" y="10"/>
                  </a:lnTo>
                  <a:lnTo>
                    <a:pt x="636" y="16"/>
                  </a:lnTo>
                  <a:lnTo>
                    <a:pt x="660" y="23"/>
                  </a:lnTo>
                  <a:lnTo>
                    <a:pt x="683" y="31"/>
                  </a:lnTo>
                  <a:lnTo>
                    <a:pt x="708" y="40"/>
                  </a:lnTo>
                  <a:lnTo>
                    <a:pt x="729" y="51"/>
                  </a:lnTo>
                  <a:lnTo>
                    <a:pt x="751" y="61"/>
                  </a:lnTo>
                  <a:lnTo>
                    <a:pt x="773" y="74"/>
                  </a:lnTo>
                  <a:lnTo>
                    <a:pt x="794" y="86"/>
                  </a:lnTo>
                  <a:lnTo>
                    <a:pt x="814" y="101"/>
                  </a:lnTo>
                  <a:lnTo>
                    <a:pt x="833" y="116"/>
                  </a:lnTo>
                  <a:lnTo>
                    <a:pt x="852" y="132"/>
                  </a:lnTo>
                  <a:lnTo>
                    <a:pt x="869" y="149"/>
                  </a:lnTo>
                  <a:lnTo>
                    <a:pt x="886" y="167"/>
                  </a:lnTo>
                  <a:lnTo>
                    <a:pt x="901" y="185"/>
                  </a:lnTo>
                  <a:lnTo>
                    <a:pt x="917" y="204"/>
                  </a:lnTo>
                  <a:lnTo>
                    <a:pt x="931" y="225"/>
                  </a:lnTo>
                  <a:lnTo>
                    <a:pt x="944" y="245"/>
                  </a:lnTo>
                  <a:lnTo>
                    <a:pt x="956" y="266"/>
                  </a:lnTo>
                  <a:lnTo>
                    <a:pt x="968" y="288"/>
                  </a:lnTo>
                  <a:lnTo>
                    <a:pt x="978" y="311"/>
                  </a:lnTo>
                  <a:lnTo>
                    <a:pt x="986" y="334"/>
                  </a:lnTo>
                  <a:lnTo>
                    <a:pt x="994" y="357"/>
                  </a:lnTo>
                  <a:lnTo>
                    <a:pt x="1001" y="381"/>
                  </a:lnTo>
                  <a:lnTo>
                    <a:pt x="1007" y="407"/>
                  </a:lnTo>
                  <a:lnTo>
                    <a:pt x="1012" y="431"/>
                  </a:lnTo>
                  <a:lnTo>
                    <a:pt x="1015" y="457"/>
                  </a:lnTo>
                  <a:lnTo>
                    <a:pt x="1017" y="483"/>
                  </a:lnTo>
                  <a:lnTo>
                    <a:pt x="1017" y="509"/>
                  </a:lnTo>
                  <a:lnTo>
                    <a:pt x="1017" y="509"/>
                  </a:lnTo>
                  <a:close/>
                </a:path>
              </a:pathLst>
            </a:custGeom>
            <a:solidFill>
              <a:srgbClr val="646D7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16"/>
            <p:cNvSpPr/>
            <p:nvPr/>
          </p:nvSpPr>
          <p:spPr>
            <a:xfrm>
              <a:off x="6191271" y="3189326"/>
              <a:ext cx="360364" cy="363542"/>
            </a:xfrm>
            <a:custGeom>
              <a:avLst/>
              <a:gdLst/>
              <a:ahLst/>
              <a:cxnLst/>
              <a:rect l="l" t="t" r="r" b="b"/>
              <a:pathLst>
                <a:path w="455" h="456" extrusionOk="0">
                  <a:moveTo>
                    <a:pt x="455" y="456"/>
                  </a:moveTo>
                  <a:lnTo>
                    <a:pt x="0" y="456"/>
                  </a:lnTo>
                  <a:lnTo>
                    <a:pt x="0" y="0"/>
                  </a:lnTo>
                  <a:lnTo>
                    <a:pt x="455" y="0"/>
                  </a:lnTo>
                  <a:lnTo>
                    <a:pt x="455" y="456"/>
                  </a:lnTo>
                  <a:close/>
                  <a:moveTo>
                    <a:pt x="44" y="411"/>
                  </a:moveTo>
                  <a:lnTo>
                    <a:pt x="410" y="411"/>
                  </a:lnTo>
                  <a:lnTo>
                    <a:pt x="410" y="45"/>
                  </a:lnTo>
                  <a:lnTo>
                    <a:pt x="44" y="45"/>
                  </a:lnTo>
                  <a:lnTo>
                    <a:pt x="44" y="411"/>
                  </a:lnTo>
                  <a:close/>
                </a:path>
              </a:pathLst>
            </a:cu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 name="Google Shape;141;p16"/>
            <p:cNvSpPr/>
            <p:nvPr/>
          </p:nvSpPr>
          <p:spPr>
            <a:xfrm>
              <a:off x="6226196" y="3103600"/>
              <a:ext cx="17463" cy="74613"/>
            </a:xfrm>
            <a:custGeom>
              <a:avLst/>
              <a:gdLst/>
              <a:ahLst/>
              <a:cxnLst/>
              <a:rect l="l" t="t" r="r" b="b"/>
              <a:pathLst>
                <a:path w="22" h="93" extrusionOk="0">
                  <a:moveTo>
                    <a:pt x="22" y="58"/>
                  </a:moveTo>
                  <a:lnTo>
                    <a:pt x="22" y="93"/>
                  </a:lnTo>
                  <a:lnTo>
                    <a:pt x="0" y="93"/>
                  </a:lnTo>
                  <a:lnTo>
                    <a:pt x="0" y="58"/>
                  </a:lnTo>
                  <a:lnTo>
                    <a:pt x="0" y="58"/>
                  </a:lnTo>
                  <a:lnTo>
                    <a:pt x="0" y="55"/>
                  </a:lnTo>
                  <a:lnTo>
                    <a:pt x="3" y="51"/>
                  </a:lnTo>
                  <a:lnTo>
                    <a:pt x="5" y="49"/>
                  </a:lnTo>
                  <a:lnTo>
                    <a:pt x="8" y="47"/>
                  </a:lnTo>
                  <a:lnTo>
                    <a:pt x="8" y="3"/>
                  </a:lnTo>
                  <a:lnTo>
                    <a:pt x="8" y="3"/>
                  </a:lnTo>
                  <a:lnTo>
                    <a:pt x="8" y="1"/>
                  </a:lnTo>
                  <a:lnTo>
                    <a:pt x="12" y="0"/>
                  </a:lnTo>
                  <a:lnTo>
                    <a:pt x="12" y="0"/>
                  </a:lnTo>
                  <a:lnTo>
                    <a:pt x="14" y="1"/>
                  </a:lnTo>
                  <a:lnTo>
                    <a:pt x="15" y="3"/>
                  </a:lnTo>
                  <a:lnTo>
                    <a:pt x="15" y="47"/>
                  </a:lnTo>
                  <a:lnTo>
                    <a:pt x="15" y="47"/>
                  </a:lnTo>
                  <a:lnTo>
                    <a:pt x="19" y="49"/>
                  </a:lnTo>
                  <a:lnTo>
                    <a:pt x="21" y="51"/>
                  </a:lnTo>
                  <a:lnTo>
                    <a:pt x="22" y="55"/>
                  </a:lnTo>
                  <a:lnTo>
                    <a:pt x="22" y="58"/>
                  </a:lnTo>
                  <a:lnTo>
                    <a:pt x="22"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 name="Google Shape;142;p16"/>
            <p:cNvSpPr/>
            <p:nvPr/>
          </p:nvSpPr>
          <p:spPr>
            <a:xfrm>
              <a:off x="6256359" y="3103600"/>
              <a:ext cx="19050" cy="74613"/>
            </a:xfrm>
            <a:custGeom>
              <a:avLst/>
              <a:gdLst/>
              <a:ahLst/>
              <a:cxnLst/>
              <a:rect l="l" t="t" r="r" b="b"/>
              <a:pathLst>
                <a:path w="23" h="93" extrusionOk="0">
                  <a:moveTo>
                    <a:pt x="23" y="58"/>
                  </a:moveTo>
                  <a:lnTo>
                    <a:pt x="23" y="93"/>
                  </a:lnTo>
                  <a:lnTo>
                    <a:pt x="0" y="93"/>
                  </a:lnTo>
                  <a:lnTo>
                    <a:pt x="0" y="58"/>
                  </a:lnTo>
                  <a:lnTo>
                    <a:pt x="0" y="58"/>
                  </a:lnTo>
                  <a:lnTo>
                    <a:pt x="2" y="55"/>
                  </a:lnTo>
                  <a:lnTo>
                    <a:pt x="3" y="51"/>
                  </a:lnTo>
                  <a:lnTo>
                    <a:pt x="5" y="49"/>
                  </a:lnTo>
                  <a:lnTo>
                    <a:pt x="8" y="47"/>
                  </a:lnTo>
                  <a:lnTo>
                    <a:pt x="8" y="3"/>
                  </a:lnTo>
                  <a:lnTo>
                    <a:pt x="8" y="3"/>
                  </a:lnTo>
                  <a:lnTo>
                    <a:pt x="10" y="1"/>
                  </a:lnTo>
                  <a:lnTo>
                    <a:pt x="12" y="0"/>
                  </a:lnTo>
                  <a:lnTo>
                    <a:pt x="12" y="0"/>
                  </a:lnTo>
                  <a:lnTo>
                    <a:pt x="14" y="1"/>
                  </a:lnTo>
                  <a:lnTo>
                    <a:pt x="15" y="3"/>
                  </a:lnTo>
                  <a:lnTo>
                    <a:pt x="15" y="47"/>
                  </a:lnTo>
                  <a:lnTo>
                    <a:pt x="15" y="47"/>
                  </a:lnTo>
                  <a:lnTo>
                    <a:pt x="19" y="49"/>
                  </a:lnTo>
                  <a:lnTo>
                    <a:pt x="21" y="51"/>
                  </a:lnTo>
                  <a:lnTo>
                    <a:pt x="22" y="55"/>
                  </a:lnTo>
                  <a:lnTo>
                    <a:pt x="23" y="58"/>
                  </a:lnTo>
                  <a:lnTo>
                    <a:pt x="23"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16"/>
            <p:cNvSpPr/>
            <p:nvPr/>
          </p:nvSpPr>
          <p:spPr>
            <a:xfrm>
              <a:off x="6286521" y="3103600"/>
              <a:ext cx="19050" cy="74613"/>
            </a:xfrm>
            <a:custGeom>
              <a:avLst/>
              <a:gdLst/>
              <a:ahLst/>
              <a:cxnLst/>
              <a:rect l="l" t="t" r="r" b="b"/>
              <a:pathLst>
                <a:path w="23" h="93" extrusionOk="0">
                  <a:moveTo>
                    <a:pt x="23" y="58"/>
                  </a:moveTo>
                  <a:lnTo>
                    <a:pt x="23" y="93"/>
                  </a:lnTo>
                  <a:lnTo>
                    <a:pt x="0" y="93"/>
                  </a:lnTo>
                  <a:lnTo>
                    <a:pt x="0" y="58"/>
                  </a:lnTo>
                  <a:lnTo>
                    <a:pt x="0" y="58"/>
                  </a:lnTo>
                  <a:lnTo>
                    <a:pt x="2" y="55"/>
                  </a:lnTo>
                  <a:lnTo>
                    <a:pt x="3" y="51"/>
                  </a:lnTo>
                  <a:lnTo>
                    <a:pt x="5" y="49"/>
                  </a:lnTo>
                  <a:lnTo>
                    <a:pt x="8" y="47"/>
                  </a:lnTo>
                  <a:lnTo>
                    <a:pt x="8" y="3"/>
                  </a:lnTo>
                  <a:lnTo>
                    <a:pt x="8" y="3"/>
                  </a:lnTo>
                  <a:lnTo>
                    <a:pt x="10" y="1"/>
                  </a:lnTo>
                  <a:lnTo>
                    <a:pt x="12" y="0"/>
                  </a:lnTo>
                  <a:lnTo>
                    <a:pt x="12" y="0"/>
                  </a:lnTo>
                  <a:lnTo>
                    <a:pt x="14" y="1"/>
                  </a:lnTo>
                  <a:lnTo>
                    <a:pt x="15" y="3"/>
                  </a:lnTo>
                  <a:lnTo>
                    <a:pt x="15" y="47"/>
                  </a:lnTo>
                  <a:lnTo>
                    <a:pt x="15" y="47"/>
                  </a:lnTo>
                  <a:lnTo>
                    <a:pt x="19" y="49"/>
                  </a:lnTo>
                  <a:lnTo>
                    <a:pt x="21" y="51"/>
                  </a:lnTo>
                  <a:lnTo>
                    <a:pt x="22" y="55"/>
                  </a:lnTo>
                  <a:lnTo>
                    <a:pt x="23" y="58"/>
                  </a:lnTo>
                  <a:lnTo>
                    <a:pt x="23"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16"/>
            <p:cNvSpPr/>
            <p:nvPr/>
          </p:nvSpPr>
          <p:spPr>
            <a:xfrm>
              <a:off x="6316684" y="3103600"/>
              <a:ext cx="19050" cy="74613"/>
            </a:xfrm>
            <a:custGeom>
              <a:avLst/>
              <a:gdLst/>
              <a:ahLst/>
              <a:cxnLst/>
              <a:rect l="l" t="t" r="r" b="b"/>
              <a:pathLst>
                <a:path w="23" h="93" extrusionOk="0">
                  <a:moveTo>
                    <a:pt x="23" y="58"/>
                  </a:moveTo>
                  <a:lnTo>
                    <a:pt x="23" y="93"/>
                  </a:lnTo>
                  <a:lnTo>
                    <a:pt x="0" y="93"/>
                  </a:lnTo>
                  <a:lnTo>
                    <a:pt x="0" y="58"/>
                  </a:lnTo>
                  <a:lnTo>
                    <a:pt x="0" y="58"/>
                  </a:lnTo>
                  <a:lnTo>
                    <a:pt x="2" y="55"/>
                  </a:lnTo>
                  <a:lnTo>
                    <a:pt x="3" y="51"/>
                  </a:lnTo>
                  <a:lnTo>
                    <a:pt x="5" y="49"/>
                  </a:lnTo>
                  <a:lnTo>
                    <a:pt x="8" y="47"/>
                  </a:lnTo>
                  <a:lnTo>
                    <a:pt x="8" y="3"/>
                  </a:lnTo>
                  <a:lnTo>
                    <a:pt x="8" y="3"/>
                  </a:lnTo>
                  <a:lnTo>
                    <a:pt x="10" y="1"/>
                  </a:lnTo>
                  <a:lnTo>
                    <a:pt x="12" y="0"/>
                  </a:lnTo>
                  <a:lnTo>
                    <a:pt x="12" y="0"/>
                  </a:lnTo>
                  <a:lnTo>
                    <a:pt x="14" y="1"/>
                  </a:lnTo>
                  <a:lnTo>
                    <a:pt x="15" y="3"/>
                  </a:lnTo>
                  <a:lnTo>
                    <a:pt x="15" y="47"/>
                  </a:lnTo>
                  <a:lnTo>
                    <a:pt x="15" y="47"/>
                  </a:lnTo>
                  <a:lnTo>
                    <a:pt x="19" y="49"/>
                  </a:lnTo>
                  <a:lnTo>
                    <a:pt x="21" y="51"/>
                  </a:lnTo>
                  <a:lnTo>
                    <a:pt x="22" y="55"/>
                  </a:lnTo>
                  <a:lnTo>
                    <a:pt x="23" y="58"/>
                  </a:lnTo>
                  <a:lnTo>
                    <a:pt x="23"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 name="Google Shape;145;p16"/>
            <p:cNvSpPr/>
            <p:nvPr/>
          </p:nvSpPr>
          <p:spPr>
            <a:xfrm>
              <a:off x="6346847" y="3103600"/>
              <a:ext cx="19050" cy="74613"/>
            </a:xfrm>
            <a:custGeom>
              <a:avLst/>
              <a:gdLst/>
              <a:ahLst/>
              <a:cxnLst/>
              <a:rect l="l" t="t" r="r" b="b"/>
              <a:pathLst>
                <a:path w="23" h="93" extrusionOk="0">
                  <a:moveTo>
                    <a:pt x="23" y="58"/>
                  </a:moveTo>
                  <a:lnTo>
                    <a:pt x="23" y="93"/>
                  </a:lnTo>
                  <a:lnTo>
                    <a:pt x="0" y="93"/>
                  </a:lnTo>
                  <a:lnTo>
                    <a:pt x="0" y="58"/>
                  </a:lnTo>
                  <a:lnTo>
                    <a:pt x="0" y="58"/>
                  </a:lnTo>
                  <a:lnTo>
                    <a:pt x="2" y="55"/>
                  </a:lnTo>
                  <a:lnTo>
                    <a:pt x="3" y="51"/>
                  </a:lnTo>
                  <a:lnTo>
                    <a:pt x="5" y="49"/>
                  </a:lnTo>
                  <a:lnTo>
                    <a:pt x="8" y="47"/>
                  </a:lnTo>
                  <a:lnTo>
                    <a:pt x="8" y="3"/>
                  </a:lnTo>
                  <a:lnTo>
                    <a:pt x="8" y="3"/>
                  </a:lnTo>
                  <a:lnTo>
                    <a:pt x="10" y="1"/>
                  </a:lnTo>
                  <a:lnTo>
                    <a:pt x="12" y="0"/>
                  </a:lnTo>
                  <a:lnTo>
                    <a:pt x="12" y="0"/>
                  </a:lnTo>
                  <a:lnTo>
                    <a:pt x="14" y="1"/>
                  </a:lnTo>
                  <a:lnTo>
                    <a:pt x="15" y="3"/>
                  </a:lnTo>
                  <a:lnTo>
                    <a:pt x="15" y="47"/>
                  </a:lnTo>
                  <a:lnTo>
                    <a:pt x="15" y="47"/>
                  </a:lnTo>
                  <a:lnTo>
                    <a:pt x="19" y="49"/>
                  </a:lnTo>
                  <a:lnTo>
                    <a:pt x="21" y="51"/>
                  </a:lnTo>
                  <a:lnTo>
                    <a:pt x="22" y="55"/>
                  </a:lnTo>
                  <a:lnTo>
                    <a:pt x="23" y="58"/>
                  </a:lnTo>
                  <a:lnTo>
                    <a:pt x="23"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 name="Google Shape;146;p16"/>
            <p:cNvSpPr/>
            <p:nvPr/>
          </p:nvSpPr>
          <p:spPr>
            <a:xfrm>
              <a:off x="6377009" y="3103600"/>
              <a:ext cx="19050" cy="74613"/>
            </a:xfrm>
            <a:custGeom>
              <a:avLst/>
              <a:gdLst/>
              <a:ahLst/>
              <a:cxnLst/>
              <a:rect l="l" t="t" r="r" b="b"/>
              <a:pathLst>
                <a:path w="23" h="93" extrusionOk="0">
                  <a:moveTo>
                    <a:pt x="23" y="58"/>
                  </a:moveTo>
                  <a:lnTo>
                    <a:pt x="23" y="93"/>
                  </a:lnTo>
                  <a:lnTo>
                    <a:pt x="0" y="93"/>
                  </a:lnTo>
                  <a:lnTo>
                    <a:pt x="0" y="58"/>
                  </a:lnTo>
                  <a:lnTo>
                    <a:pt x="0" y="58"/>
                  </a:lnTo>
                  <a:lnTo>
                    <a:pt x="2" y="55"/>
                  </a:lnTo>
                  <a:lnTo>
                    <a:pt x="3" y="51"/>
                  </a:lnTo>
                  <a:lnTo>
                    <a:pt x="5" y="49"/>
                  </a:lnTo>
                  <a:lnTo>
                    <a:pt x="8" y="47"/>
                  </a:lnTo>
                  <a:lnTo>
                    <a:pt x="8" y="3"/>
                  </a:lnTo>
                  <a:lnTo>
                    <a:pt x="8" y="3"/>
                  </a:lnTo>
                  <a:lnTo>
                    <a:pt x="10" y="1"/>
                  </a:lnTo>
                  <a:lnTo>
                    <a:pt x="12" y="0"/>
                  </a:lnTo>
                  <a:lnTo>
                    <a:pt x="12" y="0"/>
                  </a:lnTo>
                  <a:lnTo>
                    <a:pt x="14" y="1"/>
                  </a:lnTo>
                  <a:lnTo>
                    <a:pt x="15" y="3"/>
                  </a:lnTo>
                  <a:lnTo>
                    <a:pt x="15" y="47"/>
                  </a:lnTo>
                  <a:lnTo>
                    <a:pt x="15" y="47"/>
                  </a:lnTo>
                  <a:lnTo>
                    <a:pt x="19" y="49"/>
                  </a:lnTo>
                  <a:lnTo>
                    <a:pt x="21" y="51"/>
                  </a:lnTo>
                  <a:lnTo>
                    <a:pt x="22" y="55"/>
                  </a:lnTo>
                  <a:lnTo>
                    <a:pt x="23" y="58"/>
                  </a:lnTo>
                  <a:lnTo>
                    <a:pt x="23"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16"/>
            <p:cNvSpPr/>
            <p:nvPr/>
          </p:nvSpPr>
          <p:spPr>
            <a:xfrm>
              <a:off x="6408759" y="3103600"/>
              <a:ext cx="17463" cy="74613"/>
            </a:xfrm>
            <a:custGeom>
              <a:avLst/>
              <a:gdLst/>
              <a:ahLst/>
              <a:cxnLst/>
              <a:rect l="l" t="t" r="r" b="b"/>
              <a:pathLst>
                <a:path w="21" h="93" extrusionOk="0">
                  <a:moveTo>
                    <a:pt x="21" y="58"/>
                  </a:moveTo>
                  <a:lnTo>
                    <a:pt x="21" y="93"/>
                  </a:lnTo>
                  <a:lnTo>
                    <a:pt x="0" y="93"/>
                  </a:lnTo>
                  <a:lnTo>
                    <a:pt x="0" y="58"/>
                  </a:lnTo>
                  <a:lnTo>
                    <a:pt x="0" y="58"/>
                  </a:lnTo>
                  <a:lnTo>
                    <a:pt x="0" y="55"/>
                  </a:lnTo>
                  <a:lnTo>
                    <a:pt x="1" y="51"/>
                  </a:lnTo>
                  <a:lnTo>
                    <a:pt x="3" y="49"/>
                  </a:lnTo>
                  <a:lnTo>
                    <a:pt x="6" y="47"/>
                  </a:lnTo>
                  <a:lnTo>
                    <a:pt x="6" y="3"/>
                  </a:lnTo>
                  <a:lnTo>
                    <a:pt x="6" y="3"/>
                  </a:lnTo>
                  <a:lnTo>
                    <a:pt x="8" y="1"/>
                  </a:lnTo>
                  <a:lnTo>
                    <a:pt x="10" y="0"/>
                  </a:lnTo>
                  <a:lnTo>
                    <a:pt x="10" y="0"/>
                  </a:lnTo>
                  <a:lnTo>
                    <a:pt x="13" y="1"/>
                  </a:lnTo>
                  <a:lnTo>
                    <a:pt x="15" y="3"/>
                  </a:lnTo>
                  <a:lnTo>
                    <a:pt x="15" y="47"/>
                  </a:lnTo>
                  <a:lnTo>
                    <a:pt x="15" y="47"/>
                  </a:lnTo>
                  <a:lnTo>
                    <a:pt x="17" y="49"/>
                  </a:lnTo>
                  <a:lnTo>
                    <a:pt x="19" y="51"/>
                  </a:lnTo>
                  <a:lnTo>
                    <a:pt x="21" y="55"/>
                  </a:lnTo>
                  <a:lnTo>
                    <a:pt x="21" y="58"/>
                  </a:lnTo>
                  <a:lnTo>
                    <a:pt x="21"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 name="Google Shape;148;p16"/>
            <p:cNvSpPr/>
            <p:nvPr/>
          </p:nvSpPr>
          <p:spPr>
            <a:xfrm>
              <a:off x="6438922" y="3103600"/>
              <a:ext cx="17463" cy="74613"/>
            </a:xfrm>
            <a:custGeom>
              <a:avLst/>
              <a:gdLst/>
              <a:ahLst/>
              <a:cxnLst/>
              <a:rect l="l" t="t" r="r" b="b"/>
              <a:pathLst>
                <a:path w="21" h="93" extrusionOk="0">
                  <a:moveTo>
                    <a:pt x="21" y="58"/>
                  </a:moveTo>
                  <a:lnTo>
                    <a:pt x="21" y="93"/>
                  </a:lnTo>
                  <a:lnTo>
                    <a:pt x="0" y="93"/>
                  </a:lnTo>
                  <a:lnTo>
                    <a:pt x="0" y="58"/>
                  </a:lnTo>
                  <a:lnTo>
                    <a:pt x="0" y="58"/>
                  </a:lnTo>
                  <a:lnTo>
                    <a:pt x="0" y="55"/>
                  </a:lnTo>
                  <a:lnTo>
                    <a:pt x="1" y="51"/>
                  </a:lnTo>
                  <a:lnTo>
                    <a:pt x="3" y="49"/>
                  </a:lnTo>
                  <a:lnTo>
                    <a:pt x="6" y="47"/>
                  </a:lnTo>
                  <a:lnTo>
                    <a:pt x="6" y="3"/>
                  </a:lnTo>
                  <a:lnTo>
                    <a:pt x="6" y="3"/>
                  </a:lnTo>
                  <a:lnTo>
                    <a:pt x="8" y="1"/>
                  </a:lnTo>
                  <a:lnTo>
                    <a:pt x="10" y="0"/>
                  </a:lnTo>
                  <a:lnTo>
                    <a:pt x="10" y="0"/>
                  </a:lnTo>
                  <a:lnTo>
                    <a:pt x="13" y="1"/>
                  </a:lnTo>
                  <a:lnTo>
                    <a:pt x="15" y="3"/>
                  </a:lnTo>
                  <a:lnTo>
                    <a:pt x="15" y="47"/>
                  </a:lnTo>
                  <a:lnTo>
                    <a:pt x="15" y="47"/>
                  </a:lnTo>
                  <a:lnTo>
                    <a:pt x="17" y="49"/>
                  </a:lnTo>
                  <a:lnTo>
                    <a:pt x="19" y="51"/>
                  </a:lnTo>
                  <a:lnTo>
                    <a:pt x="21" y="55"/>
                  </a:lnTo>
                  <a:lnTo>
                    <a:pt x="21" y="58"/>
                  </a:lnTo>
                  <a:lnTo>
                    <a:pt x="21"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 name="Google Shape;149;p16"/>
            <p:cNvSpPr/>
            <p:nvPr/>
          </p:nvSpPr>
          <p:spPr>
            <a:xfrm>
              <a:off x="6499247" y="3103600"/>
              <a:ext cx="17463" cy="74613"/>
            </a:xfrm>
            <a:custGeom>
              <a:avLst/>
              <a:gdLst/>
              <a:ahLst/>
              <a:cxnLst/>
              <a:rect l="l" t="t" r="r" b="b"/>
              <a:pathLst>
                <a:path w="21" h="93" extrusionOk="0">
                  <a:moveTo>
                    <a:pt x="21" y="58"/>
                  </a:moveTo>
                  <a:lnTo>
                    <a:pt x="21" y="93"/>
                  </a:lnTo>
                  <a:lnTo>
                    <a:pt x="0" y="93"/>
                  </a:lnTo>
                  <a:lnTo>
                    <a:pt x="0" y="58"/>
                  </a:lnTo>
                  <a:lnTo>
                    <a:pt x="0" y="58"/>
                  </a:lnTo>
                  <a:lnTo>
                    <a:pt x="0" y="55"/>
                  </a:lnTo>
                  <a:lnTo>
                    <a:pt x="2" y="51"/>
                  </a:lnTo>
                  <a:lnTo>
                    <a:pt x="4" y="49"/>
                  </a:lnTo>
                  <a:lnTo>
                    <a:pt x="6" y="47"/>
                  </a:lnTo>
                  <a:lnTo>
                    <a:pt x="6" y="3"/>
                  </a:lnTo>
                  <a:lnTo>
                    <a:pt x="6" y="3"/>
                  </a:lnTo>
                  <a:lnTo>
                    <a:pt x="8" y="1"/>
                  </a:lnTo>
                  <a:lnTo>
                    <a:pt x="11" y="0"/>
                  </a:lnTo>
                  <a:lnTo>
                    <a:pt x="11" y="0"/>
                  </a:lnTo>
                  <a:lnTo>
                    <a:pt x="13" y="1"/>
                  </a:lnTo>
                  <a:lnTo>
                    <a:pt x="15" y="3"/>
                  </a:lnTo>
                  <a:lnTo>
                    <a:pt x="15" y="47"/>
                  </a:lnTo>
                  <a:lnTo>
                    <a:pt x="15" y="47"/>
                  </a:lnTo>
                  <a:lnTo>
                    <a:pt x="17" y="49"/>
                  </a:lnTo>
                  <a:lnTo>
                    <a:pt x="19" y="51"/>
                  </a:lnTo>
                  <a:lnTo>
                    <a:pt x="21" y="55"/>
                  </a:lnTo>
                  <a:lnTo>
                    <a:pt x="21" y="58"/>
                  </a:lnTo>
                  <a:lnTo>
                    <a:pt x="21"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 name="Google Shape;150;p16"/>
            <p:cNvSpPr/>
            <p:nvPr/>
          </p:nvSpPr>
          <p:spPr>
            <a:xfrm>
              <a:off x="6469085" y="3103600"/>
              <a:ext cx="17463" cy="74613"/>
            </a:xfrm>
            <a:custGeom>
              <a:avLst/>
              <a:gdLst/>
              <a:ahLst/>
              <a:cxnLst/>
              <a:rect l="l" t="t" r="r" b="b"/>
              <a:pathLst>
                <a:path w="21" h="93" extrusionOk="0">
                  <a:moveTo>
                    <a:pt x="21" y="58"/>
                  </a:moveTo>
                  <a:lnTo>
                    <a:pt x="21" y="93"/>
                  </a:lnTo>
                  <a:lnTo>
                    <a:pt x="0" y="93"/>
                  </a:lnTo>
                  <a:lnTo>
                    <a:pt x="0" y="58"/>
                  </a:lnTo>
                  <a:lnTo>
                    <a:pt x="0" y="58"/>
                  </a:lnTo>
                  <a:lnTo>
                    <a:pt x="0" y="55"/>
                  </a:lnTo>
                  <a:lnTo>
                    <a:pt x="2" y="51"/>
                  </a:lnTo>
                  <a:lnTo>
                    <a:pt x="4" y="49"/>
                  </a:lnTo>
                  <a:lnTo>
                    <a:pt x="6" y="47"/>
                  </a:lnTo>
                  <a:lnTo>
                    <a:pt x="6" y="3"/>
                  </a:lnTo>
                  <a:lnTo>
                    <a:pt x="6" y="3"/>
                  </a:lnTo>
                  <a:lnTo>
                    <a:pt x="8" y="1"/>
                  </a:lnTo>
                  <a:lnTo>
                    <a:pt x="10" y="0"/>
                  </a:lnTo>
                  <a:lnTo>
                    <a:pt x="10" y="0"/>
                  </a:lnTo>
                  <a:lnTo>
                    <a:pt x="13" y="1"/>
                  </a:lnTo>
                  <a:lnTo>
                    <a:pt x="15" y="3"/>
                  </a:lnTo>
                  <a:lnTo>
                    <a:pt x="15" y="47"/>
                  </a:lnTo>
                  <a:lnTo>
                    <a:pt x="15" y="47"/>
                  </a:lnTo>
                  <a:lnTo>
                    <a:pt x="17" y="49"/>
                  </a:lnTo>
                  <a:lnTo>
                    <a:pt x="19" y="51"/>
                  </a:lnTo>
                  <a:lnTo>
                    <a:pt x="21" y="55"/>
                  </a:lnTo>
                  <a:lnTo>
                    <a:pt x="21" y="58"/>
                  </a:lnTo>
                  <a:lnTo>
                    <a:pt x="21" y="5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 name="Google Shape;151;p16"/>
            <p:cNvSpPr/>
            <p:nvPr/>
          </p:nvSpPr>
          <p:spPr>
            <a:xfrm>
              <a:off x="6499247" y="3563980"/>
              <a:ext cx="17463" cy="74613"/>
            </a:xfrm>
            <a:custGeom>
              <a:avLst/>
              <a:gdLst/>
              <a:ahLst/>
              <a:cxnLst/>
              <a:rect l="l" t="t" r="r" b="b"/>
              <a:pathLst>
                <a:path w="21" h="93" extrusionOk="0">
                  <a:moveTo>
                    <a:pt x="0" y="35"/>
                  </a:moveTo>
                  <a:lnTo>
                    <a:pt x="0" y="0"/>
                  </a:lnTo>
                  <a:lnTo>
                    <a:pt x="21" y="0"/>
                  </a:lnTo>
                  <a:lnTo>
                    <a:pt x="21" y="35"/>
                  </a:lnTo>
                  <a:lnTo>
                    <a:pt x="21" y="35"/>
                  </a:lnTo>
                  <a:lnTo>
                    <a:pt x="21" y="38"/>
                  </a:lnTo>
                  <a:lnTo>
                    <a:pt x="19" y="42"/>
                  </a:lnTo>
                  <a:lnTo>
                    <a:pt x="17" y="44"/>
                  </a:lnTo>
                  <a:lnTo>
                    <a:pt x="15" y="45"/>
                  </a:lnTo>
                  <a:lnTo>
                    <a:pt x="15" y="90"/>
                  </a:lnTo>
                  <a:lnTo>
                    <a:pt x="15" y="90"/>
                  </a:lnTo>
                  <a:lnTo>
                    <a:pt x="13" y="92"/>
                  </a:lnTo>
                  <a:lnTo>
                    <a:pt x="11" y="93"/>
                  </a:lnTo>
                  <a:lnTo>
                    <a:pt x="11" y="93"/>
                  </a:lnTo>
                  <a:lnTo>
                    <a:pt x="8" y="92"/>
                  </a:lnTo>
                  <a:lnTo>
                    <a:pt x="6" y="90"/>
                  </a:lnTo>
                  <a:lnTo>
                    <a:pt x="6" y="45"/>
                  </a:lnTo>
                  <a:lnTo>
                    <a:pt x="6" y="45"/>
                  </a:lnTo>
                  <a:lnTo>
                    <a:pt x="4" y="44"/>
                  </a:lnTo>
                  <a:lnTo>
                    <a:pt x="2" y="42"/>
                  </a:lnTo>
                  <a:lnTo>
                    <a:pt x="0"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 name="Google Shape;152;p16"/>
            <p:cNvSpPr/>
            <p:nvPr/>
          </p:nvSpPr>
          <p:spPr>
            <a:xfrm>
              <a:off x="6469085" y="3563980"/>
              <a:ext cx="17463" cy="74613"/>
            </a:xfrm>
            <a:custGeom>
              <a:avLst/>
              <a:gdLst/>
              <a:ahLst/>
              <a:cxnLst/>
              <a:rect l="l" t="t" r="r" b="b"/>
              <a:pathLst>
                <a:path w="21" h="93" extrusionOk="0">
                  <a:moveTo>
                    <a:pt x="0" y="35"/>
                  </a:moveTo>
                  <a:lnTo>
                    <a:pt x="0" y="0"/>
                  </a:lnTo>
                  <a:lnTo>
                    <a:pt x="21" y="0"/>
                  </a:lnTo>
                  <a:lnTo>
                    <a:pt x="21" y="35"/>
                  </a:lnTo>
                  <a:lnTo>
                    <a:pt x="21" y="35"/>
                  </a:lnTo>
                  <a:lnTo>
                    <a:pt x="21" y="38"/>
                  </a:lnTo>
                  <a:lnTo>
                    <a:pt x="19" y="42"/>
                  </a:lnTo>
                  <a:lnTo>
                    <a:pt x="17" y="44"/>
                  </a:lnTo>
                  <a:lnTo>
                    <a:pt x="15" y="45"/>
                  </a:lnTo>
                  <a:lnTo>
                    <a:pt x="15" y="90"/>
                  </a:lnTo>
                  <a:lnTo>
                    <a:pt x="15" y="90"/>
                  </a:lnTo>
                  <a:lnTo>
                    <a:pt x="13" y="92"/>
                  </a:lnTo>
                  <a:lnTo>
                    <a:pt x="10" y="93"/>
                  </a:lnTo>
                  <a:lnTo>
                    <a:pt x="10" y="93"/>
                  </a:lnTo>
                  <a:lnTo>
                    <a:pt x="8" y="92"/>
                  </a:lnTo>
                  <a:lnTo>
                    <a:pt x="6" y="90"/>
                  </a:lnTo>
                  <a:lnTo>
                    <a:pt x="6" y="45"/>
                  </a:lnTo>
                  <a:lnTo>
                    <a:pt x="6" y="45"/>
                  </a:lnTo>
                  <a:lnTo>
                    <a:pt x="4" y="44"/>
                  </a:lnTo>
                  <a:lnTo>
                    <a:pt x="2" y="42"/>
                  </a:lnTo>
                  <a:lnTo>
                    <a:pt x="0"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 name="Google Shape;153;p16"/>
            <p:cNvSpPr/>
            <p:nvPr/>
          </p:nvSpPr>
          <p:spPr>
            <a:xfrm>
              <a:off x="6438922" y="3563980"/>
              <a:ext cx="17463" cy="74613"/>
            </a:xfrm>
            <a:custGeom>
              <a:avLst/>
              <a:gdLst/>
              <a:ahLst/>
              <a:cxnLst/>
              <a:rect l="l" t="t" r="r" b="b"/>
              <a:pathLst>
                <a:path w="21" h="93" extrusionOk="0">
                  <a:moveTo>
                    <a:pt x="0" y="35"/>
                  </a:moveTo>
                  <a:lnTo>
                    <a:pt x="0" y="0"/>
                  </a:lnTo>
                  <a:lnTo>
                    <a:pt x="21" y="0"/>
                  </a:lnTo>
                  <a:lnTo>
                    <a:pt x="21" y="35"/>
                  </a:lnTo>
                  <a:lnTo>
                    <a:pt x="21" y="35"/>
                  </a:lnTo>
                  <a:lnTo>
                    <a:pt x="21" y="38"/>
                  </a:lnTo>
                  <a:lnTo>
                    <a:pt x="19" y="42"/>
                  </a:lnTo>
                  <a:lnTo>
                    <a:pt x="17" y="44"/>
                  </a:lnTo>
                  <a:lnTo>
                    <a:pt x="15" y="45"/>
                  </a:lnTo>
                  <a:lnTo>
                    <a:pt x="15" y="90"/>
                  </a:lnTo>
                  <a:lnTo>
                    <a:pt x="15" y="90"/>
                  </a:lnTo>
                  <a:lnTo>
                    <a:pt x="13" y="92"/>
                  </a:lnTo>
                  <a:lnTo>
                    <a:pt x="10" y="93"/>
                  </a:lnTo>
                  <a:lnTo>
                    <a:pt x="10" y="93"/>
                  </a:lnTo>
                  <a:lnTo>
                    <a:pt x="8" y="92"/>
                  </a:lnTo>
                  <a:lnTo>
                    <a:pt x="6" y="90"/>
                  </a:lnTo>
                  <a:lnTo>
                    <a:pt x="6" y="45"/>
                  </a:lnTo>
                  <a:lnTo>
                    <a:pt x="6" y="45"/>
                  </a:lnTo>
                  <a:lnTo>
                    <a:pt x="3" y="44"/>
                  </a:lnTo>
                  <a:lnTo>
                    <a:pt x="1" y="42"/>
                  </a:lnTo>
                  <a:lnTo>
                    <a:pt x="0"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 name="Google Shape;154;p16"/>
            <p:cNvSpPr/>
            <p:nvPr/>
          </p:nvSpPr>
          <p:spPr>
            <a:xfrm>
              <a:off x="6408759" y="3563980"/>
              <a:ext cx="17463" cy="74613"/>
            </a:xfrm>
            <a:custGeom>
              <a:avLst/>
              <a:gdLst/>
              <a:ahLst/>
              <a:cxnLst/>
              <a:rect l="l" t="t" r="r" b="b"/>
              <a:pathLst>
                <a:path w="21" h="93" extrusionOk="0">
                  <a:moveTo>
                    <a:pt x="0" y="35"/>
                  </a:moveTo>
                  <a:lnTo>
                    <a:pt x="0" y="0"/>
                  </a:lnTo>
                  <a:lnTo>
                    <a:pt x="21" y="0"/>
                  </a:lnTo>
                  <a:lnTo>
                    <a:pt x="21" y="35"/>
                  </a:lnTo>
                  <a:lnTo>
                    <a:pt x="21" y="35"/>
                  </a:lnTo>
                  <a:lnTo>
                    <a:pt x="21" y="38"/>
                  </a:lnTo>
                  <a:lnTo>
                    <a:pt x="19" y="42"/>
                  </a:lnTo>
                  <a:lnTo>
                    <a:pt x="17" y="44"/>
                  </a:lnTo>
                  <a:lnTo>
                    <a:pt x="15" y="45"/>
                  </a:lnTo>
                  <a:lnTo>
                    <a:pt x="15" y="90"/>
                  </a:lnTo>
                  <a:lnTo>
                    <a:pt x="15" y="90"/>
                  </a:lnTo>
                  <a:lnTo>
                    <a:pt x="13" y="92"/>
                  </a:lnTo>
                  <a:lnTo>
                    <a:pt x="10" y="93"/>
                  </a:lnTo>
                  <a:lnTo>
                    <a:pt x="10" y="93"/>
                  </a:lnTo>
                  <a:lnTo>
                    <a:pt x="8" y="92"/>
                  </a:lnTo>
                  <a:lnTo>
                    <a:pt x="6" y="90"/>
                  </a:lnTo>
                  <a:lnTo>
                    <a:pt x="6" y="45"/>
                  </a:lnTo>
                  <a:lnTo>
                    <a:pt x="6" y="45"/>
                  </a:lnTo>
                  <a:lnTo>
                    <a:pt x="3" y="44"/>
                  </a:lnTo>
                  <a:lnTo>
                    <a:pt x="1" y="42"/>
                  </a:lnTo>
                  <a:lnTo>
                    <a:pt x="0"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 name="Google Shape;155;p16"/>
            <p:cNvSpPr/>
            <p:nvPr/>
          </p:nvSpPr>
          <p:spPr>
            <a:xfrm>
              <a:off x="6377009" y="3563980"/>
              <a:ext cx="19050" cy="74613"/>
            </a:xfrm>
            <a:custGeom>
              <a:avLst/>
              <a:gdLst/>
              <a:ahLst/>
              <a:cxnLst/>
              <a:rect l="l" t="t" r="r" b="b"/>
              <a:pathLst>
                <a:path w="23" h="93" extrusionOk="0">
                  <a:moveTo>
                    <a:pt x="0" y="35"/>
                  </a:moveTo>
                  <a:lnTo>
                    <a:pt x="0" y="0"/>
                  </a:lnTo>
                  <a:lnTo>
                    <a:pt x="23" y="0"/>
                  </a:lnTo>
                  <a:lnTo>
                    <a:pt x="23" y="35"/>
                  </a:lnTo>
                  <a:lnTo>
                    <a:pt x="23" y="35"/>
                  </a:lnTo>
                  <a:lnTo>
                    <a:pt x="22" y="38"/>
                  </a:lnTo>
                  <a:lnTo>
                    <a:pt x="21" y="42"/>
                  </a:lnTo>
                  <a:lnTo>
                    <a:pt x="19" y="44"/>
                  </a:lnTo>
                  <a:lnTo>
                    <a:pt x="15" y="45"/>
                  </a:lnTo>
                  <a:lnTo>
                    <a:pt x="15" y="90"/>
                  </a:lnTo>
                  <a:lnTo>
                    <a:pt x="15" y="90"/>
                  </a:lnTo>
                  <a:lnTo>
                    <a:pt x="14" y="92"/>
                  </a:lnTo>
                  <a:lnTo>
                    <a:pt x="12" y="93"/>
                  </a:lnTo>
                  <a:lnTo>
                    <a:pt x="12" y="93"/>
                  </a:lnTo>
                  <a:lnTo>
                    <a:pt x="10" y="92"/>
                  </a:lnTo>
                  <a:lnTo>
                    <a:pt x="8" y="90"/>
                  </a:lnTo>
                  <a:lnTo>
                    <a:pt x="8" y="45"/>
                  </a:lnTo>
                  <a:lnTo>
                    <a:pt x="8" y="45"/>
                  </a:lnTo>
                  <a:lnTo>
                    <a:pt x="5" y="44"/>
                  </a:lnTo>
                  <a:lnTo>
                    <a:pt x="3" y="42"/>
                  </a:lnTo>
                  <a:lnTo>
                    <a:pt x="2"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 name="Google Shape;156;p16"/>
            <p:cNvSpPr/>
            <p:nvPr/>
          </p:nvSpPr>
          <p:spPr>
            <a:xfrm>
              <a:off x="6346847" y="3563980"/>
              <a:ext cx="19050" cy="74613"/>
            </a:xfrm>
            <a:custGeom>
              <a:avLst/>
              <a:gdLst/>
              <a:ahLst/>
              <a:cxnLst/>
              <a:rect l="l" t="t" r="r" b="b"/>
              <a:pathLst>
                <a:path w="23" h="93" extrusionOk="0">
                  <a:moveTo>
                    <a:pt x="0" y="35"/>
                  </a:moveTo>
                  <a:lnTo>
                    <a:pt x="0" y="0"/>
                  </a:lnTo>
                  <a:lnTo>
                    <a:pt x="23" y="0"/>
                  </a:lnTo>
                  <a:lnTo>
                    <a:pt x="23" y="35"/>
                  </a:lnTo>
                  <a:lnTo>
                    <a:pt x="23" y="35"/>
                  </a:lnTo>
                  <a:lnTo>
                    <a:pt x="22" y="38"/>
                  </a:lnTo>
                  <a:lnTo>
                    <a:pt x="21" y="42"/>
                  </a:lnTo>
                  <a:lnTo>
                    <a:pt x="19" y="44"/>
                  </a:lnTo>
                  <a:lnTo>
                    <a:pt x="15" y="45"/>
                  </a:lnTo>
                  <a:lnTo>
                    <a:pt x="15" y="90"/>
                  </a:lnTo>
                  <a:lnTo>
                    <a:pt x="15" y="90"/>
                  </a:lnTo>
                  <a:lnTo>
                    <a:pt x="14" y="92"/>
                  </a:lnTo>
                  <a:lnTo>
                    <a:pt x="12" y="93"/>
                  </a:lnTo>
                  <a:lnTo>
                    <a:pt x="12" y="93"/>
                  </a:lnTo>
                  <a:lnTo>
                    <a:pt x="10" y="92"/>
                  </a:lnTo>
                  <a:lnTo>
                    <a:pt x="8" y="90"/>
                  </a:lnTo>
                  <a:lnTo>
                    <a:pt x="8" y="45"/>
                  </a:lnTo>
                  <a:lnTo>
                    <a:pt x="8" y="45"/>
                  </a:lnTo>
                  <a:lnTo>
                    <a:pt x="5" y="44"/>
                  </a:lnTo>
                  <a:lnTo>
                    <a:pt x="3" y="42"/>
                  </a:lnTo>
                  <a:lnTo>
                    <a:pt x="2"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 name="Google Shape;157;p16"/>
            <p:cNvSpPr/>
            <p:nvPr/>
          </p:nvSpPr>
          <p:spPr>
            <a:xfrm>
              <a:off x="6316684" y="3563980"/>
              <a:ext cx="19050" cy="74613"/>
            </a:xfrm>
            <a:custGeom>
              <a:avLst/>
              <a:gdLst/>
              <a:ahLst/>
              <a:cxnLst/>
              <a:rect l="l" t="t" r="r" b="b"/>
              <a:pathLst>
                <a:path w="23" h="93" extrusionOk="0">
                  <a:moveTo>
                    <a:pt x="0" y="35"/>
                  </a:moveTo>
                  <a:lnTo>
                    <a:pt x="0" y="0"/>
                  </a:lnTo>
                  <a:lnTo>
                    <a:pt x="23" y="0"/>
                  </a:lnTo>
                  <a:lnTo>
                    <a:pt x="23" y="35"/>
                  </a:lnTo>
                  <a:lnTo>
                    <a:pt x="23" y="35"/>
                  </a:lnTo>
                  <a:lnTo>
                    <a:pt x="22" y="38"/>
                  </a:lnTo>
                  <a:lnTo>
                    <a:pt x="21" y="42"/>
                  </a:lnTo>
                  <a:lnTo>
                    <a:pt x="19" y="44"/>
                  </a:lnTo>
                  <a:lnTo>
                    <a:pt x="15" y="45"/>
                  </a:lnTo>
                  <a:lnTo>
                    <a:pt x="15" y="90"/>
                  </a:lnTo>
                  <a:lnTo>
                    <a:pt x="15" y="90"/>
                  </a:lnTo>
                  <a:lnTo>
                    <a:pt x="14" y="92"/>
                  </a:lnTo>
                  <a:lnTo>
                    <a:pt x="12" y="93"/>
                  </a:lnTo>
                  <a:lnTo>
                    <a:pt x="12" y="93"/>
                  </a:lnTo>
                  <a:lnTo>
                    <a:pt x="10" y="92"/>
                  </a:lnTo>
                  <a:lnTo>
                    <a:pt x="8" y="90"/>
                  </a:lnTo>
                  <a:lnTo>
                    <a:pt x="8" y="45"/>
                  </a:lnTo>
                  <a:lnTo>
                    <a:pt x="8" y="45"/>
                  </a:lnTo>
                  <a:lnTo>
                    <a:pt x="5" y="44"/>
                  </a:lnTo>
                  <a:lnTo>
                    <a:pt x="3" y="42"/>
                  </a:lnTo>
                  <a:lnTo>
                    <a:pt x="2"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p16"/>
            <p:cNvSpPr/>
            <p:nvPr/>
          </p:nvSpPr>
          <p:spPr>
            <a:xfrm>
              <a:off x="6286521" y="3563980"/>
              <a:ext cx="19050" cy="74613"/>
            </a:xfrm>
            <a:custGeom>
              <a:avLst/>
              <a:gdLst/>
              <a:ahLst/>
              <a:cxnLst/>
              <a:rect l="l" t="t" r="r" b="b"/>
              <a:pathLst>
                <a:path w="23" h="93" extrusionOk="0">
                  <a:moveTo>
                    <a:pt x="0" y="35"/>
                  </a:moveTo>
                  <a:lnTo>
                    <a:pt x="0" y="0"/>
                  </a:lnTo>
                  <a:lnTo>
                    <a:pt x="23" y="0"/>
                  </a:lnTo>
                  <a:lnTo>
                    <a:pt x="23" y="35"/>
                  </a:lnTo>
                  <a:lnTo>
                    <a:pt x="23" y="35"/>
                  </a:lnTo>
                  <a:lnTo>
                    <a:pt x="22" y="38"/>
                  </a:lnTo>
                  <a:lnTo>
                    <a:pt x="21" y="42"/>
                  </a:lnTo>
                  <a:lnTo>
                    <a:pt x="19" y="44"/>
                  </a:lnTo>
                  <a:lnTo>
                    <a:pt x="15" y="45"/>
                  </a:lnTo>
                  <a:lnTo>
                    <a:pt x="15" y="90"/>
                  </a:lnTo>
                  <a:lnTo>
                    <a:pt x="15" y="90"/>
                  </a:lnTo>
                  <a:lnTo>
                    <a:pt x="14" y="92"/>
                  </a:lnTo>
                  <a:lnTo>
                    <a:pt x="12" y="93"/>
                  </a:lnTo>
                  <a:lnTo>
                    <a:pt x="12" y="93"/>
                  </a:lnTo>
                  <a:lnTo>
                    <a:pt x="10" y="92"/>
                  </a:lnTo>
                  <a:lnTo>
                    <a:pt x="8" y="90"/>
                  </a:lnTo>
                  <a:lnTo>
                    <a:pt x="8" y="45"/>
                  </a:lnTo>
                  <a:lnTo>
                    <a:pt x="8" y="45"/>
                  </a:lnTo>
                  <a:lnTo>
                    <a:pt x="5" y="44"/>
                  </a:lnTo>
                  <a:lnTo>
                    <a:pt x="3" y="42"/>
                  </a:lnTo>
                  <a:lnTo>
                    <a:pt x="2"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 name="Google Shape;159;p16"/>
            <p:cNvSpPr/>
            <p:nvPr/>
          </p:nvSpPr>
          <p:spPr>
            <a:xfrm>
              <a:off x="6226196" y="3563980"/>
              <a:ext cx="17463" cy="74613"/>
            </a:xfrm>
            <a:custGeom>
              <a:avLst/>
              <a:gdLst/>
              <a:ahLst/>
              <a:cxnLst/>
              <a:rect l="l" t="t" r="r" b="b"/>
              <a:pathLst>
                <a:path w="22" h="93" extrusionOk="0">
                  <a:moveTo>
                    <a:pt x="0" y="35"/>
                  </a:moveTo>
                  <a:lnTo>
                    <a:pt x="0" y="0"/>
                  </a:lnTo>
                  <a:lnTo>
                    <a:pt x="22" y="0"/>
                  </a:lnTo>
                  <a:lnTo>
                    <a:pt x="22" y="35"/>
                  </a:lnTo>
                  <a:lnTo>
                    <a:pt x="22" y="35"/>
                  </a:lnTo>
                  <a:lnTo>
                    <a:pt x="22" y="38"/>
                  </a:lnTo>
                  <a:lnTo>
                    <a:pt x="21" y="42"/>
                  </a:lnTo>
                  <a:lnTo>
                    <a:pt x="19" y="44"/>
                  </a:lnTo>
                  <a:lnTo>
                    <a:pt x="15" y="45"/>
                  </a:lnTo>
                  <a:lnTo>
                    <a:pt x="15" y="90"/>
                  </a:lnTo>
                  <a:lnTo>
                    <a:pt x="15" y="90"/>
                  </a:lnTo>
                  <a:lnTo>
                    <a:pt x="14" y="92"/>
                  </a:lnTo>
                  <a:lnTo>
                    <a:pt x="12" y="93"/>
                  </a:lnTo>
                  <a:lnTo>
                    <a:pt x="12" y="93"/>
                  </a:lnTo>
                  <a:lnTo>
                    <a:pt x="8" y="92"/>
                  </a:lnTo>
                  <a:lnTo>
                    <a:pt x="8" y="90"/>
                  </a:lnTo>
                  <a:lnTo>
                    <a:pt x="8" y="45"/>
                  </a:lnTo>
                  <a:lnTo>
                    <a:pt x="8" y="45"/>
                  </a:lnTo>
                  <a:lnTo>
                    <a:pt x="5" y="44"/>
                  </a:lnTo>
                  <a:lnTo>
                    <a:pt x="3" y="42"/>
                  </a:lnTo>
                  <a:lnTo>
                    <a:pt x="2"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 name="Google Shape;160;p16"/>
            <p:cNvSpPr/>
            <p:nvPr/>
          </p:nvSpPr>
          <p:spPr>
            <a:xfrm>
              <a:off x="6256359" y="3563980"/>
              <a:ext cx="19050" cy="74613"/>
            </a:xfrm>
            <a:custGeom>
              <a:avLst/>
              <a:gdLst/>
              <a:ahLst/>
              <a:cxnLst/>
              <a:rect l="l" t="t" r="r" b="b"/>
              <a:pathLst>
                <a:path w="23" h="93" extrusionOk="0">
                  <a:moveTo>
                    <a:pt x="0" y="35"/>
                  </a:moveTo>
                  <a:lnTo>
                    <a:pt x="0" y="0"/>
                  </a:lnTo>
                  <a:lnTo>
                    <a:pt x="23" y="0"/>
                  </a:lnTo>
                  <a:lnTo>
                    <a:pt x="23" y="35"/>
                  </a:lnTo>
                  <a:lnTo>
                    <a:pt x="23" y="35"/>
                  </a:lnTo>
                  <a:lnTo>
                    <a:pt x="22" y="38"/>
                  </a:lnTo>
                  <a:lnTo>
                    <a:pt x="21" y="42"/>
                  </a:lnTo>
                  <a:lnTo>
                    <a:pt x="19" y="44"/>
                  </a:lnTo>
                  <a:lnTo>
                    <a:pt x="15" y="45"/>
                  </a:lnTo>
                  <a:lnTo>
                    <a:pt x="15" y="90"/>
                  </a:lnTo>
                  <a:lnTo>
                    <a:pt x="15" y="90"/>
                  </a:lnTo>
                  <a:lnTo>
                    <a:pt x="14" y="92"/>
                  </a:lnTo>
                  <a:lnTo>
                    <a:pt x="12" y="93"/>
                  </a:lnTo>
                  <a:lnTo>
                    <a:pt x="12" y="93"/>
                  </a:lnTo>
                  <a:lnTo>
                    <a:pt x="10" y="92"/>
                  </a:lnTo>
                  <a:lnTo>
                    <a:pt x="8" y="90"/>
                  </a:lnTo>
                  <a:lnTo>
                    <a:pt x="8" y="45"/>
                  </a:lnTo>
                  <a:lnTo>
                    <a:pt x="8" y="45"/>
                  </a:lnTo>
                  <a:lnTo>
                    <a:pt x="5" y="44"/>
                  </a:lnTo>
                  <a:lnTo>
                    <a:pt x="3" y="42"/>
                  </a:lnTo>
                  <a:lnTo>
                    <a:pt x="2" y="38"/>
                  </a:lnTo>
                  <a:lnTo>
                    <a:pt x="0" y="35"/>
                  </a:lnTo>
                  <a:lnTo>
                    <a:pt x="0" y="3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 name="Google Shape;161;p16"/>
            <p:cNvSpPr/>
            <p:nvPr/>
          </p:nvSpPr>
          <p:spPr>
            <a:xfrm>
              <a:off x="6103958" y="3498892"/>
              <a:ext cx="74613" cy="17463"/>
            </a:xfrm>
            <a:custGeom>
              <a:avLst/>
              <a:gdLst/>
              <a:ahLst/>
              <a:cxnLst/>
              <a:rect l="l" t="t" r="r" b="b"/>
              <a:pathLst>
                <a:path w="95" h="23" extrusionOk="0">
                  <a:moveTo>
                    <a:pt x="59" y="0"/>
                  </a:moveTo>
                  <a:lnTo>
                    <a:pt x="95" y="0"/>
                  </a:lnTo>
                  <a:lnTo>
                    <a:pt x="95" y="23"/>
                  </a:lnTo>
                  <a:lnTo>
                    <a:pt x="59" y="23"/>
                  </a:lnTo>
                  <a:lnTo>
                    <a:pt x="59" y="23"/>
                  </a:lnTo>
                  <a:lnTo>
                    <a:pt x="55" y="22"/>
                  </a:lnTo>
                  <a:lnTo>
                    <a:pt x="53" y="21"/>
                  </a:lnTo>
                  <a:lnTo>
                    <a:pt x="51" y="19"/>
                  </a:lnTo>
                  <a:lnTo>
                    <a:pt x="48" y="15"/>
                  </a:lnTo>
                  <a:lnTo>
                    <a:pt x="5" y="15"/>
                  </a:lnTo>
                  <a:lnTo>
                    <a:pt x="5" y="15"/>
                  </a:lnTo>
                  <a:lnTo>
                    <a:pt x="1" y="14"/>
                  </a:lnTo>
                  <a:lnTo>
                    <a:pt x="0" y="12"/>
                  </a:lnTo>
                  <a:lnTo>
                    <a:pt x="0" y="12"/>
                  </a:lnTo>
                  <a:lnTo>
                    <a:pt x="1" y="9"/>
                  </a:lnTo>
                  <a:lnTo>
                    <a:pt x="5" y="8"/>
                  </a:lnTo>
                  <a:lnTo>
                    <a:pt x="48" y="8"/>
                  </a:lnTo>
                  <a:lnTo>
                    <a:pt x="48" y="8"/>
                  </a:lnTo>
                  <a:lnTo>
                    <a:pt x="51" y="5"/>
                  </a:lnTo>
                  <a:lnTo>
                    <a:pt x="53" y="2"/>
                  </a:lnTo>
                  <a:lnTo>
                    <a:pt x="55" y="1"/>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 name="Google Shape;162;p16"/>
            <p:cNvSpPr/>
            <p:nvPr/>
          </p:nvSpPr>
          <p:spPr>
            <a:xfrm>
              <a:off x="6103958" y="3468729"/>
              <a:ext cx="74613" cy="17463"/>
            </a:xfrm>
            <a:custGeom>
              <a:avLst/>
              <a:gdLst/>
              <a:ahLst/>
              <a:cxnLst/>
              <a:rect l="l" t="t" r="r" b="b"/>
              <a:pathLst>
                <a:path w="95" h="22" extrusionOk="0">
                  <a:moveTo>
                    <a:pt x="59" y="0"/>
                  </a:moveTo>
                  <a:lnTo>
                    <a:pt x="95" y="0"/>
                  </a:lnTo>
                  <a:lnTo>
                    <a:pt x="95" y="22"/>
                  </a:lnTo>
                  <a:lnTo>
                    <a:pt x="59" y="22"/>
                  </a:lnTo>
                  <a:lnTo>
                    <a:pt x="59" y="22"/>
                  </a:lnTo>
                  <a:lnTo>
                    <a:pt x="55" y="22"/>
                  </a:lnTo>
                  <a:lnTo>
                    <a:pt x="53" y="21"/>
                  </a:lnTo>
                  <a:lnTo>
                    <a:pt x="51" y="19"/>
                  </a:lnTo>
                  <a:lnTo>
                    <a:pt x="48" y="15"/>
                  </a:lnTo>
                  <a:lnTo>
                    <a:pt x="5" y="15"/>
                  </a:lnTo>
                  <a:lnTo>
                    <a:pt x="5" y="15"/>
                  </a:lnTo>
                  <a:lnTo>
                    <a:pt x="1" y="14"/>
                  </a:lnTo>
                  <a:lnTo>
                    <a:pt x="0" y="12"/>
                  </a:lnTo>
                  <a:lnTo>
                    <a:pt x="0" y="12"/>
                  </a:lnTo>
                  <a:lnTo>
                    <a:pt x="1" y="8"/>
                  </a:lnTo>
                  <a:lnTo>
                    <a:pt x="5" y="8"/>
                  </a:lnTo>
                  <a:lnTo>
                    <a:pt x="48" y="8"/>
                  </a:lnTo>
                  <a:lnTo>
                    <a:pt x="48" y="8"/>
                  </a:lnTo>
                  <a:lnTo>
                    <a:pt x="51" y="5"/>
                  </a:lnTo>
                  <a:lnTo>
                    <a:pt x="53" y="2"/>
                  </a:lnTo>
                  <a:lnTo>
                    <a:pt x="55" y="1"/>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 name="Google Shape;163;p16"/>
            <p:cNvSpPr/>
            <p:nvPr/>
          </p:nvSpPr>
          <p:spPr>
            <a:xfrm>
              <a:off x="6103958" y="3438566"/>
              <a:ext cx="74613" cy="17463"/>
            </a:xfrm>
            <a:custGeom>
              <a:avLst/>
              <a:gdLst/>
              <a:ahLst/>
              <a:cxnLst/>
              <a:rect l="l" t="t" r="r" b="b"/>
              <a:pathLst>
                <a:path w="95" h="22" extrusionOk="0">
                  <a:moveTo>
                    <a:pt x="59" y="0"/>
                  </a:moveTo>
                  <a:lnTo>
                    <a:pt x="95" y="0"/>
                  </a:lnTo>
                  <a:lnTo>
                    <a:pt x="95" y="22"/>
                  </a:lnTo>
                  <a:lnTo>
                    <a:pt x="59" y="22"/>
                  </a:lnTo>
                  <a:lnTo>
                    <a:pt x="59" y="22"/>
                  </a:lnTo>
                  <a:lnTo>
                    <a:pt x="55" y="22"/>
                  </a:lnTo>
                  <a:lnTo>
                    <a:pt x="53" y="21"/>
                  </a:lnTo>
                  <a:lnTo>
                    <a:pt x="51" y="19"/>
                  </a:lnTo>
                  <a:lnTo>
                    <a:pt x="48" y="15"/>
                  </a:lnTo>
                  <a:lnTo>
                    <a:pt x="5" y="15"/>
                  </a:lnTo>
                  <a:lnTo>
                    <a:pt x="5" y="15"/>
                  </a:lnTo>
                  <a:lnTo>
                    <a:pt x="1" y="14"/>
                  </a:lnTo>
                  <a:lnTo>
                    <a:pt x="0" y="12"/>
                  </a:lnTo>
                  <a:lnTo>
                    <a:pt x="0" y="12"/>
                  </a:lnTo>
                  <a:lnTo>
                    <a:pt x="1" y="8"/>
                  </a:lnTo>
                  <a:lnTo>
                    <a:pt x="5" y="7"/>
                  </a:lnTo>
                  <a:lnTo>
                    <a:pt x="48" y="7"/>
                  </a:lnTo>
                  <a:lnTo>
                    <a:pt x="48" y="7"/>
                  </a:lnTo>
                  <a:lnTo>
                    <a:pt x="51" y="5"/>
                  </a:lnTo>
                  <a:lnTo>
                    <a:pt x="53" y="2"/>
                  </a:lnTo>
                  <a:lnTo>
                    <a:pt x="55" y="0"/>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 name="Google Shape;164;p16"/>
            <p:cNvSpPr/>
            <p:nvPr/>
          </p:nvSpPr>
          <p:spPr>
            <a:xfrm>
              <a:off x="6103958" y="3408403"/>
              <a:ext cx="74613" cy="17463"/>
            </a:xfrm>
            <a:custGeom>
              <a:avLst/>
              <a:gdLst/>
              <a:ahLst/>
              <a:cxnLst/>
              <a:rect l="l" t="t" r="r" b="b"/>
              <a:pathLst>
                <a:path w="95" h="22" extrusionOk="0">
                  <a:moveTo>
                    <a:pt x="59" y="0"/>
                  </a:moveTo>
                  <a:lnTo>
                    <a:pt x="95" y="0"/>
                  </a:lnTo>
                  <a:lnTo>
                    <a:pt x="95" y="22"/>
                  </a:lnTo>
                  <a:lnTo>
                    <a:pt x="59" y="22"/>
                  </a:lnTo>
                  <a:lnTo>
                    <a:pt x="59" y="22"/>
                  </a:lnTo>
                  <a:lnTo>
                    <a:pt x="55" y="22"/>
                  </a:lnTo>
                  <a:lnTo>
                    <a:pt x="53" y="21"/>
                  </a:lnTo>
                  <a:lnTo>
                    <a:pt x="51" y="17"/>
                  </a:lnTo>
                  <a:lnTo>
                    <a:pt x="48" y="15"/>
                  </a:lnTo>
                  <a:lnTo>
                    <a:pt x="5" y="15"/>
                  </a:lnTo>
                  <a:lnTo>
                    <a:pt x="5" y="15"/>
                  </a:lnTo>
                  <a:lnTo>
                    <a:pt x="1" y="14"/>
                  </a:lnTo>
                  <a:lnTo>
                    <a:pt x="0" y="12"/>
                  </a:lnTo>
                  <a:lnTo>
                    <a:pt x="0" y="12"/>
                  </a:lnTo>
                  <a:lnTo>
                    <a:pt x="1" y="8"/>
                  </a:lnTo>
                  <a:lnTo>
                    <a:pt x="5" y="7"/>
                  </a:lnTo>
                  <a:lnTo>
                    <a:pt x="48" y="7"/>
                  </a:lnTo>
                  <a:lnTo>
                    <a:pt x="48" y="7"/>
                  </a:lnTo>
                  <a:lnTo>
                    <a:pt x="51" y="5"/>
                  </a:lnTo>
                  <a:lnTo>
                    <a:pt x="53" y="2"/>
                  </a:lnTo>
                  <a:lnTo>
                    <a:pt x="55" y="0"/>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 name="Google Shape;165;p16"/>
            <p:cNvSpPr/>
            <p:nvPr/>
          </p:nvSpPr>
          <p:spPr>
            <a:xfrm>
              <a:off x="6103958" y="3378241"/>
              <a:ext cx="74613" cy="15875"/>
            </a:xfrm>
            <a:custGeom>
              <a:avLst/>
              <a:gdLst/>
              <a:ahLst/>
              <a:cxnLst/>
              <a:rect l="l" t="t" r="r" b="b"/>
              <a:pathLst>
                <a:path w="95" h="22" extrusionOk="0">
                  <a:moveTo>
                    <a:pt x="59" y="0"/>
                  </a:moveTo>
                  <a:lnTo>
                    <a:pt x="95" y="0"/>
                  </a:lnTo>
                  <a:lnTo>
                    <a:pt x="95" y="22"/>
                  </a:lnTo>
                  <a:lnTo>
                    <a:pt x="59" y="22"/>
                  </a:lnTo>
                  <a:lnTo>
                    <a:pt x="59" y="22"/>
                  </a:lnTo>
                  <a:lnTo>
                    <a:pt x="55" y="22"/>
                  </a:lnTo>
                  <a:lnTo>
                    <a:pt x="53" y="20"/>
                  </a:lnTo>
                  <a:lnTo>
                    <a:pt x="51" y="17"/>
                  </a:lnTo>
                  <a:lnTo>
                    <a:pt x="48" y="15"/>
                  </a:lnTo>
                  <a:lnTo>
                    <a:pt x="5" y="15"/>
                  </a:lnTo>
                  <a:lnTo>
                    <a:pt x="5" y="15"/>
                  </a:lnTo>
                  <a:lnTo>
                    <a:pt x="1" y="14"/>
                  </a:lnTo>
                  <a:lnTo>
                    <a:pt x="0" y="12"/>
                  </a:lnTo>
                  <a:lnTo>
                    <a:pt x="0" y="12"/>
                  </a:lnTo>
                  <a:lnTo>
                    <a:pt x="1" y="8"/>
                  </a:lnTo>
                  <a:lnTo>
                    <a:pt x="5" y="7"/>
                  </a:lnTo>
                  <a:lnTo>
                    <a:pt x="48" y="7"/>
                  </a:lnTo>
                  <a:lnTo>
                    <a:pt x="48" y="7"/>
                  </a:lnTo>
                  <a:lnTo>
                    <a:pt x="51" y="5"/>
                  </a:lnTo>
                  <a:lnTo>
                    <a:pt x="53" y="2"/>
                  </a:lnTo>
                  <a:lnTo>
                    <a:pt x="55" y="0"/>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 name="Google Shape;166;p16"/>
            <p:cNvSpPr/>
            <p:nvPr/>
          </p:nvSpPr>
          <p:spPr>
            <a:xfrm>
              <a:off x="6103958" y="3348078"/>
              <a:ext cx="74613" cy="15875"/>
            </a:xfrm>
            <a:custGeom>
              <a:avLst/>
              <a:gdLst/>
              <a:ahLst/>
              <a:cxnLst/>
              <a:rect l="l" t="t" r="r" b="b"/>
              <a:pathLst>
                <a:path w="95" h="22" extrusionOk="0">
                  <a:moveTo>
                    <a:pt x="59" y="0"/>
                  </a:moveTo>
                  <a:lnTo>
                    <a:pt x="95" y="0"/>
                  </a:lnTo>
                  <a:lnTo>
                    <a:pt x="95" y="22"/>
                  </a:lnTo>
                  <a:lnTo>
                    <a:pt x="59" y="22"/>
                  </a:lnTo>
                  <a:lnTo>
                    <a:pt x="59" y="22"/>
                  </a:lnTo>
                  <a:lnTo>
                    <a:pt x="55" y="22"/>
                  </a:lnTo>
                  <a:lnTo>
                    <a:pt x="53" y="20"/>
                  </a:lnTo>
                  <a:lnTo>
                    <a:pt x="51" y="17"/>
                  </a:lnTo>
                  <a:lnTo>
                    <a:pt x="48" y="15"/>
                  </a:lnTo>
                  <a:lnTo>
                    <a:pt x="5" y="15"/>
                  </a:lnTo>
                  <a:lnTo>
                    <a:pt x="5" y="15"/>
                  </a:lnTo>
                  <a:lnTo>
                    <a:pt x="1" y="14"/>
                  </a:lnTo>
                  <a:lnTo>
                    <a:pt x="0" y="10"/>
                  </a:lnTo>
                  <a:lnTo>
                    <a:pt x="0" y="10"/>
                  </a:lnTo>
                  <a:lnTo>
                    <a:pt x="1" y="8"/>
                  </a:lnTo>
                  <a:lnTo>
                    <a:pt x="5" y="7"/>
                  </a:lnTo>
                  <a:lnTo>
                    <a:pt x="48" y="7"/>
                  </a:lnTo>
                  <a:lnTo>
                    <a:pt x="48" y="7"/>
                  </a:lnTo>
                  <a:lnTo>
                    <a:pt x="51" y="5"/>
                  </a:lnTo>
                  <a:lnTo>
                    <a:pt x="53" y="2"/>
                  </a:lnTo>
                  <a:lnTo>
                    <a:pt x="55" y="0"/>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 name="Google Shape;167;p16"/>
            <p:cNvSpPr/>
            <p:nvPr/>
          </p:nvSpPr>
          <p:spPr>
            <a:xfrm>
              <a:off x="6103958" y="3317915"/>
              <a:ext cx="74613" cy="15875"/>
            </a:xfrm>
            <a:custGeom>
              <a:avLst/>
              <a:gdLst/>
              <a:ahLst/>
              <a:cxnLst/>
              <a:rect l="l" t="t" r="r" b="b"/>
              <a:pathLst>
                <a:path w="95" h="22" extrusionOk="0">
                  <a:moveTo>
                    <a:pt x="59" y="0"/>
                  </a:moveTo>
                  <a:lnTo>
                    <a:pt x="95" y="0"/>
                  </a:lnTo>
                  <a:lnTo>
                    <a:pt x="95" y="22"/>
                  </a:lnTo>
                  <a:lnTo>
                    <a:pt x="59" y="22"/>
                  </a:lnTo>
                  <a:lnTo>
                    <a:pt x="59" y="22"/>
                  </a:lnTo>
                  <a:lnTo>
                    <a:pt x="55" y="22"/>
                  </a:lnTo>
                  <a:lnTo>
                    <a:pt x="53" y="20"/>
                  </a:lnTo>
                  <a:lnTo>
                    <a:pt x="51" y="17"/>
                  </a:lnTo>
                  <a:lnTo>
                    <a:pt x="48" y="15"/>
                  </a:lnTo>
                  <a:lnTo>
                    <a:pt x="5" y="15"/>
                  </a:lnTo>
                  <a:lnTo>
                    <a:pt x="5" y="15"/>
                  </a:lnTo>
                  <a:lnTo>
                    <a:pt x="1" y="14"/>
                  </a:lnTo>
                  <a:lnTo>
                    <a:pt x="0" y="10"/>
                  </a:lnTo>
                  <a:lnTo>
                    <a:pt x="0" y="10"/>
                  </a:lnTo>
                  <a:lnTo>
                    <a:pt x="1" y="8"/>
                  </a:lnTo>
                  <a:lnTo>
                    <a:pt x="5" y="7"/>
                  </a:lnTo>
                  <a:lnTo>
                    <a:pt x="48" y="7"/>
                  </a:lnTo>
                  <a:lnTo>
                    <a:pt x="48" y="7"/>
                  </a:lnTo>
                  <a:lnTo>
                    <a:pt x="51" y="4"/>
                  </a:lnTo>
                  <a:lnTo>
                    <a:pt x="53" y="1"/>
                  </a:lnTo>
                  <a:lnTo>
                    <a:pt x="55" y="0"/>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 name="Google Shape;168;p16"/>
            <p:cNvSpPr/>
            <p:nvPr/>
          </p:nvSpPr>
          <p:spPr>
            <a:xfrm>
              <a:off x="6103958" y="3287752"/>
              <a:ext cx="74613" cy="15875"/>
            </a:xfrm>
            <a:custGeom>
              <a:avLst/>
              <a:gdLst/>
              <a:ahLst/>
              <a:cxnLst/>
              <a:rect l="l" t="t" r="r" b="b"/>
              <a:pathLst>
                <a:path w="95" h="22" extrusionOk="0">
                  <a:moveTo>
                    <a:pt x="59" y="0"/>
                  </a:moveTo>
                  <a:lnTo>
                    <a:pt x="95" y="0"/>
                  </a:lnTo>
                  <a:lnTo>
                    <a:pt x="95" y="22"/>
                  </a:lnTo>
                  <a:lnTo>
                    <a:pt x="59" y="22"/>
                  </a:lnTo>
                  <a:lnTo>
                    <a:pt x="59" y="22"/>
                  </a:lnTo>
                  <a:lnTo>
                    <a:pt x="55" y="22"/>
                  </a:lnTo>
                  <a:lnTo>
                    <a:pt x="53" y="20"/>
                  </a:lnTo>
                  <a:lnTo>
                    <a:pt x="51" y="17"/>
                  </a:lnTo>
                  <a:lnTo>
                    <a:pt x="48" y="14"/>
                  </a:lnTo>
                  <a:lnTo>
                    <a:pt x="5" y="14"/>
                  </a:lnTo>
                  <a:lnTo>
                    <a:pt x="5" y="14"/>
                  </a:lnTo>
                  <a:lnTo>
                    <a:pt x="1" y="14"/>
                  </a:lnTo>
                  <a:lnTo>
                    <a:pt x="0" y="10"/>
                  </a:lnTo>
                  <a:lnTo>
                    <a:pt x="0" y="10"/>
                  </a:lnTo>
                  <a:lnTo>
                    <a:pt x="1" y="8"/>
                  </a:lnTo>
                  <a:lnTo>
                    <a:pt x="5" y="7"/>
                  </a:lnTo>
                  <a:lnTo>
                    <a:pt x="48" y="7"/>
                  </a:lnTo>
                  <a:lnTo>
                    <a:pt x="48" y="7"/>
                  </a:lnTo>
                  <a:lnTo>
                    <a:pt x="51" y="3"/>
                  </a:lnTo>
                  <a:lnTo>
                    <a:pt x="53" y="1"/>
                  </a:lnTo>
                  <a:lnTo>
                    <a:pt x="55" y="0"/>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 name="Google Shape;169;p16"/>
            <p:cNvSpPr/>
            <p:nvPr/>
          </p:nvSpPr>
          <p:spPr>
            <a:xfrm>
              <a:off x="6103958" y="3225839"/>
              <a:ext cx="74613" cy="17463"/>
            </a:xfrm>
            <a:custGeom>
              <a:avLst/>
              <a:gdLst/>
              <a:ahLst/>
              <a:cxnLst/>
              <a:rect l="l" t="t" r="r" b="b"/>
              <a:pathLst>
                <a:path w="95" h="23" extrusionOk="0">
                  <a:moveTo>
                    <a:pt x="59" y="0"/>
                  </a:moveTo>
                  <a:lnTo>
                    <a:pt x="95" y="0"/>
                  </a:lnTo>
                  <a:lnTo>
                    <a:pt x="95" y="23"/>
                  </a:lnTo>
                  <a:lnTo>
                    <a:pt x="59" y="23"/>
                  </a:lnTo>
                  <a:lnTo>
                    <a:pt x="59" y="23"/>
                  </a:lnTo>
                  <a:lnTo>
                    <a:pt x="55" y="22"/>
                  </a:lnTo>
                  <a:lnTo>
                    <a:pt x="53" y="21"/>
                  </a:lnTo>
                  <a:lnTo>
                    <a:pt x="51" y="18"/>
                  </a:lnTo>
                  <a:lnTo>
                    <a:pt x="48" y="15"/>
                  </a:lnTo>
                  <a:lnTo>
                    <a:pt x="5" y="15"/>
                  </a:lnTo>
                  <a:lnTo>
                    <a:pt x="5" y="15"/>
                  </a:lnTo>
                  <a:lnTo>
                    <a:pt x="1" y="14"/>
                  </a:lnTo>
                  <a:lnTo>
                    <a:pt x="0" y="11"/>
                  </a:lnTo>
                  <a:lnTo>
                    <a:pt x="0" y="11"/>
                  </a:lnTo>
                  <a:lnTo>
                    <a:pt x="1" y="9"/>
                  </a:lnTo>
                  <a:lnTo>
                    <a:pt x="5" y="8"/>
                  </a:lnTo>
                  <a:lnTo>
                    <a:pt x="48" y="8"/>
                  </a:lnTo>
                  <a:lnTo>
                    <a:pt x="48" y="8"/>
                  </a:lnTo>
                  <a:lnTo>
                    <a:pt x="51" y="4"/>
                  </a:lnTo>
                  <a:lnTo>
                    <a:pt x="53" y="2"/>
                  </a:lnTo>
                  <a:lnTo>
                    <a:pt x="55" y="1"/>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 name="Google Shape;170;p16"/>
            <p:cNvSpPr/>
            <p:nvPr/>
          </p:nvSpPr>
          <p:spPr>
            <a:xfrm>
              <a:off x="6103958" y="3256002"/>
              <a:ext cx="74613" cy="17463"/>
            </a:xfrm>
            <a:custGeom>
              <a:avLst/>
              <a:gdLst/>
              <a:ahLst/>
              <a:cxnLst/>
              <a:rect l="l" t="t" r="r" b="b"/>
              <a:pathLst>
                <a:path w="95" h="23" extrusionOk="0">
                  <a:moveTo>
                    <a:pt x="59" y="0"/>
                  </a:moveTo>
                  <a:lnTo>
                    <a:pt x="95" y="0"/>
                  </a:lnTo>
                  <a:lnTo>
                    <a:pt x="95" y="23"/>
                  </a:lnTo>
                  <a:lnTo>
                    <a:pt x="59" y="23"/>
                  </a:lnTo>
                  <a:lnTo>
                    <a:pt x="59" y="23"/>
                  </a:lnTo>
                  <a:lnTo>
                    <a:pt x="55" y="22"/>
                  </a:lnTo>
                  <a:lnTo>
                    <a:pt x="53" y="21"/>
                  </a:lnTo>
                  <a:lnTo>
                    <a:pt x="51" y="18"/>
                  </a:lnTo>
                  <a:lnTo>
                    <a:pt x="48" y="15"/>
                  </a:lnTo>
                  <a:lnTo>
                    <a:pt x="5" y="15"/>
                  </a:lnTo>
                  <a:lnTo>
                    <a:pt x="5" y="15"/>
                  </a:lnTo>
                  <a:lnTo>
                    <a:pt x="1" y="14"/>
                  </a:lnTo>
                  <a:lnTo>
                    <a:pt x="0" y="11"/>
                  </a:lnTo>
                  <a:lnTo>
                    <a:pt x="0" y="11"/>
                  </a:lnTo>
                  <a:lnTo>
                    <a:pt x="1" y="9"/>
                  </a:lnTo>
                  <a:lnTo>
                    <a:pt x="5" y="8"/>
                  </a:lnTo>
                  <a:lnTo>
                    <a:pt x="48" y="8"/>
                  </a:lnTo>
                  <a:lnTo>
                    <a:pt x="48" y="8"/>
                  </a:lnTo>
                  <a:lnTo>
                    <a:pt x="51" y="4"/>
                  </a:lnTo>
                  <a:lnTo>
                    <a:pt x="53" y="2"/>
                  </a:lnTo>
                  <a:lnTo>
                    <a:pt x="55" y="1"/>
                  </a:lnTo>
                  <a:lnTo>
                    <a:pt x="59" y="0"/>
                  </a:lnTo>
                  <a:lnTo>
                    <a:pt x="59"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 name="Google Shape;171;p16"/>
            <p:cNvSpPr/>
            <p:nvPr/>
          </p:nvSpPr>
          <p:spPr>
            <a:xfrm>
              <a:off x="6564335" y="3225839"/>
              <a:ext cx="74613" cy="17463"/>
            </a:xfrm>
            <a:custGeom>
              <a:avLst/>
              <a:gdLst/>
              <a:ahLst/>
              <a:cxnLst/>
              <a:rect l="l" t="t" r="r" b="b"/>
              <a:pathLst>
                <a:path w="95" h="23" extrusionOk="0">
                  <a:moveTo>
                    <a:pt x="36" y="23"/>
                  </a:moveTo>
                  <a:lnTo>
                    <a:pt x="0" y="23"/>
                  </a:lnTo>
                  <a:lnTo>
                    <a:pt x="0" y="0"/>
                  </a:lnTo>
                  <a:lnTo>
                    <a:pt x="36" y="0"/>
                  </a:lnTo>
                  <a:lnTo>
                    <a:pt x="36" y="0"/>
                  </a:lnTo>
                  <a:lnTo>
                    <a:pt x="39" y="1"/>
                  </a:lnTo>
                  <a:lnTo>
                    <a:pt x="43" y="2"/>
                  </a:lnTo>
                  <a:lnTo>
                    <a:pt x="45" y="4"/>
                  </a:lnTo>
                  <a:lnTo>
                    <a:pt x="46" y="8"/>
                  </a:lnTo>
                  <a:lnTo>
                    <a:pt x="91" y="8"/>
                  </a:lnTo>
                  <a:lnTo>
                    <a:pt x="91" y="8"/>
                  </a:lnTo>
                  <a:lnTo>
                    <a:pt x="94" y="9"/>
                  </a:lnTo>
                  <a:lnTo>
                    <a:pt x="95" y="11"/>
                  </a:lnTo>
                  <a:lnTo>
                    <a:pt x="95" y="11"/>
                  </a:lnTo>
                  <a:lnTo>
                    <a:pt x="94" y="14"/>
                  </a:lnTo>
                  <a:lnTo>
                    <a:pt x="91" y="15"/>
                  </a:lnTo>
                  <a:lnTo>
                    <a:pt x="46" y="15"/>
                  </a:lnTo>
                  <a:lnTo>
                    <a:pt x="46" y="15"/>
                  </a:lnTo>
                  <a:lnTo>
                    <a:pt x="45" y="18"/>
                  </a:lnTo>
                  <a:lnTo>
                    <a:pt x="43" y="21"/>
                  </a:lnTo>
                  <a:lnTo>
                    <a:pt x="39" y="22"/>
                  </a:lnTo>
                  <a:lnTo>
                    <a:pt x="36" y="23"/>
                  </a:lnTo>
                  <a:lnTo>
                    <a:pt x="36" y="2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 name="Google Shape;172;p16"/>
            <p:cNvSpPr/>
            <p:nvPr/>
          </p:nvSpPr>
          <p:spPr>
            <a:xfrm>
              <a:off x="6564335" y="3256002"/>
              <a:ext cx="74613" cy="17463"/>
            </a:xfrm>
            <a:custGeom>
              <a:avLst/>
              <a:gdLst/>
              <a:ahLst/>
              <a:cxnLst/>
              <a:rect l="l" t="t" r="r" b="b"/>
              <a:pathLst>
                <a:path w="95" h="23" extrusionOk="0">
                  <a:moveTo>
                    <a:pt x="36" y="23"/>
                  </a:moveTo>
                  <a:lnTo>
                    <a:pt x="0" y="23"/>
                  </a:lnTo>
                  <a:lnTo>
                    <a:pt x="0" y="0"/>
                  </a:lnTo>
                  <a:lnTo>
                    <a:pt x="36" y="0"/>
                  </a:lnTo>
                  <a:lnTo>
                    <a:pt x="36" y="0"/>
                  </a:lnTo>
                  <a:lnTo>
                    <a:pt x="39" y="1"/>
                  </a:lnTo>
                  <a:lnTo>
                    <a:pt x="43" y="2"/>
                  </a:lnTo>
                  <a:lnTo>
                    <a:pt x="45" y="4"/>
                  </a:lnTo>
                  <a:lnTo>
                    <a:pt x="46" y="8"/>
                  </a:lnTo>
                  <a:lnTo>
                    <a:pt x="91" y="8"/>
                  </a:lnTo>
                  <a:lnTo>
                    <a:pt x="91" y="8"/>
                  </a:lnTo>
                  <a:lnTo>
                    <a:pt x="94" y="9"/>
                  </a:lnTo>
                  <a:lnTo>
                    <a:pt x="95" y="11"/>
                  </a:lnTo>
                  <a:lnTo>
                    <a:pt x="95" y="11"/>
                  </a:lnTo>
                  <a:lnTo>
                    <a:pt x="94" y="14"/>
                  </a:lnTo>
                  <a:lnTo>
                    <a:pt x="91" y="15"/>
                  </a:lnTo>
                  <a:lnTo>
                    <a:pt x="46" y="15"/>
                  </a:lnTo>
                  <a:lnTo>
                    <a:pt x="46" y="15"/>
                  </a:lnTo>
                  <a:lnTo>
                    <a:pt x="45" y="18"/>
                  </a:lnTo>
                  <a:lnTo>
                    <a:pt x="43" y="21"/>
                  </a:lnTo>
                  <a:lnTo>
                    <a:pt x="39" y="22"/>
                  </a:lnTo>
                  <a:lnTo>
                    <a:pt x="36" y="23"/>
                  </a:lnTo>
                  <a:lnTo>
                    <a:pt x="36" y="2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 name="Google Shape;173;p16"/>
            <p:cNvSpPr/>
            <p:nvPr/>
          </p:nvSpPr>
          <p:spPr>
            <a:xfrm>
              <a:off x="6564335" y="3287752"/>
              <a:ext cx="74613" cy="15875"/>
            </a:xfrm>
            <a:custGeom>
              <a:avLst/>
              <a:gdLst/>
              <a:ahLst/>
              <a:cxnLst/>
              <a:rect l="l" t="t" r="r" b="b"/>
              <a:pathLst>
                <a:path w="95" h="22" extrusionOk="0">
                  <a:moveTo>
                    <a:pt x="36" y="22"/>
                  </a:moveTo>
                  <a:lnTo>
                    <a:pt x="0" y="22"/>
                  </a:lnTo>
                  <a:lnTo>
                    <a:pt x="0" y="0"/>
                  </a:lnTo>
                  <a:lnTo>
                    <a:pt x="36" y="0"/>
                  </a:lnTo>
                  <a:lnTo>
                    <a:pt x="36" y="0"/>
                  </a:lnTo>
                  <a:lnTo>
                    <a:pt x="39" y="0"/>
                  </a:lnTo>
                  <a:lnTo>
                    <a:pt x="43" y="1"/>
                  </a:lnTo>
                  <a:lnTo>
                    <a:pt x="45" y="3"/>
                  </a:lnTo>
                  <a:lnTo>
                    <a:pt x="46" y="7"/>
                  </a:lnTo>
                  <a:lnTo>
                    <a:pt x="91" y="7"/>
                  </a:lnTo>
                  <a:lnTo>
                    <a:pt x="91" y="7"/>
                  </a:lnTo>
                  <a:lnTo>
                    <a:pt x="94" y="8"/>
                  </a:lnTo>
                  <a:lnTo>
                    <a:pt x="95" y="10"/>
                  </a:lnTo>
                  <a:lnTo>
                    <a:pt x="95" y="10"/>
                  </a:lnTo>
                  <a:lnTo>
                    <a:pt x="94" y="14"/>
                  </a:lnTo>
                  <a:lnTo>
                    <a:pt x="91" y="14"/>
                  </a:lnTo>
                  <a:lnTo>
                    <a:pt x="46" y="14"/>
                  </a:lnTo>
                  <a:lnTo>
                    <a:pt x="46" y="14"/>
                  </a:lnTo>
                  <a:lnTo>
                    <a:pt x="45" y="17"/>
                  </a:lnTo>
                  <a:lnTo>
                    <a:pt x="43" y="20"/>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4" name="Google Shape;174;p16"/>
            <p:cNvSpPr/>
            <p:nvPr/>
          </p:nvSpPr>
          <p:spPr>
            <a:xfrm>
              <a:off x="6564335" y="3317915"/>
              <a:ext cx="74613" cy="15875"/>
            </a:xfrm>
            <a:custGeom>
              <a:avLst/>
              <a:gdLst/>
              <a:ahLst/>
              <a:cxnLst/>
              <a:rect l="l" t="t" r="r" b="b"/>
              <a:pathLst>
                <a:path w="95" h="22" extrusionOk="0">
                  <a:moveTo>
                    <a:pt x="36" y="22"/>
                  </a:moveTo>
                  <a:lnTo>
                    <a:pt x="0" y="22"/>
                  </a:lnTo>
                  <a:lnTo>
                    <a:pt x="0" y="0"/>
                  </a:lnTo>
                  <a:lnTo>
                    <a:pt x="36" y="0"/>
                  </a:lnTo>
                  <a:lnTo>
                    <a:pt x="36" y="0"/>
                  </a:lnTo>
                  <a:lnTo>
                    <a:pt x="39" y="0"/>
                  </a:lnTo>
                  <a:lnTo>
                    <a:pt x="43" y="1"/>
                  </a:lnTo>
                  <a:lnTo>
                    <a:pt x="45" y="4"/>
                  </a:lnTo>
                  <a:lnTo>
                    <a:pt x="46" y="7"/>
                  </a:lnTo>
                  <a:lnTo>
                    <a:pt x="91" y="7"/>
                  </a:lnTo>
                  <a:lnTo>
                    <a:pt x="91" y="7"/>
                  </a:lnTo>
                  <a:lnTo>
                    <a:pt x="94" y="8"/>
                  </a:lnTo>
                  <a:lnTo>
                    <a:pt x="95" y="10"/>
                  </a:lnTo>
                  <a:lnTo>
                    <a:pt x="95" y="10"/>
                  </a:lnTo>
                  <a:lnTo>
                    <a:pt x="94" y="14"/>
                  </a:lnTo>
                  <a:lnTo>
                    <a:pt x="91" y="15"/>
                  </a:lnTo>
                  <a:lnTo>
                    <a:pt x="46" y="15"/>
                  </a:lnTo>
                  <a:lnTo>
                    <a:pt x="46" y="15"/>
                  </a:lnTo>
                  <a:lnTo>
                    <a:pt x="45" y="17"/>
                  </a:lnTo>
                  <a:lnTo>
                    <a:pt x="43" y="20"/>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 name="Google Shape;175;p16"/>
            <p:cNvSpPr/>
            <p:nvPr/>
          </p:nvSpPr>
          <p:spPr>
            <a:xfrm>
              <a:off x="6564335" y="3348078"/>
              <a:ext cx="74613" cy="15875"/>
            </a:xfrm>
            <a:custGeom>
              <a:avLst/>
              <a:gdLst/>
              <a:ahLst/>
              <a:cxnLst/>
              <a:rect l="l" t="t" r="r" b="b"/>
              <a:pathLst>
                <a:path w="95" h="22" extrusionOk="0">
                  <a:moveTo>
                    <a:pt x="36" y="22"/>
                  </a:moveTo>
                  <a:lnTo>
                    <a:pt x="0" y="22"/>
                  </a:lnTo>
                  <a:lnTo>
                    <a:pt x="0" y="0"/>
                  </a:lnTo>
                  <a:lnTo>
                    <a:pt x="36" y="0"/>
                  </a:lnTo>
                  <a:lnTo>
                    <a:pt x="36" y="0"/>
                  </a:lnTo>
                  <a:lnTo>
                    <a:pt x="39" y="0"/>
                  </a:lnTo>
                  <a:lnTo>
                    <a:pt x="43" y="1"/>
                  </a:lnTo>
                  <a:lnTo>
                    <a:pt x="45" y="5"/>
                  </a:lnTo>
                  <a:lnTo>
                    <a:pt x="46" y="7"/>
                  </a:lnTo>
                  <a:lnTo>
                    <a:pt x="91" y="7"/>
                  </a:lnTo>
                  <a:lnTo>
                    <a:pt x="91" y="7"/>
                  </a:lnTo>
                  <a:lnTo>
                    <a:pt x="94" y="8"/>
                  </a:lnTo>
                  <a:lnTo>
                    <a:pt x="95" y="10"/>
                  </a:lnTo>
                  <a:lnTo>
                    <a:pt x="95" y="10"/>
                  </a:lnTo>
                  <a:lnTo>
                    <a:pt x="94" y="14"/>
                  </a:lnTo>
                  <a:lnTo>
                    <a:pt x="91" y="15"/>
                  </a:lnTo>
                  <a:lnTo>
                    <a:pt x="46" y="15"/>
                  </a:lnTo>
                  <a:lnTo>
                    <a:pt x="46" y="15"/>
                  </a:lnTo>
                  <a:lnTo>
                    <a:pt x="45" y="17"/>
                  </a:lnTo>
                  <a:lnTo>
                    <a:pt x="43" y="20"/>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 name="Google Shape;176;p16"/>
            <p:cNvSpPr/>
            <p:nvPr/>
          </p:nvSpPr>
          <p:spPr>
            <a:xfrm>
              <a:off x="6564335" y="3378241"/>
              <a:ext cx="74613" cy="15875"/>
            </a:xfrm>
            <a:custGeom>
              <a:avLst/>
              <a:gdLst/>
              <a:ahLst/>
              <a:cxnLst/>
              <a:rect l="l" t="t" r="r" b="b"/>
              <a:pathLst>
                <a:path w="95" h="22" extrusionOk="0">
                  <a:moveTo>
                    <a:pt x="36" y="22"/>
                  </a:moveTo>
                  <a:lnTo>
                    <a:pt x="0" y="22"/>
                  </a:lnTo>
                  <a:lnTo>
                    <a:pt x="0" y="0"/>
                  </a:lnTo>
                  <a:lnTo>
                    <a:pt x="36" y="0"/>
                  </a:lnTo>
                  <a:lnTo>
                    <a:pt x="36" y="0"/>
                  </a:lnTo>
                  <a:lnTo>
                    <a:pt x="39" y="0"/>
                  </a:lnTo>
                  <a:lnTo>
                    <a:pt x="43" y="2"/>
                  </a:lnTo>
                  <a:lnTo>
                    <a:pt x="45" y="5"/>
                  </a:lnTo>
                  <a:lnTo>
                    <a:pt x="46" y="7"/>
                  </a:lnTo>
                  <a:lnTo>
                    <a:pt x="91" y="7"/>
                  </a:lnTo>
                  <a:lnTo>
                    <a:pt x="91" y="7"/>
                  </a:lnTo>
                  <a:lnTo>
                    <a:pt x="94" y="8"/>
                  </a:lnTo>
                  <a:lnTo>
                    <a:pt x="95" y="12"/>
                  </a:lnTo>
                  <a:lnTo>
                    <a:pt x="95" y="12"/>
                  </a:lnTo>
                  <a:lnTo>
                    <a:pt x="94" y="14"/>
                  </a:lnTo>
                  <a:lnTo>
                    <a:pt x="91" y="15"/>
                  </a:lnTo>
                  <a:lnTo>
                    <a:pt x="46" y="15"/>
                  </a:lnTo>
                  <a:lnTo>
                    <a:pt x="46" y="15"/>
                  </a:lnTo>
                  <a:lnTo>
                    <a:pt x="45" y="17"/>
                  </a:lnTo>
                  <a:lnTo>
                    <a:pt x="43" y="20"/>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p16"/>
            <p:cNvSpPr/>
            <p:nvPr/>
          </p:nvSpPr>
          <p:spPr>
            <a:xfrm>
              <a:off x="6564335" y="3408403"/>
              <a:ext cx="74613" cy="17463"/>
            </a:xfrm>
            <a:custGeom>
              <a:avLst/>
              <a:gdLst/>
              <a:ahLst/>
              <a:cxnLst/>
              <a:rect l="l" t="t" r="r" b="b"/>
              <a:pathLst>
                <a:path w="95" h="22" extrusionOk="0">
                  <a:moveTo>
                    <a:pt x="36" y="22"/>
                  </a:moveTo>
                  <a:lnTo>
                    <a:pt x="0" y="22"/>
                  </a:lnTo>
                  <a:lnTo>
                    <a:pt x="0" y="0"/>
                  </a:lnTo>
                  <a:lnTo>
                    <a:pt x="36" y="0"/>
                  </a:lnTo>
                  <a:lnTo>
                    <a:pt x="36" y="0"/>
                  </a:lnTo>
                  <a:lnTo>
                    <a:pt x="39" y="0"/>
                  </a:lnTo>
                  <a:lnTo>
                    <a:pt x="43" y="2"/>
                  </a:lnTo>
                  <a:lnTo>
                    <a:pt x="45" y="5"/>
                  </a:lnTo>
                  <a:lnTo>
                    <a:pt x="46" y="7"/>
                  </a:lnTo>
                  <a:lnTo>
                    <a:pt x="91" y="7"/>
                  </a:lnTo>
                  <a:lnTo>
                    <a:pt x="91" y="7"/>
                  </a:lnTo>
                  <a:lnTo>
                    <a:pt x="94" y="8"/>
                  </a:lnTo>
                  <a:lnTo>
                    <a:pt x="95" y="12"/>
                  </a:lnTo>
                  <a:lnTo>
                    <a:pt x="95" y="12"/>
                  </a:lnTo>
                  <a:lnTo>
                    <a:pt x="94" y="14"/>
                  </a:lnTo>
                  <a:lnTo>
                    <a:pt x="91" y="15"/>
                  </a:lnTo>
                  <a:lnTo>
                    <a:pt x="46" y="15"/>
                  </a:lnTo>
                  <a:lnTo>
                    <a:pt x="46" y="15"/>
                  </a:lnTo>
                  <a:lnTo>
                    <a:pt x="45" y="17"/>
                  </a:lnTo>
                  <a:lnTo>
                    <a:pt x="43" y="20"/>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8" name="Google Shape;178;p16"/>
            <p:cNvSpPr/>
            <p:nvPr/>
          </p:nvSpPr>
          <p:spPr>
            <a:xfrm>
              <a:off x="6564335" y="3438566"/>
              <a:ext cx="74613" cy="17463"/>
            </a:xfrm>
            <a:custGeom>
              <a:avLst/>
              <a:gdLst/>
              <a:ahLst/>
              <a:cxnLst/>
              <a:rect l="l" t="t" r="r" b="b"/>
              <a:pathLst>
                <a:path w="95" h="22" extrusionOk="0">
                  <a:moveTo>
                    <a:pt x="36" y="22"/>
                  </a:moveTo>
                  <a:lnTo>
                    <a:pt x="0" y="22"/>
                  </a:lnTo>
                  <a:lnTo>
                    <a:pt x="0" y="0"/>
                  </a:lnTo>
                  <a:lnTo>
                    <a:pt x="36" y="0"/>
                  </a:lnTo>
                  <a:lnTo>
                    <a:pt x="36" y="0"/>
                  </a:lnTo>
                  <a:lnTo>
                    <a:pt x="39" y="0"/>
                  </a:lnTo>
                  <a:lnTo>
                    <a:pt x="43" y="2"/>
                  </a:lnTo>
                  <a:lnTo>
                    <a:pt x="45" y="5"/>
                  </a:lnTo>
                  <a:lnTo>
                    <a:pt x="46" y="7"/>
                  </a:lnTo>
                  <a:lnTo>
                    <a:pt x="91" y="7"/>
                  </a:lnTo>
                  <a:lnTo>
                    <a:pt x="91" y="7"/>
                  </a:lnTo>
                  <a:lnTo>
                    <a:pt x="94" y="8"/>
                  </a:lnTo>
                  <a:lnTo>
                    <a:pt x="95" y="12"/>
                  </a:lnTo>
                  <a:lnTo>
                    <a:pt x="95" y="12"/>
                  </a:lnTo>
                  <a:lnTo>
                    <a:pt x="94" y="14"/>
                  </a:lnTo>
                  <a:lnTo>
                    <a:pt x="91" y="15"/>
                  </a:lnTo>
                  <a:lnTo>
                    <a:pt x="46" y="15"/>
                  </a:lnTo>
                  <a:lnTo>
                    <a:pt x="46" y="15"/>
                  </a:lnTo>
                  <a:lnTo>
                    <a:pt x="45" y="19"/>
                  </a:lnTo>
                  <a:lnTo>
                    <a:pt x="43" y="21"/>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p16"/>
            <p:cNvSpPr/>
            <p:nvPr/>
          </p:nvSpPr>
          <p:spPr>
            <a:xfrm>
              <a:off x="6564335" y="3498892"/>
              <a:ext cx="74613" cy="17463"/>
            </a:xfrm>
            <a:custGeom>
              <a:avLst/>
              <a:gdLst/>
              <a:ahLst/>
              <a:cxnLst/>
              <a:rect l="l" t="t" r="r" b="b"/>
              <a:pathLst>
                <a:path w="95" h="23" extrusionOk="0">
                  <a:moveTo>
                    <a:pt x="36" y="23"/>
                  </a:moveTo>
                  <a:lnTo>
                    <a:pt x="0" y="23"/>
                  </a:lnTo>
                  <a:lnTo>
                    <a:pt x="0" y="0"/>
                  </a:lnTo>
                  <a:lnTo>
                    <a:pt x="36" y="0"/>
                  </a:lnTo>
                  <a:lnTo>
                    <a:pt x="36" y="0"/>
                  </a:lnTo>
                  <a:lnTo>
                    <a:pt x="39" y="1"/>
                  </a:lnTo>
                  <a:lnTo>
                    <a:pt x="43" y="2"/>
                  </a:lnTo>
                  <a:lnTo>
                    <a:pt x="45" y="5"/>
                  </a:lnTo>
                  <a:lnTo>
                    <a:pt x="46" y="8"/>
                  </a:lnTo>
                  <a:lnTo>
                    <a:pt x="91" y="8"/>
                  </a:lnTo>
                  <a:lnTo>
                    <a:pt x="91" y="8"/>
                  </a:lnTo>
                  <a:lnTo>
                    <a:pt x="94" y="9"/>
                  </a:lnTo>
                  <a:lnTo>
                    <a:pt x="95" y="12"/>
                  </a:lnTo>
                  <a:lnTo>
                    <a:pt x="95" y="12"/>
                  </a:lnTo>
                  <a:lnTo>
                    <a:pt x="94" y="14"/>
                  </a:lnTo>
                  <a:lnTo>
                    <a:pt x="91" y="15"/>
                  </a:lnTo>
                  <a:lnTo>
                    <a:pt x="46" y="15"/>
                  </a:lnTo>
                  <a:lnTo>
                    <a:pt x="46" y="15"/>
                  </a:lnTo>
                  <a:lnTo>
                    <a:pt x="45" y="19"/>
                  </a:lnTo>
                  <a:lnTo>
                    <a:pt x="43" y="21"/>
                  </a:lnTo>
                  <a:lnTo>
                    <a:pt x="39" y="22"/>
                  </a:lnTo>
                  <a:lnTo>
                    <a:pt x="36" y="23"/>
                  </a:lnTo>
                  <a:lnTo>
                    <a:pt x="36" y="2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0" name="Google Shape;180;p16"/>
            <p:cNvSpPr/>
            <p:nvPr/>
          </p:nvSpPr>
          <p:spPr>
            <a:xfrm>
              <a:off x="6564335" y="3468729"/>
              <a:ext cx="74613" cy="17463"/>
            </a:xfrm>
            <a:custGeom>
              <a:avLst/>
              <a:gdLst/>
              <a:ahLst/>
              <a:cxnLst/>
              <a:rect l="l" t="t" r="r" b="b"/>
              <a:pathLst>
                <a:path w="95" h="22" extrusionOk="0">
                  <a:moveTo>
                    <a:pt x="36" y="22"/>
                  </a:moveTo>
                  <a:lnTo>
                    <a:pt x="0" y="22"/>
                  </a:lnTo>
                  <a:lnTo>
                    <a:pt x="0" y="0"/>
                  </a:lnTo>
                  <a:lnTo>
                    <a:pt x="36" y="0"/>
                  </a:lnTo>
                  <a:lnTo>
                    <a:pt x="36" y="0"/>
                  </a:lnTo>
                  <a:lnTo>
                    <a:pt x="39" y="0"/>
                  </a:lnTo>
                  <a:lnTo>
                    <a:pt x="43" y="2"/>
                  </a:lnTo>
                  <a:lnTo>
                    <a:pt x="45" y="5"/>
                  </a:lnTo>
                  <a:lnTo>
                    <a:pt x="46" y="8"/>
                  </a:lnTo>
                  <a:lnTo>
                    <a:pt x="91" y="8"/>
                  </a:lnTo>
                  <a:lnTo>
                    <a:pt x="91" y="8"/>
                  </a:lnTo>
                  <a:lnTo>
                    <a:pt x="94" y="8"/>
                  </a:lnTo>
                  <a:lnTo>
                    <a:pt x="95" y="12"/>
                  </a:lnTo>
                  <a:lnTo>
                    <a:pt x="95" y="12"/>
                  </a:lnTo>
                  <a:lnTo>
                    <a:pt x="94" y="14"/>
                  </a:lnTo>
                  <a:lnTo>
                    <a:pt x="91" y="15"/>
                  </a:lnTo>
                  <a:lnTo>
                    <a:pt x="46" y="15"/>
                  </a:lnTo>
                  <a:lnTo>
                    <a:pt x="46" y="15"/>
                  </a:lnTo>
                  <a:lnTo>
                    <a:pt x="45" y="19"/>
                  </a:lnTo>
                  <a:lnTo>
                    <a:pt x="43" y="21"/>
                  </a:lnTo>
                  <a:lnTo>
                    <a:pt x="39" y="22"/>
                  </a:lnTo>
                  <a:lnTo>
                    <a:pt x="36" y="22"/>
                  </a:lnTo>
                  <a:lnTo>
                    <a:pt x="36" y="2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81" name="Google Shape;181;p16"/>
          <p:cNvGrpSpPr/>
          <p:nvPr/>
        </p:nvGrpSpPr>
        <p:grpSpPr>
          <a:xfrm>
            <a:off x="1233373" y="1529963"/>
            <a:ext cx="1266206" cy="1266218"/>
            <a:chOff x="4978417" y="2967073"/>
            <a:chExt cx="808040" cy="808047"/>
          </a:xfrm>
        </p:grpSpPr>
        <p:sp>
          <p:nvSpPr>
            <p:cNvPr id="182" name="Google Shape;182;p16"/>
            <p:cNvSpPr/>
            <p:nvPr/>
          </p:nvSpPr>
          <p:spPr>
            <a:xfrm>
              <a:off x="4978417" y="2967073"/>
              <a:ext cx="808040" cy="808047"/>
            </a:xfrm>
            <a:custGeom>
              <a:avLst/>
              <a:gdLst/>
              <a:ahLst/>
              <a:cxnLst/>
              <a:rect l="l" t="t" r="r" b="b"/>
              <a:pathLst>
                <a:path w="1018" h="1018" extrusionOk="0">
                  <a:moveTo>
                    <a:pt x="1018" y="509"/>
                  </a:moveTo>
                  <a:lnTo>
                    <a:pt x="1018" y="509"/>
                  </a:lnTo>
                  <a:lnTo>
                    <a:pt x="1017" y="536"/>
                  </a:lnTo>
                  <a:lnTo>
                    <a:pt x="1015" y="561"/>
                  </a:lnTo>
                  <a:lnTo>
                    <a:pt x="1013" y="586"/>
                  </a:lnTo>
                  <a:lnTo>
                    <a:pt x="1008" y="612"/>
                  </a:lnTo>
                  <a:lnTo>
                    <a:pt x="1002" y="636"/>
                  </a:lnTo>
                  <a:lnTo>
                    <a:pt x="995" y="660"/>
                  </a:lnTo>
                  <a:lnTo>
                    <a:pt x="987" y="684"/>
                  </a:lnTo>
                  <a:lnTo>
                    <a:pt x="978" y="707"/>
                  </a:lnTo>
                  <a:lnTo>
                    <a:pt x="968" y="729"/>
                  </a:lnTo>
                  <a:lnTo>
                    <a:pt x="956" y="751"/>
                  </a:lnTo>
                  <a:lnTo>
                    <a:pt x="945" y="773"/>
                  </a:lnTo>
                  <a:lnTo>
                    <a:pt x="931" y="794"/>
                  </a:lnTo>
                  <a:lnTo>
                    <a:pt x="917" y="813"/>
                  </a:lnTo>
                  <a:lnTo>
                    <a:pt x="902" y="833"/>
                  </a:lnTo>
                  <a:lnTo>
                    <a:pt x="886" y="851"/>
                  </a:lnTo>
                  <a:lnTo>
                    <a:pt x="869" y="869"/>
                  </a:lnTo>
                  <a:lnTo>
                    <a:pt x="851" y="886"/>
                  </a:lnTo>
                  <a:lnTo>
                    <a:pt x="833" y="902"/>
                  </a:lnTo>
                  <a:lnTo>
                    <a:pt x="813" y="917"/>
                  </a:lnTo>
                  <a:lnTo>
                    <a:pt x="794" y="931"/>
                  </a:lnTo>
                  <a:lnTo>
                    <a:pt x="773" y="945"/>
                  </a:lnTo>
                  <a:lnTo>
                    <a:pt x="752" y="956"/>
                  </a:lnTo>
                  <a:lnTo>
                    <a:pt x="731" y="968"/>
                  </a:lnTo>
                  <a:lnTo>
                    <a:pt x="708" y="978"/>
                  </a:lnTo>
                  <a:lnTo>
                    <a:pt x="685" y="987"/>
                  </a:lnTo>
                  <a:lnTo>
                    <a:pt x="660" y="995"/>
                  </a:lnTo>
                  <a:lnTo>
                    <a:pt x="636" y="1002"/>
                  </a:lnTo>
                  <a:lnTo>
                    <a:pt x="612" y="1008"/>
                  </a:lnTo>
                  <a:lnTo>
                    <a:pt x="587" y="1011"/>
                  </a:lnTo>
                  <a:lnTo>
                    <a:pt x="561" y="1015"/>
                  </a:lnTo>
                  <a:lnTo>
                    <a:pt x="536" y="1017"/>
                  </a:lnTo>
                  <a:lnTo>
                    <a:pt x="509" y="1018"/>
                  </a:lnTo>
                  <a:lnTo>
                    <a:pt x="509" y="1018"/>
                  </a:lnTo>
                  <a:lnTo>
                    <a:pt x="483" y="1017"/>
                  </a:lnTo>
                  <a:lnTo>
                    <a:pt x="458" y="1015"/>
                  </a:lnTo>
                  <a:lnTo>
                    <a:pt x="432" y="1011"/>
                  </a:lnTo>
                  <a:lnTo>
                    <a:pt x="407" y="1008"/>
                  </a:lnTo>
                  <a:lnTo>
                    <a:pt x="383" y="1002"/>
                  </a:lnTo>
                  <a:lnTo>
                    <a:pt x="359" y="995"/>
                  </a:lnTo>
                  <a:lnTo>
                    <a:pt x="334" y="987"/>
                  </a:lnTo>
                  <a:lnTo>
                    <a:pt x="311" y="978"/>
                  </a:lnTo>
                  <a:lnTo>
                    <a:pt x="290" y="968"/>
                  </a:lnTo>
                  <a:lnTo>
                    <a:pt x="268" y="956"/>
                  </a:lnTo>
                  <a:lnTo>
                    <a:pt x="246" y="945"/>
                  </a:lnTo>
                  <a:lnTo>
                    <a:pt x="225" y="931"/>
                  </a:lnTo>
                  <a:lnTo>
                    <a:pt x="205" y="917"/>
                  </a:lnTo>
                  <a:lnTo>
                    <a:pt x="186" y="902"/>
                  </a:lnTo>
                  <a:lnTo>
                    <a:pt x="167" y="886"/>
                  </a:lnTo>
                  <a:lnTo>
                    <a:pt x="150" y="869"/>
                  </a:lnTo>
                  <a:lnTo>
                    <a:pt x="133" y="851"/>
                  </a:lnTo>
                  <a:lnTo>
                    <a:pt x="117" y="833"/>
                  </a:lnTo>
                  <a:lnTo>
                    <a:pt x="102" y="813"/>
                  </a:lnTo>
                  <a:lnTo>
                    <a:pt x="88" y="794"/>
                  </a:lnTo>
                  <a:lnTo>
                    <a:pt x="74" y="773"/>
                  </a:lnTo>
                  <a:lnTo>
                    <a:pt x="63" y="751"/>
                  </a:lnTo>
                  <a:lnTo>
                    <a:pt x="51" y="729"/>
                  </a:lnTo>
                  <a:lnTo>
                    <a:pt x="41" y="707"/>
                  </a:lnTo>
                  <a:lnTo>
                    <a:pt x="32" y="684"/>
                  </a:lnTo>
                  <a:lnTo>
                    <a:pt x="23" y="660"/>
                  </a:lnTo>
                  <a:lnTo>
                    <a:pt x="17" y="636"/>
                  </a:lnTo>
                  <a:lnTo>
                    <a:pt x="11" y="612"/>
                  </a:lnTo>
                  <a:lnTo>
                    <a:pt x="7" y="586"/>
                  </a:lnTo>
                  <a:lnTo>
                    <a:pt x="4" y="561"/>
                  </a:lnTo>
                  <a:lnTo>
                    <a:pt x="2" y="536"/>
                  </a:lnTo>
                  <a:lnTo>
                    <a:pt x="0" y="509"/>
                  </a:lnTo>
                  <a:lnTo>
                    <a:pt x="0" y="509"/>
                  </a:lnTo>
                  <a:lnTo>
                    <a:pt x="2" y="483"/>
                  </a:lnTo>
                  <a:lnTo>
                    <a:pt x="4" y="457"/>
                  </a:lnTo>
                  <a:lnTo>
                    <a:pt x="7" y="432"/>
                  </a:lnTo>
                  <a:lnTo>
                    <a:pt x="11" y="406"/>
                  </a:lnTo>
                  <a:lnTo>
                    <a:pt x="17" y="382"/>
                  </a:lnTo>
                  <a:lnTo>
                    <a:pt x="23" y="358"/>
                  </a:lnTo>
                  <a:lnTo>
                    <a:pt x="32" y="334"/>
                  </a:lnTo>
                  <a:lnTo>
                    <a:pt x="41" y="311"/>
                  </a:lnTo>
                  <a:lnTo>
                    <a:pt x="51" y="289"/>
                  </a:lnTo>
                  <a:lnTo>
                    <a:pt x="63" y="266"/>
                  </a:lnTo>
                  <a:lnTo>
                    <a:pt x="74" y="245"/>
                  </a:lnTo>
                  <a:lnTo>
                    <a:pt x="88" y="224"/>
                  </a:lnTo>
                  <a:lnTo>
                    <a:pt x="102" y="205"/>
                  </a:lnTo>
                  <a:lnTo>
                    <a:pt x="117" y="185"/>
                  </a:lnTo>
                  <a:lnTo>
                    <a:pt x="133" y="167"/>
                  </a:lnTo>
                  <a:lnTo>
                    <a:pt x="150" y="150"/>
                  </a:lnTo>
                  <a:lnTo>
                    <a:pt x="167" y="132"/>
                  </a:lnTo>
                  <a:lnTo>
                    <a:pt x="186" y="116"/>
                  </a:lnTo>
                  <a:lnTo>
                    <a:pt x="205" y="101"/>
                  </a:lnTo>
                  <a:lnTo>
                    <a:pt x="225" y="87"/>
                  </a:lnTo>
                  <a:lnTo>
                    <a:pt x="246" y="73"/>
                  </a:lnTo>
                  <a:lnTo>
                    <a:pt x="268" y="62"/>
                  </a:lnTo>
                  <a:lnTo>
                    <a:pt x="290" y="50"/>
                  </a:lnTo>
                  <a:lnTo>
                    <a:pt x="311" y="40"/>
                  </a:lnTo>
                  <a:lnTo>
                    <a:pt x="334" y="31"/>
                  </a:lnTo>
                  <a:lnTo>
                    <a:pt x="359" y="23"/>
                  </a:lnTo>
                  <a:lnTo>
                    <a:pt x="383" y="16"/>
                  </a:lnTo>
                  <a:lnTo>
                    <a:pt x="407" y="10"/>
                  </a:lnTo>
                  <a:lnTo>
                    <a:pt x="432" y="6"/>
                  </a:lnTo>
                  <a:lnTo>
                    <a:pt x="458" y="3"/>
                  </a:lnTo>
                  <a:lnTo>
                    <a:pt x="483" y="1"/>
                  </a:lnTo>
                  <a:lnTo>
                    <a:pt x="509" y="0"/>
                  </a:lnTo>
                  <a:lnTo>
                    <a:pt x="509" y="0"/>
                  </a:lnTo>
                  <a:lnTo>
                    <a:pt x="536" y="1"/>
                  </a:lnTo>
                  <a:lnTo>
                    <a:pt x="561" y="3"/>
                  </a:lnTo>
                  <a:lnTo>
                    <a:pt x="587" y="6"/>
                  </a:lnTo>
                  <a:lnTo>
                    <a:pt x="612" y="10"/>
                  </a:lnTo>
                  <a:lnTo>
                    <a:pt x="636" y="16"/>
                  </a:lnTo>
                  <a:lnTo>
                    <a:pt x="660" y="23"/>
                  </a:lnTo>
                  <a:lnTo>
                    <a:pt x="685" y="31"/>
                  </a:lnTo>
                  <a:lnTo>
                    <a:pt x="708" y="40"/>
                  </a:lnTo>
                  <a:lnTo>
                    <a:pt x="731" y="50"/>
                  </a:lnTo>
                  <a:lnTo>
                    <a:pt x="752" y="62"/>
                  </a:lnTo>
                  <a:lnTo>
                    <a:pt x="773" y="73"/>
                  </a:lnTo>
                  <a:lnTo>
                    <a:pt x="794" y="87"/>
                  </a:lnTo>
                  <a:lnTo>
                    <a:pt x="813" y="101"/>
                  </a:lnTo>
                  <a:lnTo>
                    <a:pt x="833" y="116"/>
                  </a:lnTo>
                  <a:lnTo>
                    <a:pt x="851" y="132"/>
                  </a:lnTo>
                  <a:lnTo>
                    <a:pt x="869" y="150"/>
                  </a:lnTo>
                  <a:lnTo>
                    <a:pt x="886" y="167"/>
                  </a:lnTo>
                  <a:lnTo>
                    <a:pt x="902" y="185"/>
                  </a:lnTo>
                  <a:lnTo>
                    <a:pt x="917" y="205"/>
                  </a:lnTo>
                  <a:lnTo>
                    <a:pt x="931" y="224"/>
                  </a:lnTo>
                  <a:lnTo>
                    <a:pt x="945" y="245"/>
                  </a:lnTo>
                  <a:lnTo>
                    <a:pt x="956" y="266"/>
                  </a:lnTo>
                  <a:lnTo>
                    <a:pt x="968" y="289"/>
                  </a:lnTo>
                  <a:lnTo>
                    <a:pt x="978" y="311"/>
                  </a:lnTo>
                  <a:lnTo>
                    <a:pt x="987" y="334"/>
                  </a:lnTo>
                  <a:lnTo>
                    <a:pt x="995" y="358"/>
                  </a:lnTo>
                  <a:lnTo>
                    <a:pt x="1002" y="382"/>
                  </a:lnTo>
                  <a:lnTo>
                    <a:pt x="1008" y="406"/>
                  </a:lnTo>
                  <a:lnTo>
                    <a:pt x="1013" y="432"/>
                  </a:lnTo>
                  <a:lnTo>
                    <a:pt x="1015" y="457"/>
                  </a:lnTo>
                  <a:lnTo>
                    <a:pt x="1017" y="483"/>
                  </a:lnTo>
                  <a:lnTo>
                    <a:pt x="1018" y="509"/>
                  </a:lnTo>
                  <a:lnTo>
                    <a:pt x="1018" y="509"/>
                  </a:lnTo>
                  <a:close/>
                </a:path>
              </a:pathLst>
            </a:custGeom>
            <a:solidFill>
              <a:srgbClr val="646D7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3" name="Google Shape;183;p16"/>
            <p:cNvSpPr/>
            <p:nvPr/>
          </p:nvSpPr>
          <p:spPr>
            <a:xfrm>
              <a:off x="5221305" y="3097250"/>
              <a:ext cx="325439" cy="428630"/>
            </a:xfrm>
            <a:custGeom>
              <a:avLst/>
              <a:gdLst/>
              <a:ahLst/>
              <a:cxnLst/>
              <a:rect l="l" t="t" r="r" b="b"/>
              <a:pathLst>
                <a:path w="409" h="539" extrusionOk="0">
                  <a:moveTo>
                    <a:pt x="273" y="539"/>
                  </a:moveTo>
                  <a:lnTo>
                    <a:pt x="136" y="539"/>
                  </a:lnTo>
                  <a:lnTo>
                    <a:pt x="136" y="539"/>
                  </a:lnTo>
                  <a:lnTo>
                    <a:pt x="129" y="538"/>
                  </a:lnTo>
                  <a:lnTo>
                    <a:pt x="124" y="534"/>
                  </a:lnTo>
                  <a:lnTo>
                    <a:pt x="120" y="530"/>
                  </a:lnTo>
                  <a:lnTo>
                    <a:pt x="118" y="523"/>
                  </a:lnTo>
                  <a:lnTo>
                    <a:pt x="118" y="482"/>
                  </a:lnTo>
                  <a:lnTo>
                    <a:pt x="118" y="482"/>
                  </a:lnTo>
                  <a:lnTo>
                    <a:pt x="117" y="468"/>
                  </a:lnTo>
                  <a:lnTo>
                    <a:pt x="114" y="453"/>
                  </a:lnTo>
                  <a:lnTo>
                    <a:pt x="108" y="437"/>
                  </a:lnTo>
                  <a:lnTo>
                    <a:pt x="100" y="421"/>
                  </a:lnTo>
                  <a:lnTo>
                    <a:pt x="91" y="405"/>
                  </a:lnTo>
                  <a:lnTo>
                    <a:pt x="80" y="389"/>
                  </a:lnTo>
                  <a:lnTo>
                    <a:pt x="59" y="356"/>
                  </a:lnTo>
                  <a:lnTo>
                    <a:pt x="59" y="356"/>
                  </a:lnTo>
                  <a:lnTo>
                    <a:pt x="39" y="324"/>
                  </a:lnTo>
                  <a:lnTo>
                    <a:pt x="39" y="324"/>
                  </a:lnTo>
                  <a:lnTo>
                    <a:pt x="29" y="309"/>
                  </a:lnTo>
                  <a:lnTo>
                    <a:pt x="21" y="293"/>
                  </a:lnTo>
                  <a:lnTo>
                    <a:pt x="21" y="293"/>
                  </a:lnTo>
                  <a:lnTo>
                    <a:pt x="18" y="291"/>
                  </a:lnTo>
                  <a:lnTo>
                    <a:pt x="18" y="291"/>
                  </a:lnTo>
                  <a:lnTo>
                    <a:pt x="10" y="270"/>
                  </a:lnTo>
                  <a:lnTo>
                    <a:pt x="4" y="248"/>
                  </a:lnTo>
                  <a:lnTo>
                    <a:pt x="1" y="227"/>
                  </a:lnTo>
                  <a:lnTo>
                    <a:pt x="0" y="205"/>
                  </a:lnTo>
                  <a:lnTo>
                    <a:pt x="0" y="205"/>
                  </a:lnTo>
                  <a:lnTo>
                    <a:pt x="1" y="184"/>
                  </a:lnTo>
                  <a:lnTo>
                    <a:pt x="3" y="163"/>
                  </a:lnTo>
                  <a:lnTo>
                    <a:pt x="9" y="144"/>
                  </a:lnTo>
                  <a:lnTo>
                    <a:pt x="16" y="125"/>
                  </a:lnTo>
                  <a:lnTo>
                    <a:pt x="24" y="107"/>
                  </a:lnTo>
                  <a:lnTo>
                    <a:pt x="34" y="89"/>
                  </a:lnTo>
                  <a:lnTo>
                    <a:pt x="46" y="74"/>
                  </a:lnTo>
                  <a:lnTo>
                    <a:pt x="60" y="59"/>
                  </a:lnTo>
                  <a:lnTo>
                    <a:pt x="73" y="47"/>
                  </a:lnTo>
                  <a:lnTo>
                    <a:pt x="90" y="34"/>
                  </a:lnTo>
                  <a:lnTo>
                    <a:pt x="107" y="25"/>
                  </a:lnTo>
                  <a:lnTo>
                    <a:pt x="124" y="16"/>
                  </a:lnTo>
                  <a:lnTo>
                    <a:pt x="144" y="9"/>
                  </a:lnTo>
                  <a:lnTo>
                    <a:pt x="163" y="4"/>
                  </a:lnTo>
                  <a:lnTo>
                    <a:pt x="183" y="1"/>
                  </a:lnTo>
                  <a:lnTo>
                    <a:pt x="204" y="0"/>
                  </a:lnTo>
                  <a:lnTo>
                    <a:pt x="204" y="0"/>
                  </a:lnTo>
                  <a:lnTo>
                    <a:pt x="224" y="1"/>
                  </a:lnTo>
                  <a:lnTo>
                    <a:pt x="245" y="4"/>
                  </a:lnTo>
                  <a:lnTo>
                    <a:pt x="265" y="9"/>
                  </a:lnTo>
                  <a:lnTo>
                    <a:pt x="283" y="16"/>
                  </a:lnTo>
                  <a:lnTo>
                    <a:pt x="302" y="25"/>
                  </a:lnTo>
                  <a:lnTo>
                    <a:pt x="319" y="34"/>
                  </a:lnTo>
                  <a:lnTo>
                    <a:pt x="334" y="47"/>
                  </a:lnTo>
                  <a:lnTo>
                    <a:pt x="349" y="59"/>
                  </a:lnTo>
                  <a:lnTo>
                    <a:pt x="361" y="74"/>
                  </a:lnTo>
                  <a:lnTo>
                    <a:pt x="374" y="89"/>
                  </a:lnTo>
                  <a:lnTo>
                    <a:pt x="383" y="107"/>
                  </a:lnTo>
                  <a:lnTo>
                    <a:pt x="392" y="125"/>
                  </a:lnTo>
                  <a:lnTo>
                    <a:pt x="399" y="144"/>
                  </a:lnTo>
                  <a:lnTo>
                    <a:pt x="404" y="163"/>
                  </a:lnTo>
                  <a:lnTo>
                    <a:pt x="407" y="184"/>
                  </a:lnTo>
                  <a:lnTo>
                    <a:pt x="409" y="205"/>
                  </a:lnTo>
                  <a:lnTo>
                    <a:pt x="409" y="205"/>
                  </a:lnTo>
                  <a:lnTo>
                    <a:pt x="407" y="227"/>
                  </a:lnTo>
                  <a:lnTo>
                    <a:pt x="404" y="248"/>
                  </a:lnTo>
                  <a:lnTo>
                    <a:pt x="398" y="270"/>
                  </a:lnTo>
                  <a:lnTo>
                    <a:pt x="389" y="291"/>
                  </a:lnTo>
                  <a:lnTo>
                    <a:pt x="389" y="291"/>
                  </a:lnTo>
                  <a:lnTo>
                    <a:pt x="388" y="293"/>
                  </a:lnTo>
                  <a:lnTo>
                    <a:pt x="388" y="293"/>
                  </a:lnTo>
                  <a:lnTo>
                    <a:pt x="379" y="309"/>
                  </a:lnTo>
                  <a:lnTo>
                    <a:pt x="369" y="324"/>
                  </a:lnTo>
                  <a:lnTo>
                    <a:pt x="369" y="324"/>
                  </a:lnTo>
                  <a:lnTo>
                    <a:pt x="349" y="356"/>
                  </a:lnTo>
                  <a:lnTo>
                    <a:pt x="349" y="356"/>
                  </a:lnTo>
                  <a:lnTo>
                    <a:pt x="327" y="389"/>
                  </a:lnTo>
                  <a:lnTo>
                    <a:pt x="318" y="405"/>
                  </a:lnTo>
                  <a:lnTo>
                    <a:pt x="308" y="421"/>
                  </a:lnTo>
                  <a:lnTo>
                    <a:pt x="300" y="437"/>
                  </a:lnTo>
                  <a:lnTo>
                    <a:pt x="295" y="453"/>
                  </a:lnTo>
                  <a:lnTo>
                    <a:pt x="291" y="468"/>
                  </a:lnTo>
                  <a:lnTo>
                    <a:pt x="289" y="482"/>
                  </a:lnTo>
                  <a:lnTo>
                    <a:pt x="289" y="523"/>
                  </a:lnTo>
                  <a:lnTo>
                    <a:pt x="289" y="523"/>
                  </a:lnTo>
                  <a:lnTo>
                    <a:pt x="288" y="530"/>
                  </a:lnTo>
                  <a:lnTo>
                    <a:pt x="284" y="534"/>
                  </a:lnTo>
                  <a:lnTo>
                    <a:pt x="280" y="538"/>
                  </a:lnTo>
                  <a:lnTo>
                    <a:pt x="273" y="539"/>
                  </a:lnTo>
                  <a:lnTo>
                    <a:pt x="273" y="539"/>
                  </a:lnTo>
                  <a:close/>
                  <a:moveTo>
                    <a:pt x="204" y="11"/>
                  </a:moveTo>
                  <a:lnTo>
                    <a:pt x="204" y="11"/>
                  </a:lnTo>
                  <a:lnTo>
                    <a:pt x="184" y="12"/>
                  </a:lnTo>
                  <a:lnTo>
                    <a:pt x="166" y="14"/>
                  </a:lnTo>
                  <a:lnTo>
                    <a:pt x="147" y="19"/>
                  </a:lnTo>
                  <a:lnTo>
                    <a:pt x="129" y="26"/>
                  </a:lnTo>
                  <a:lnTo>
                    <a:pt x="111" y="34"/>
                  </a:lnTo>
                  <a:lnTo>
                    <a:pt x="97" y="44"/>
                  </a:lnTo>
                  <a:lnTo>
                    <a:pt x="82" y="55"/>
                  </a:lnTo>
                  <a:lnTo>
                    <a:pt x="68" y="67"/>
                  </a:lnTo>
                  <a:lnTo>
                    <a:pt x="55" y="81"/>
                  </a:lnTo>
                  <a:lnTo>
                    <a:pt x="44" y="96"/>
                  </a:lnTo>
                  <a:lnTo>
                    <a:pt x="34" y="112"/>
                  </a:lnTo>
                  <a:lnTo>
                    <a:pt x="26" y="129"/>
                  </a:lnTo>
                  <a:lnTo>
                    <a:pt x="19" y="147"/>
                  </a:lnTo>
                  <a:lnTo>
                    <a:pt x="15" y="165"/>
                  </a:lnTo>
                  <a:lnTo>
                    <a:pt x="11" y="185"/>
                  </a:lnTo>
                  <a:lnTo>
                    <a:pt x="11" y="205"/>
                  </a:lnTo>
                  <a:lnTo>
                    <a:pt x="11" y="205"/>
                  </a:lnTo>
                  <a:lnTo>
                    <a:pt x="12" y="225"/>
                  </a:lnTo>
                  <a:lnTo>
                    <a:pt x="16" y="246"/>
                  </a:lnTo>
                  <a:lnTo>
                    <a:pt x="22" y="266"/>
                  </a:lnTo>
                  <a:lnTo>
                    <a:pt x="29" y="285"/>
                  </a:lnTo>
                  <a:lnTo>
                    <a:pt x="29" y="285"/>
                  </a:lnTo>
                  <a:lnTo>
                    <a:pt x="30" y="288"/>
                  </a:lnTo>
                  <a:lnTo>
                    <a:pt x="30" y="289"/>
                  </a:lnTo>
                  <a:lnTo>
                    <a:pt x="30" y="289"/>
                  </a:lnTo>
                  <a:lnTo>
                    <a:pt x="39" y="304"/>
                  </a:lnTo>
                  <a:lnTo>
                    <a:pt x="48" y="318"/>
                  </a:lnTo>
                  <a:lnTo>
                    <a:pt x="48" y="319"/>
                  </a:lnTo>
                  <a:lnTo>
                    <a:pt x="48" y="319"/>
                  </a:lnTo>
                  <a:lnTo>
                    <a:pt x="69" y="349"/>
                  </a:lnTo>
                  <a:lnTo>
                    <a:pt x="69" y="349"/>
                  </a:lnTo>
                  <a:lnTo>
                    <a:pt x="92" y="384"/>
                  </a:lnTo>
                  <a:lnTo>
                    <a:pt x="102" y="402"/>
                  </a:lnTo>
                  <a:lnTo>
                    <a:pt x="111" y="419"/>
                  </a:lnTo>
                  <a:lnTo>
                    <a:pt x="120" y="435"/>
                  </a:lnTo>
                  <a:lnTo>
                    <a:pt x="125" y="451"/>
                  </a:lnTo>
                  <a:lnTo>
                    <a:pt x="129" y="467"/>
                  </a:lnTo>
                  <a:lnTo>
                    <a:pt x="130" y="482"/>
                  </a:lnTo>
                  <a:lnTo>
                    <a:pt x="130" y="523"/>
                  </a:lnTo>
                  <a:lnTo>
                    <a:pt x="130" y="523"/>
                  </a:lnTo>
                  <a:lnTo>
                    <a:pt x="131" y="525"/>
                  </a:lnTo>
                  <a:lnTo>
                    <a:pt x="132" y="526"/>
                  </a:lnTo>
                  <a:lnTo>
                    <a:pt x="133" y="527"/>
                  </a:lnTo>
                  <a:lnTo>
                    <a:pt x="136" y="527"/>
                  </a:lnTo>
                  <a:lnTo>
                    <a:pt x="273" y="527"/>
                  </a:lnTo>
                  <a:lnTo>
                    <a:pt x="273" y="527"/>
                  </a:lnTo>
                  <a:lnTo>
                    <a:pt x="275" y="527"/>
                  </a:lnTo>
                  <a:lnTo>
                    <a:pt x="276" y="526"/>
                  </a:lnTo>
                  <a:lnTo>
                    <a:pt x="277" y="525"/>
                  </a:lnTo>
                  <a:lnTo>
                    <a:pt x="277" y="523"/>
                  </a:lnTo>
                  <a:lnTo>
                    <a:pt x="277" y="482"/>
                  </a:lnTo>
                  <a:lnTo>
                    <a:pt x="277" y="482"/>
                  </a:lnTo>
                  <a:lnTo>
                    <a:pt x="280" y="467"/>
                  </a:lnTo>
                  <a:lnTo>
                    <a:pt x="283" y="451"/>
                  </a:lnTo>
                  <a:lnTo>
                    <a:pt x="289" y="435"/>
                  </a:lnTo>
                  <a:lnTo>
                    <a:pt x="297" y="419"/>
                  </a:lnTo>
                  <a:lnTo>
                    <a:pt x="306" y="402"/>
                  </a:lnTo>
                  <a:lnTo>
                    <a:pt x="316" y="384"/>
                  </a:lnTo>
                  <a:lnTo>
                    <a:pt x="340" y="350"/>
                  </a:lnTo>
                  <a:lnTo>
                    <a:pt x="340" y="350"/>
                  </a:lnTo>
                  <a:lnTo>
                    <a:pt x="359" y="319"/>
                  </a:lnTo>
                  <a:lnTo>
                    <a:pt x="360" y="318"/>
                  </a:lnTo>
                  <a:lnTo>
                    <a:pt x="360" y="318"/>
                  </a:lnTo>
                  <a:lnTo>
                    <a:pt x="369" y="304"/>
                  </a:lnTo>
                  <a:lnTo>
                    <a:pt x="378" y="289"/>
                  </a:lnTo>
                  <a:lnTo>
                    <a:pt x="378" y="288"/>
                  </a:lnTo>
                  <a:lnTo>
                    <a:pt x="378" y="288"/>
                  </a:lnTo>
                  <a:lnTo>
                    <a:pt x="379" y="286"/>
                  </a:lnTo>
                  <a:lnTo>
                    <a:pt x="379" y="286"/>
                  </a:lnTo>
                  <a:lnTo>
                    <a:pt x="387" y="266"/>
                  </a:lnTo>
                  <a:lnTo>
                    <a:pt x="392" y="246"/>
                  </a:lnTo>
                  <a:lnTo>
                    <a:pt x="396" y="225"/>
                  </a:lnTo>
                  <a:lnTo>
                    <a:pt x="397" y="205"/>
                  </a:lnTo>
                  <a:lnTo>
                    <a:pt x="397" y="205"/>
                  </a:lnTo>
                  <a:lnTo>
                    <a:pt x="396" y="185"/>
                  </a:lnTo>
                  <a:lnTo>
                    <a:pt x="394" y="165"/>
                  </a:lnTo>
                  <a:lnTo>
                    <a:pt x="389" y="147"/>
                  </a:lnTo>
                  <a:lnTo>
                    <a:pt x="382" y="129"/>
                  </a:lnTo>
                  <a:lnTo>
                    <a:pt x="374" y="112"/>
                  </a:lnTo>
                  <a:lnTo>
                    <a:pt x="364" y="96"/>
                  </a:lnTo>
                  <a:lnTo>
                    <a:pt x="353" y="81"/>
                  </a:lnTo>
                  <a:lnTo>
                    <a:pt x="341" y="67"/>
                  </a:lnTo>
                  <a:lnTo>
                    <a:pt x="327" y="55"/>
                  </a:lnTo>
                  <a:lnTo>
                    <a:pt x="312" y="44"/>
                  </a:lnTo>
                  <a:lnTo>
                    <a:pt x="296" y="34"/>
                  </a:lnTo>
                  <a:lnTo>
                    <a:pt x="280" y="26"/>
                  </a:lnTo>
                  <a:lnTo>
                    <a:pt x="261" y="19"/>
                  </a:lnTo>
                  <a:lnTo>
                    <a:pt x="243" y="14"/>
                  </a:lnTo>
                  <a:lnTo>
                    <a:pt x="223" y="12"/>
                  </a:lnTo>
                  <a:lnTo>
                    <a:pt x="204" y="11"/>
                  </a:lnTo>
                  <a:lnTo>
                    <a:pt x="204" y="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4" name="Google Shape;184;p16"/>
            <p:cNvSpPr/>
            <p:nvPr/>
          </p:nvSpPr>
          <p:spPr>
            <a:xfrm>
              <a:off x="5316556" y="3541755"/>
              <a:ext cx="134938" cy="28575"/>
            </a:xfrm>
            <a:custGeom>
              <a:avLst/>
              <a:gdLst/>
              <a:ahLst/>
              <a:cxnLst/>
              <a:rect l="l" t="t" r="r" b="b"/>
              <a:pathLst>
                <a:path w="171" h="36" extrusionOk="0">
                  <a:moveTo>
                    <a:pt x="158" y="36"/>
                  </a:moveTo>
                  <a:lnTo>
                    <a:pt x="14" y="36"/>
                  </a:lnTo>
                  <a:lnTo>
                    <a:pt x="14" y="36"/>
                  </a:lnTo>
                  <a:lnTo>
                    <a:pt x="10" y="35"/>
                  </a:lnTo>
                  <a:lnTo>
                    <a:pt x="5" y="33"/>
                  </a:lnTo>
                  <a:lnTo>
                    <a:pt x="2" y="28"/>
                  </a:lnTo>
                  <a:lnTo>
                    <a:pt x="0" y="23"/>
                  </a:lnTo>
                  <a:lnTo>
                    <a:pt x="0" y="14"/>
                  </a:lnTo>
                  <a:lnTo>
                    <a:pt x="0" y="14"/>
                  </a:lnTo>
                  <a:lnTo>
                    <a:pt x="2" y="8"/>
                  </a:lnTo>
                  <a:lnTo>
                    <a:pt x="5" y="4"/>
                  </a:lnTo>
                  <a:lnTo>
                    <a:pt x="10" y="1"/>
                  </a:lnTo>
                  <a:lnTo>
                    <a:pt x="14" y="0"/>
                  </a:lnTo>
                  <a:lnTo>
                    <a:pt x="158" y="0"/>
                  </a:lnTo>
                  <a:lnTo>
                    <a:pt x="158" y="0"/>
                  </a:lnTo>
                  <a:lnTo>
                    <a:pt x="163" y="1"/>
                  </a:lnTo>
                  <a:lnTo>
                    <a:pt x="167" y="4"/>
                  </a:lnTo>
                  <a:lnTo>
                    <a:pt x="170" y="8"/>
                  </a:lnTo>
                  <a:lnTo>
                    <a:pt x="171" y="14"/>
                  </a:lnTo>
                  <a:lnTo>
                    <a:pt x="171" y="23"/>
                  </a:lnTo>
                  <a:lnTo>
                    <a:pt x="171" y="23"/>
                  </a:lnTo>
                  <a:lnTo>
                    <a:pt x="170" y="28"/>
                  </a:lnTo>
                  <a:lnTo>
                    <a:pt x="167" y="33"/>
                  </a:lnTo>
                  <a:lnTo>
                    <a:pt x="163" y="35"/>
                  </a:lnTo>
                  <a:lnTo>
                    <a:pt x="158" y="36"/>
                  </a:lnTo>
                  <a:lnTo>
                    <a:pt x="158" y="36"/>
                  </a:lnTo>
                  <a:close/>
                  <a:moveTo>
                    <a:pt x="14" y="12"/>
                  </a:moveTo>
                  <a:lnTo>
                    <a:pt x="14" y="12"/>
                  </a:lnTo>
                  <a:lnTo>
                    <a:pt x="13" y="12"/>
                  </a:lnTo>
                  <a:lnTo>
                    <a:pt x="12" y="14"/>
                  </a:lnTo>
                  <a:lnTo>
                    <a:pt x="12" y="23"/>
                  </a:lnTo>
                  <a:lnTo>
                    <a:pt x="12" y="23"/>
                  </a:lnTo>
                  <a:lnTo>
                    <a:pt x="13" y="25"/>
                  </a:lnTo>
                  <a:lnTo>
                    <a:pt x="14" y="25"/>
                  </a:lnTo>
                  <a:lnTo>
                    <a:pt x="158" y="25"/>
                  </a:lnTo>
                  <a:lnTo>
                    <a:pt x="158" y="25"/>
                  </a:lnTo>
                  <a:lnTo>
                    <a:pt x="159" y="25"/>
                  </a:lnTo>
                  <a:lnTo>
                    <a:pt x="159" y="23"/>
                  </a:lnTo>
                  <a:lnTo>
                    <a:pt x="159" y="14"/>
                  </a:lnTo>
                  <a:lnTo>
                    <a:pt x="159" y="14"/>
                  </a:lnTo>
                  <a:lnTo>
                    <a:pt x="159" y="12"/>
                  </a:lnTo>
                  <a:lnTo>
                    <a:pt x="158" y="12"/>
                  </a:lnTo>
                  <a:lnTo>
                    <a:pt x="14" y="1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 name="Google Shape;185;p16"/>
            <p:cNvSpPr/>
            <p:nvPr/>
          </p:nvSpPr>
          <p:spPr>
            <a:xfrm>
              <a:off x="5329256" y="3579856"/>
              <a:ext cx="107950" cy="28575"/>
            </a:xfrm>
            <a:custGeom>
              <a:avLst/>
              <a:gdLst/>
              <a:ahLst/>
              <a:cxnLst/>
              <a:rect l="l" t="t" r="r" b="b"/>
              <a:pathLst>
                <a:path w="136" h="35" extrusionOk="0">
                  <a:moveTo>
                    <a:pt x="123" y="35"/>
                  </a:moveTo>
                  <a:lnTo>
                    <a:pt x="13" y="35"/>
                  </a:lnTo>
                  <a:lnTo>
                    <a:pt x="13" y="35"/>
                  </a:lnTo>
                  <a:lnTo>
                    <a:pt x="8" y="34"/>
                  </a:lnTo>
                  <a:lnTo>
                    <a:pt x="4" y="32"/>
                  </a:lnTo>
                  <a:lnTo>
                    <a:pt x="1" y="27"/>
                  </a:lnTo>
                  <a:lnTo>
                    <a:pt x="0" y="23"/>
                  </a:lnTo>
                  <a:lnTo>
                    <a:pt x="0" y="14"/>
                  </a:lnTo>
                  <a:lnTo>
                    <a:pt x="0" y="14"/>
                  </a:lnTo>
                  <a:lnTo>
                    <a:pt x="1" y="8"/>
                  </a:lnTo>
                  <a:lnTo>
                    <a:pt x="4" y="3"/>
                  </a:lnTo>
                  <a:lnTo>
                    <a:pt x="8" y="1"/>
                  </a:lnTo>
                  <a:lnTo>
                    <a:pt x="13" y="0"/>
                  </a:lnTo>
                  <a:lnTo>
                    <a:pt x="123" y="0"/>
                  </a:lnTo>
                  <a:lnTo>
                    <a:pt x="123" y="0"/>
                  </a:lnTo>
                  <a:lnTo>
                    <a:pt x="128" y="1"/>
                  </a:lnTo>
                  <a:lnTo>
                    <a:pt x="132" y="3"/>
                  </a:lnTo>
                  <a:lnTo>
                    <a:pt x="136" y="8"/>
                  </a:lnTo>
                  <a:lnTo>
                    <a:pt x="136" y="14"/>
                  </a:lnTo>
                  <a:lnTo>
                    <a:pt x="136" y="23"/>
                  </a:lnTo>
                  <a:lnTo>
                    <a:pt x="136" y="23"/>
                  </a:lnTo>
                  <a:lnTo>
                    <a:pt x="136" y="27"/>
                  </a:lnTo>
                  <a:lnTo>
                    <a:pt x="132" y="32"/>
                  </a:lnTo>
                  <a:lnTo>
                    <a:pt x="128" y="34"/>
                  </a:lnTo>
                  <a:lnTo>
                    <a:pt x="123" y="35"/>
                  </a:lnTo>
                  <a:lnTo>
                    <a:pt x="123" y="35"/>
                  </a:lnTo>
                  <a:close/>
                  <a:moveTo>
                    <a:pt x="13" y="11"/>
                  </a:moveTo>
                  <a:lnTo>
                    <a:pt x="13" y="11"/>
                  </a:lnTo>
                  <a:lnTo>
                    <a:pt x="12" y="11"/>
                  </a:lnTo>
                  <a:lnTo>
                    <a:pt x="11" y="14"/>
                  </a:lnTo>
                  <a:lnTo>
                    <a:pt x="11" y="23"/>
                  </a:lnTo>
                  <a:lnTo>
                    <a:pt x="11" y="23"/>
                  </a:lnTo>
                  <a:lnTo>
                    <a:pt x="12" y="24"/>
                  </a:lnTo>
                  <a:lnTo>
                    <a:pt x="13" y="24"/>
                  </a:lnTo>
                  <a:lnTo>
                    <a:pt x="123" y="24"/>
                  </a:lnTo>
                  <a:lnTo>
                    <a:pt x="123" y="24"/>
                  </a:lnTo>
                  <a:lnTo>
                    <a:pt x="124" y="24"/>
                  </a:lnTo>
                  <a:lnTo>
                    <a:pt x="125" y="23"/>
                  </a:lnTo>
                  <a:lnTo>
                    <a:pt x="125" y="14"/>
                  </a:lnTo>
                  <a:lnTo>
                    <a:pt x="125" y="14"/>
                  </a:lnTo>
                  <a:lnTo>
                    <a:pt x="124" y="11"/>
                  </a:lnTo>
                  <a:lnTo>
                    <a:pt x="123" y="11"/>
                  </a:lnTo>
                  <a:lnTo>
                    <a:pt x="13" y="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16"/>
            <p:cNvSpPr/>
            <p:nvPr/>
          </p:nvSpPr>
          <p:spPr>
            <a:xfrm>
              <a:off x="5343543" y="3617956"/>
              <a:ext cx="80963" cy="28575"/>
            </a:xfrm>
            <a:custGeom>
              <a:avLst/>
              <a:gdLst/>
              <a:ahLst/>
              <a:cxnLst/>
              <a:rect l="l" t="t" r="r" b="b"/>
              <a:pathLst>
                <a:path w="102" h="36" extrusionOk="0">
                  <a:moveTo>
                    <a:pt x="89" y="36"/>
                  </a:moveTo>
                  <a:lnTo>
                    <a:pt x="14" y="36"/>
                  </a:lnTo>
                  <a:lnTo>
                    <a:pt x="14" y="36"/>
                  </a:lnTo>
                  <a:lnTo>
                    <a:pt x="8" y="35"/>
                  </a:lnTo>
                  <a:lnTo>
                    <a:pt x="3" y="32"/>
                  </a:lnTo>
                  <a:lnTo>
                    <a:pt x="1" y="28"/>
                  </a:lnTo>
                  <a:lnTo>
                    <a:pt x="0" y="22"/>
                  </a:lnTo>
                  <a:lnTo>
                    <a:pt x="0" y="14"/>
                  </a:lnTo>
                  <a:lnTo>
                    <a:pt x="0" y="14"/>
                  </a:lnTo>
                  <a:lnTo>
                    <a:pt x="1" y="8"/>
                  </a:lnTo>
                  <a:lnTo>
                    <a:pt x="3" y="4"/>
                  </a:lnTo>
                  <a:lnTo>
                    <a:pt x="8" y="1"/>
                  </a:lnTo>
                  <a:lnTo>
                    <a:pt x="14" y="0"/>
                  </a:lnTo>
                  <a:lnTo>
                    <a:pt x="89" y="0"/>
                  </a:lnTo>
                  <a:lnTo>
                    <a:pt x="89" y="0"/>
                  </a:lnTo>
                  <a:lnTo>
                    <a:pt x="93" y="1"/>
                  </a:lnTo>
                  <a:lnTo>
                    <a:pt x="98" y="4"/>
                  </a:lnTo>
                  <a:lnTo>
                    <a:pt x="101" y="8"/>
                  </a:lnTo>
                  <a:lnTo>
                    <a:pt x="102" y="14"/>
                  </a:lnTo>
                  <a:lnTo>
                    <a:pt x="102" y="22"/>
                  </a:lnTo>
                  <a:lnTo>
                    <a:pt x="102" y="22"/>
                  </a:lnTo>
                  <a:lnTo>
                    <a:pt x="101" y="28"/>
                  </a:lnTo>
                  <a:lnTo>
                    <a:pt x="98" y="32"/>
                  </a:lnTo>
                  <a:lnTo>
                    <a:pt x="93" y="35"/>
                  </a:lnTo>
                  <a:lnTo>
                    <a:pt x="89" y="36"/>
                  </a:lnTo>
                  <a:lnTo>
                    <a:pt x="89" y="36"/>
                  </a:lnTo>
                  <a:close/>
                  <a:moveTo>
                    <a:pt x="14" y="12"/>
                  </a:moveTo>
                  <a:lnTo>
                    <a:pt x="14" y="12"/>
                  </a:lnTo>
                  <a:lnTo>
                    <a:pt x="11" y="12"/>
                  </a:lnTo>
                  <a:lnTo>
                    <a:pt x="11" y="14"/>
                  </a:lnTo>
                  <a:lnTo>
                    <a:pt x="11" y="22"/>
                  </a:lnTo>
                  <a:lnTo>
                    <a:pt x="11" y="22"/>
                  </a:lnTo>
                  <a:lnTo>
                    <a:pt x="11" y="24"/>
                  </a:lnTo>
                  <a:lnTo>
                    <a:pt x="14" y="24"/>
                  </a:lnTo>
                  <a:lnTo>
                    <a:pt x="89" y="24"/>
                  </a:lnTo>
                  <a:lnTo>
                    <a:pt x="89" y="24"/>
                  </a:lnTo>
                  <a:lnTo>
                    <a:pt x="90" y="24"/>
                  </a:lnTo>
                  <a:lnTo>
                    <a:pt x="91" y="22"/>
                  </a:lnTo>
                  <a:lnTo>
                    <a:pt x="91" y="14"/>
                  </a:lnTo>
                  <a:lnTo>
                    <a:pt x="91" y="14"/>
                  </a:lnTo>
                  <a:lnTo>
                    <a:pt x="90" y="12"/>
                  </a:lnTo>
                  <a:lnTo>
                    <a:pt x="89" y="12"/>
                  </a:lnTo>
                  <a:lnTo>
                    <a:pt x="14" y="1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7" name="Google Shape;187;p16"/>
            <p:cNvSpPr/>
            <p:nvPr/>
          </p:nvSpPr>
          <p:spPr>
            <a:xfrm>
              <a:off x="5260993" y="3143288"/>
              <a:ext cx="100013" cy="133352"/>
            </a:xfrm>
            <a:custGeom>
              <a:avLst/>
              <a:gdLst/>
              <a:ahLst/>
              <a:cxnLst/>
              <a:rect l="l" t="t" r="r" b="b"/>
              <a:pathLst>
                <a:path w="126" h="167" extrusionOk="0">
                  <a:moveTo>
                    <a:pt x="6" y="167"/>
                  </a:moveTo>
                  <a:lnTo>
                    <a:pt x="6" y="167"/>
                  </a:lnTo>
                  <a:lnTo>
                    <a:pt x="4" y="166"/>
                  </a:lnTo>
                  <a:lnTo>
                    <a:pt x="3" y="165"/>
                  </a:lnTo>
                  <a:lnTo>
                    <a:pt x="1" y="164"/>
                  </a:lnTo>
                  <a:lnTo>
                    <a:pt x="0" y="161"/>
                  </a:lnTo>
                  <a:lnTo>
                    <a:pt x="0" y="161"/>
                  </a:lnTo>
                  <a:lnTo>
                    <a:pt x="1" y="142"/>
                  </a:lnTo>
                  <a:lnTo>
                    <a:pt x="4" y="125"/>
                  </a:lnTo>
                  <a:lnTo>
                    <a:pt x="8" y="107"/>
                  </a:lnTo>
                  <a:lnTo>
                    <a:pt x="14" y="92"/>
                  </a:lnTo>
                  <a:lnTo>
                    <a:pt x="21" y="77"/>
                  </a:lnTo>
                  <a:lnTo>
                    <a:pt x="29" y="65"/>
                  </a:lnTo>
                  <a:lnTo>
                    <a:pt x="38" y="52"/>
                  </a:lnTo>
                  <a:lnTo>
                    <a:pt x="48" y="42"/>
                  </a:lnTo>
                  <a:lnTo>
                    <a:pt x="57" y="31"/>
                  </a:lnTo>
                  <a:lnTo>
                    <a:pt x="67" y="23"/>
                  </a:lnTo>
                  <a:lnTo>
                    <a:pt x="77" y="16"/>
                  </a:lnTo>
                  <a:lnTo>
                    <a:pt x="87" y="10"/>
                  </a:lnTo>
                  <a:lnTo>
                    <a:pt x="97" y="6"/>
                  </a:lnTo>
                  <a:lnTo>
                    <a:pt x="105" y="2"/>
                  </a:lnTo>
                  <a:lnTo>
                    <a:pt x="113" y="1"/>
                  </a:lnTo>
                  <a:lnTo>
                    <a:pt x="121" y="0"/>
                  </a:lnTo>
                  <a:lnTo>
                    <a:pt x="121" y="0"/>
                  </a:lnTo>
                  <a:lnTo>
                    <a:pt x="122" y="0"/>
                  </a:lnTo>
                  <a:lnTo>
                    <a:pt x="125" y="1"/>
                  </a:lnTo>
                  <a:lnTo>
                    <a:pt x="126" y="4"/>
                  </a:lnTo>
                  <a:lnTo>
                    <a:pt x="126" y="6"/>
                  </a:lnTo>
                  <a:lnTo>
                    <a:pt x="126" y="6"/>
                  </a:lnTo>
                  <a:lnTo>
                    <a:pt x="126" y="8"/>
                  </a:lnTo>
                  <a:lnTo>
                    <a:pt x="125" y="9"/>
                  </a:lnTo>
                  <a:lnTo>
                    <a:pt x="122" y="10"/>
                  </a:lnTo>
                  <a:lnTo>
                    <a:pt x="121" y="12"/>
                  </a:lnTo>
                  <a:lnTo>
                    <a:pt x="121" y="12"/>
                  </a:lnTo>
                  <a:lnTo>
                    <a:pt x="114" y="12"/>
                  </a:lnTo>
                  <a:lnTo>
                    <a:pt x="107" y="14"/>
                  </a:lnTo>
                  <a:lnTo>
                    <a:pt x="100" y="17"/>
                  </a:lnTo>
                  <a:lnTo>
                    <a:pt x="92" y="21"/>
                  </a:lnTo>
                  <a:lnTo>
                    <a:pt x="83" y="27"/>
                  </a:lnTo>
                  <a:lnTo>
                    <a:pt x="74" y="32"/>
                  </a:lnTo>
                  <a:lnTo>
                    <a:pt x="65" y="40"/>
                  </a:lnTo>
                  <a:lnTo>
                    <a:pt x="56" y="50"/>
                  </a:lnTo>
                  <a:lnTo>
                    <a:pt x="48" y="60"/>
                  </a:lnTo>
                  <a:lnTo>
                    <a:pt x="39" y="70"/>
                  </a:lnTo>
                  <a:lnTo>
                    <a:pt x="31" y="83"/>
                  </a:lnTo>
                  <a:lnTo>
                    <a:pt x="24" y="97"/>
                  </a:lnTo>
                  <a:lnTo>
                    <a:pt x="20" y="111"/>
                  </a:lnTo>
                  <a:lnTo>
                    <a:pt x="15" y="127"/>
                  </a:lnTo>
                  <a:lnTo>
                    <a:pt x="13" y="143"/>
                  </a:lnTo>
                  <a:lnTo>
                    <a:pt x="12" y="161"/>
                  </a:lnTo>
                  <a:lnTo>
                    <a:pt x="12" y="161"/>
                  </a:lnTo>
                  <a:lnTo>
                    <a:pt x="12" y="164"/>
                  </a:lnTo>
                  <a:lnTo>
                    <a:pt x="11" y="165"/>
                  </a:lnTo>
                  <a:lnTo>
                    <a:pt x="8" y="166"/>
                  </a:lnTo>
                  <a:lnTo>
                    <a:pt x="6" y="167"/>
                  </a:lnTo>
                  <a:lnTo>
                    <a:pt x="6" y="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Machine Learning PPT 4">
  <p:cSld name="Machine Learning PPT 4">
    <p:bg>
      <p:bgPr>
        <a:blipFill>
          <a:blip r:embed="rId2">
            <a:alphaModFix/>
          </a:blip>
          <a:stretch>
            <a:fillRect/>
          </a:stretch>
        </a:blipFill>
        <a:effectLst/>
      </p:bgPr>
    </p:bg>
    <p:spTree>
      <p:nvGrpSpPr>
        <p:cNvPr id="1" name="Shape 188"/>
        <p:cNvGrpSpPr/>
        <p:nvPr/>
      </p:nvGrpSpPr>
      <p:grpSpPr>
        <a:xfrm>
          <a:off x="0" y="0"/>
          <a:ext cx="0" cy="0"/>
          <a:chOff x="0" y="0"/>
          <a:chExt cx="0" cy="0"/>
        </a:xfrm>
      </p:grpSpPr>
      <p:sp>
        <p:nvSpPr>
          <p:cNvPr id="189" name="Google Shape;189;p17"/>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7F7F7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17"/>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7F7F7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17"/>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7F7F7F"/>
                </a:solidFill>
                <a:latin typeface="Calibri"/>
                <a:ea typeface="Calibri"/>
                <a:cs typeface="Calibri"/>
                <a:sym typeface="Calibri"/>
              </a:defRPr>
            </a:lvl1pPr>
            <a:lvl2pPr marL="0" lvl="1" indent="0" algn="r">
              <a:spcBef>
                <a:spcPts val="0"/>
              </a:spcBef>
              <a:buNone/>
              <a:defRPr sz="1200">
                <a:solidFill>
                  <a:srgbClr val="7F7F7F"/>
                </a:solidFill>
                <a:latin typeface="Calibri"/>
                <a:ea typeface="Calibri"/>
                <a:cs typeface="Calibri"/>
                <a:sym typeface="Calibri"/>
              </a:defRPr>
            </a:lvl2pPr>
            <a:lvl3pPr marL="0" lvl="2" indent="0" algn="r">
              <a:spcBef>
                <a:spcPts val="0"/>
              </a:spcBef>
              <a:buNone/>
              <a:defRPr sz="1200">
                <a:solidFill>
                  <a:srgbClr val="7F7F7F"/>
                </a:solidFill>
                <a:latin typeface="Calibri"/>
                <a:ea typeface="Calibri"/>
                <a:cs typeface="Calibri"/>
                <a:sym typeface="Calibri"/>
              </a:defRPr>
            </a:lvl3pPr>
            <a:lvl4pPr marL="0" lvl="3" indent="0" algn="r">
              <a:spcBef>
                <a:spcPts val="0"/>
              </a:spcBef>
              <a:buNone/>
              <a:defRPr sz="1200">
                <a:solidFill>
                  <a:srgbClr val="7F7F7F"/>
                </a:solidFill>
                <a:latin typeface="Calibri"/>
                <a:ea typeface="Calibri"/>
                <a:cs typeface="Calibri"/>
                <a:sym typeface="Calibri"/>
              </a:defRPr>
            </a:lvl4pPr>
            <a:lvl5pPr marL="0" lvl="4" indent="0" algn="r">
              <a:spcBef>
                <a:spcPts val="0"/>
              </a:spcBef>
              <a:buNone/>
              <a:defRPr sz="1200">
                <a:solidFill>
                  <a:srgbClr val="7F7F7F"/>
                </a:solidFill>
                <a:latin typeface="Calibri"/>
                <a:ea typeface="Calibri"/>
                <a:cs typeface="Calibri"/>
                <a:sym typeface="Calibri"/>
              </a:defRPr>
            </a:lvl5pPr>
            <a:lvl6pPr marL="0" lvl="5" indent="0" algn="r">
              <a:spcBef>
                <a:spcPts val="0"/>
              </a:spcBef>
              <a:buNone/>
              <a:defRPr sz="1200">
                <a:solidFill>
                  <a:srgbClr val="7F7F7F"/>
                </a:solidFill>
                <a:latin typeface="Calibri"/>
                <a:ea typeface="Calibri"/>
                <a:cs typeface="Calibri"/>
                <a:sym typeface="Calibri"/>
              </a:defRPr>
            </a:lvl6pPr>
            <a:lvl7pPr marL="0" lvl="6" indent="0" algn="r">
              <a:spcBef>
                <a:spcPts val="0"/>
              </a:spcBef>
              <a:buNone/>
              <a:defRPr sz="1200">
                <a:solidFill>
                  <a:srgbClr val="7F7F7F"/>
                </a:solidFill>
                <a:latin typeface="Calibri"/>
                <a:ea typeface="Calibri"/>
                <a:cs typeface="Calibri"/>
                <a:sym typeface="Calibri"/>
              </a:defRPr>
            </a:lvl7pPr>
            <a:lvl8pPr marL="0" lvl="7" indent="0" algn="r">
              <a:spcBef>
                <a:spcPts val="0"/>
              </a:spcBef>
              <a:buNone/>
              <a:defRPr sz="1200">
                <a:solidFill>
                  <a:srgbClr val="7F7F7F"/>
                </a:solidFill>
                <a:latin typeface="Calibri"/>
                <a:ea typeface="Calibri"/>
                <a:cs typeface="Calibri"/>
                <a:sym typeface="Calibri"/>
              </a:defRPr>
            </a:lvl8pPr>
            <a:lvl9pPr marL="0" lvl="8" indent="0" algn="r">
              <a:spcBef>
                <a:spcPts val="0"/>
              </a:spcBef>
              <a:buNone/>
              <a:defRPr sz="1200">
                <a:solidFill>
                  <a:srgbClr val="7F7F7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192" name="Google Shape;192;p17"/>
          <p:cNvSpPr/>
          <p:nvPr/>
        </p:nvSpPr>
        <p:spPr>
          <a:xfrm>
            <a:off x="3175" y="4805363"/>
            <a:ext cx="4763" cy="338138"/>
          </a:xfrm>
          <a:prstGeom prst="rect">
            <a:avLst/>
          </a:prstGeom>
          <a:solidFill>
            <a:srgbClr val="E7E9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7F7F7F"/>
              </a:solidFill>
              <a:latin typeface="Calibri"/>
              <a:ea typeface="Calibri"/>
              <a:cs typeface="Calibri"/>
              <a:sym typeface="Calibri"/>
            </a:endParaRPr>
          </a:p>
        </p:txBody>
      </p:sp>
      <p:sp>
        <p:nvSpPr>
          <p:cNvPr id="193" name="Google Shape;193;p17"/>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4" name="Google Shape;194;p17"/>
          <p:cNvSpPr/>
          <p:nvPr/>
        </p:nvSpPr>
        <p:spPr>
          <a:xfrm>
            <a:off x="6622372" y="2973749"/>
            <a:ext cx="297541" cy="337384"/>
          </a:xfrm>
          <a:custGeom>
            <a:avLst/>
            <a:gdLst/>
            <a:ahLst/>
            <a:cxnLst/>
            <a:rect l="l" t="t" r="r" b="b"/>
            <a:pathLst>
              <a:path w="1852" h="2400" extrusionOk="0">
                <a:moveTo>
                  <a:pt x="1852" y="786"/>
                </a:moveTo>
                <a:lnTo>
                  <a:pt x="1852" y="786"/>
                </a:lnTo>
                <a:lnTo>
                  <a:pt x="1850" y="836"/>
                </a:lnTo>
                <a:lnTo>
                  <a:pt x="1848" y="886"/>
                </a:lnTo>
                <a:lnTo>
                  <a:pt x="1844" y="934"/>
                </a:lnTo>
                <a:lnTo>
                  <a:pt x="1838" y="982"/>
                </a:lnTo>
                <a:lnTo>
                  <a:pt x="1830" y="1028"/>
                </a:lnTo>
                <a:lnTo>
                  <a:pt x="1822" y="1074"/>
                </a:lnTo>
                <a:lnTo>
                  <a:pt x="1810" y="1118"/>
                </a:lnTo>
                <a:lnTo>
                  <a:pt x="1798" y="1160"/>
                </a:lnTo>
                <a:lnTo>
                  <a:pt x="1784" y="1202"/>
                </a:lnTo>
                <a:lnTo>
                  <a:pt x="1768" y="1244"/>
                </a:lnTo>
                <a:lnTo>
                  <a:pt x="1752" y="1284"/>
                </a:lnTo>
                <a:lnTo>
                  <a:pt x="1734" y="1322"/>
                </a:lnTo>
                <a:lnTo>
                  <a:pt x="1714" y="1358"/>
                </a:lnTo>
                <a:lnTo>
                  <a:pt x="1692" y="1394"/>
                </a:lnTo>
                <a:lnTo>
                  <a:pt x="1670" y="1426"/>
                </a:lnTo>
                <a:lnTo>
                  <a:pt x="1646" y="1460"/>
                </a:lnTo>
                <a:lnTo>
                  <a:pt x="1622" y="1490"/>
                </a:lnTo>
                <a:lnTo>
                  <a:pt x="1596" y="1520"/>
                </a:lnTo>
                <a:lnTo>
                  <a:pt x="1568" y="1546"/>
                </a:lnTo>
                <a:lnTo>
                  <a:pt x="1538" y="1572"/>
                </a:lnTo>
                <a:lnTo>
                  <a:pt x="1510" y="1596"/>
                </a:lnTo>
                <a:lnTo>
                  <a:pt x="1478" y="1618"/>
                </a:lnTo>
                <a:lnTo>
                  <a:pt x="1446" y="1638"/>
                </a:lnTo>
                <a:lnTo>
                  <a:pt x="1412" y="1656"/>
                </a:lnTo>
                <a:lnTo>
                  <a:pt x="1378" y="1672"/>
                </a:lnTo>
                <a:lnTo>
                  <a:pt x="1342" y="1688"/>
                </a:lnTo>
                <a:lnTo>
                  <a:pt x="1306" y="1700"/>
                </a:lnTo>
                <a:lnTo>
                  <a:pt x="1270" y="1710"/>
                </a:lnTo>
                <a:lnTo>
                  <a:pt x="1230" y="1718"/>
                </a:lnTo>
                <a:lnTo>
                  <a:pt x="1192" y="1724"/>
                </a:lnTo>
                <a:lnTo>
                  <a:pt x="1152" y="1726"/>
                </a:lnTo>
                <a:lnTo>
                  <a:pt x="1110" y="1728"/>
                </a:lnTo>
                <a:lnTo>
                  <a:pt x="1110" y="1728"/>
                </a:lnTo>
                <a:lnTo>
                  <a:pt x="1082" y="1726"/>
                </a:lnTo>
                <a:lnTo>
                  <a:pt x="1056" y="1724"/>
                </a:lnTo>
                <a:lnTo>
                  <a:pt x="1028" y="1720"/>
                </a:lnTo>
                <a:lnTo>
                  <a:pt x="1002" y="1714"/>
                </a:lnTo>
                <a:lnTo>
                  <a:pt x="976" y="1706"/>
                </a:lnTo>
                <a:lnTo>
                  <a:pt x="952" y="1698"/>
                </a:lnTo>
                <a:lnTo>
                  <a:pt x="928" y="1688"/>
                </a:lnTo>
                <a:lnTo>
                  <a:pt x="904" y="1676"/>
                </a:lnTo>
                <a:lnTo>
                  <a:pt x="884" y="1664"/>
                </a:lnTo>
                <a:lnTo>
                  <a:pt x="862" y="1650"/>
                </a:lnTo>
                <a:lnTo>
                  <a:pt x="844" y="1636"/>
                </a:lnTo>
                <a:lnTo>
                  <a:pt x="826" y="1622"/>
                </a:lnTo>
                <a:lnTo>
                  <a:pt x="810" y="1606"/>
                </a:lnTo>
                <a:lnTo>
                  <a:pt x="796" y="1590"/>
                </a:lnTo>
                <a:lnTo>
                  <a:pt x="784" y="1574"/>
                </a:lnTo>
                <a:lnTo>
                  <a:pt x="774" y="1556"/>
                </a:lnTo>
                <a:lnTo>
                  <a:pt x="774" y="1556"/>
                </a:lnTo>
                <a:lnTo>
                  <a:pt x="732" y="1722"/>
                </a:lnTo>
                <a:lnTo>
                  <a:pt x="678" y="1934"/>
                </a:lnTo>
                <a:lnTo>
                  <a:pt x="678" y="1934"/>
                </a:lnTo>
                <a:lnTo>
                  <a:pt x="670" y="1956"/>
                </a:lnTo>
                <a:lnTo>
                  <a:pt x="658" y="1984"/>
                </a:lnTo>
                <a:lnTo>
                  <a:pt x="640" y="2016"/>
                </a:lnTo>
                <a:lnTo>
                  <a:pt x="620" y="2052"/>
                </a:lnTo>
                <a:lnTo>
                  <a:pt x="570" y="2128"/>
                </a:lnTo>
                <a:lnTo>
                  <a:pt x="518" y="2206"/>
                </a:lnTo>
                <a:lnTo>
                  <a:pt x="466" y="2280"/>
                </a:lnTo>
                <a:lnTo>
                  <a:pt x="420" y="2342"/>
                </a:lnTo>
                <a:lnTo>
                  <a:pt x="378" y="2400"/>
                </a:lnTo>
                <a:lnTo>
                  <a:pt x="378" y="2400"/>
                </a:lnTo>
                <a:lnTo>
                  <a:pt x="378" y="2330"/>
                </a:lnTo>
                <a:lnTo>
                  <a:pt x="380" y="2166"/>
                </a:lnTo>
                <a:lnTo>
                  <a:pt x="384" y="2072"/>
                </a:lnTo>
                <a:lnTo>
                  <a:pt x="388" y="1984"/>
                </a:lnTo>
                <a:lnTo>
                  <a:pt x="394" y="1908"/>
                </a:lnTo>
                <a:lnTo>
                  <a:pt x="398" y="1878"/>
                </a:lnTo>
                <a:lnTo>
                  <a:pt x="402" y="1854"/>
                </a:lnTo>
                <a:lnTo>
                  <a:pt x="402" y="1854"/>
                </a:lnTo>
                <a:lnTo>
                  <a:pt x="578" y="1106"/>
                </a:lnTo>
                <a:lnTo>
                  <a:pt x="578" y="1106"/>
                </a:lnTo>
                <a:lnTo>
                  <a:pt x="572" y="1090"/>
                </a:lnTo>
                <a:lnTo>
                  <a:pt x="564" y="1070"/>
                </a:lnTo>
                <a:lnTo>
                  <a:pt x="556" y="1046"/>
                </a:lnTo>
                <a:lnTo>
                  <a:pt x="548" y="1014"/>
                </a:lnTo>
                <a:lnTo>
                  <a:pt x="542" y="976"/>
                </a:lnTo>
                <a:lnTo>
                  <a:pt x="536" y="934"/>
                </a:lnTo>
                <a:lnTo>
                  <a:pt x="534" y="888"/>
                </a:lnTo>
                <a:lnTo>
                  <a:pt x="534" y="888"/>
                </a:lnTo>
                <a:lnTo>
                  <a:pt x="536" y="850"/>
                </a:lnTo>
                <a:lnTo>
                  <a:pt x="540" y="814"/>
                </a:lnTo>
                <a:lnTo>
                  <a:pt x="546" y="780"/>
                </a:lnTo>
                <a:lnTo>
                  <a:pt x="556" y="746"/>
                </a:lnTo>
                <a:lnTo>
                  <a:pt x="566" y="716"/>
                </a:lnTo>
                <a:lnTo>
                  <a:pt x="580" y="686"/>
                </a:lnTo>
                <a:lnTo>
                  <a:pt x="594" y="660"/>
                </a:lnTo>
                <a:lnTo>
                  <a:pt x="612" y="634"/>
                </a:lnTo>
                <a:lnTo>
                  <a:pt x="630" y="612"/>
                </a:lnTo>
                <a:lnTo>
                  <a:pt x="652" y="592"/>
                </a:lnTo>
                <a:lnTo>
                  <a:pt x="674" y="574"/>
                </a:lnTo>
                <a:lnTo>
                  <a:pt x="696" y="560"/>
                </a:lnTo>
                <a:lnTo>
                  <a:pt x="720" y="548"/>
                </a:lnTo>
                <a:lnTo>
                  <a:pt x="746" y="540"/>
                </a:lnTo>
                <a:lnTo>
                  <a:pt x="772" y="534"/>
                </a:lnTo>
                <a:lnTo>
                  <a:pt x="800" y="532"/>
                </a:lnTo>
                <a:lnTo>
                  <a:pt x="800" y="532"/>
                </a:lnTo>
                <a:lnTo>
                  <a:pt x="822" y="534"/>
                </a:lnTo>
                <a:lnTo>
                  <a:pt x="844" y="536"/>
                </a:lnTo>
                <a:lnTo>
                  <a:pt x="864" y="542"/>
                </a:lnTo>
                <a:lnTo>
                  <a:pt x="882" y="550"/>
                </a:lnTo>
                <a:lnTo>
                  <a:pt x="898" y="558"/>
                </a:lnTo>
                <a:lnTo>
                  <a:pt x="914" y="568"/>
                </a:lnTo>
                <a:lnTo>
                  <a:pt x="926" y="580"/>
                </a:lnTo>
                <a:lnTo>
                  <a:pt x="940" y="594"/>
                </a:lnTo>
                <a:lnTo>
                  <a:pt x="950" y="608"/>
                </a:lnTo>
                <a:lnTo>
                  <a:pt x="960" y="624"/>
                </a:lnTo>
                <a:lnTo>
                  <a:pt x="968" y="642"/>
                </a:lnTo>
                <a:lnTo>
                  <a:pt x="974" y="660"/>
                </a:lnTo>
                <a:lnTo>
                  <a:pt x="978" y="678"/>
                </a:lnTo>
                <a:lnTo>
                  <a:pt x="982" y="698"/>
                </a:lnTo>
                <a:lnTo>
                  <a:pt x="984" y="718"/>
                </a:lnTo>
                <a:lnTo>
                  <a:pt x="984" y="738"/>
                </a:lnTo>
                <a:lnTo>
                  <a:pt x="984" y="738"/>
                </a:lnTo>
                <a:lnTo>
                  <a:pt x="984" y="762"/>
                </a:lnTo>
                <a:lnTo>
                  <a:pt x="982" y="788"/>
                </a:lnTo>
                <a:lnTo>
                  <a:pt x="972" y="844"/>
                </a:lnTo>
                <a:lnTo>
                  <a:pt x="958" y="902"/>
                </a:lnTo>
                <a:lnTo>
                  <a:pt x="940" y="964"/>
                </a:lnTo>
                <a:lnTo>
                  <a:pt x="900" y="1094"/>
                </a:lnTo>
                <a:lnTo>
                  <a:pt x="880" y="1160"/>
                </a:lnTo>
                <a:lnTo>
                  <a:pt x="864" y="1226"/>
                </a:lnTo>
                <a:lnTo>
                  <a:pt x="864" y="1226"/>
                </a:lnTo>
                <a:lnTo>
                  <a:pt x="858" y="1254"/>
                </a:lnTo>
                <a:lnTo>
                  <a:pt x="858" y="1280"/>
                </a:lnTo>
                <a:lnTo>
                  <a:pt x="858" y="1304"/>
                </a:lnTo>
                <a:lnTo>
                  <a:pt x="862" y="1328"/>
                </a:lnTo>
                <a:lnTo>
                  <a:pt x="870" y="1352"/>
                </a:lnTo>
                <a:lnTo>
                  <a:pt x="880" y="1374"/>
                </a:lnTo>
                <a:lnTo>
                  <a:pt x="892" y="1394"/>
                </a:lnTo>
                <a:lnTo>
                  <a:pt x="906" y="1414"/>
                </a:lnTo>
                <a:lnTo>
                  <a:pt x="922" y="1430"/>
                </a:lnTo>
                <a:lnTo>
                  <a:pt x="940" y="1446"/>
                </a:lnTo>
                <a:lnTo>
                  <a:pt x="960" y="1458"/>
                </a:lnTo>
                <a:lnTo>
                  <a:pt x="980" y="1470"/>
                </a:lnTo>
                <a:lnTo>
                  <a:pt x="1004" y="1478"/>
                </a:lnTo>
                <a:lnTo>
                  <a:pt x="1028" y="1486"/>
                </a:lnTo>
                <a:lnTo>
                  <a:pt x="1054" y="1490"/>
                </a:lnTo>
                <a:lnTo>
                  <a:pt x="1080" y="1490"/>
                </a:lnTo>
                <a:lnTo>
                  <a:pt x="1080" y="1490"/>
                </a:lnTo>
                <a:lnTo>
                  <a:pt x="1104" y="1490"/>
                </a:lnTo>
                <a:lnTo>
                  <a:pt x="1128" y="1486"/>
                </a:lnTo>
                <a:lnTo>
                  <a:pt x="1152" y="1482"/>
                </a:lnTo>
                <a:lnTo>
                  <a:pt x="1174" y="1476"/>
                </a:lnTo>
                <a:lnTo>
                  <a:pt x="1196" y="1468"/>
                </a:lnTo>
                <a:lnTo>
                  <a:pt x="1218" y="1458"/>
                </a:lnTo>
                <a:lnTo>
                  <a:pt x="1238" y="1446"/>
                </a:lnTo>
                <a:lnTo>
                  <a:pt x="1258" y="1432"/>
                </a:lnTo>
                <a:lnTo>
                  <a:pt x="1278" y="1418"/>
                </a:lnTo>
                <a:lnTo>
                  <a:pt x="1296" y="1402"/>
                </a:lnTo>
                <a:lnTo>
                  <a:pt x="1314" y="1384"/>
                </a:lnTo>
                <a:lnTo>
                  <a:pt x="1332" y="1364"/>
                </a:lnTo>
                <a:lnTo>
                  <a:pt x="1350" y="1344"/>
                </a:lnTo>
                <a:lnTo>
                  <a:pt x="1366" y="1322"/>
                </a:lnTo>
                <a:lnTo>
                  <a:pt x="1380" y="1298"/>
                </a:lnTo>
                <a:lnTo>
                  <a:pt x="1396" y="1274"/>
                </a:lnTo>
                <a:lnTo>
                  <a:pt x="1410" y="1248"/>
                </a:lnTo>
                <a:lnTo>
                  <a:pt x="1422" y="1222"/>
                </a:lnTo>
                <a:lnTo>
                  <a:pt x="1446" y="1166"/>
                </a:lnTo>
                <a:lnTo>
                  <a:pt x="1468" y="1106"/>
                </a:lnTo>
                <a:lnTo>
                  <a:pt x="1484" y="1042"/>
                </a:lnTo>
                <a:lnTo>
                  <a:pt x="1498" y="974"/>
                </a:lnTo>
                <a:lnTo>
                  <a:pt x="1508" y="906"/>
                </a:lnTo>
                <a:lnTo>
                  <a:pt x="1514" y="834"/>
                </a:lnTo>
                <a:lnTo>
                  <a:pt x="1516" y="760"/>
                </a:lnTo>
                <a:lnTo>
                  <a:pt x="1516" y="760"/>
                </a:lnTo>
                <a:lnTo>
                  <a:pt x="1516" y="732"/>
                </a:lnTo>
                <a:lnTo>
                  <a:pt x="1514" y="704"/>
                </a:lnTo>
                <a:lnTo>
                  <a:pt x="1510" y="678"/>
                </a:lnTo>
                <a:lnTo>
                  <a:pt x="1506" y="652"/>
                </a:lnTo>
                <a:lnTo>
                  <a:pt x="1502" y="626"/>
                </a:lnTo>
                <a:lnTo>
                  <a:pt x="1494" y="600"/>
                </a:lnTo>
                <a:lnTo>
                  <a:pt x="1486" y="576"/>
                </a:lnTo>
                <a:lnTo>
                  <a:pt x="1478" y="552"/>
                </a:lnTo>
                <a:lnTo>
                  <a:pt x="1468" y="528"/>
                </a:lnTo>
                <a:lnTo>
                  <a:pt x="1458" y="506"/>
                </a:lnTo>
                <a:lnTo>
                  <a:pt x="1446" y="482"/>
                </a:lnTo>
                <a:lnTo>
                  <a:pt x="1432" y="462"/>
                </a:lnTo>
                <a:lnTo>
                  <a:pt x="1418" y="442"/>
                </a:lnTo>
                <a:lnTo>
                  <a:pt x="1402" y="422"/>
                </a:lnTo>
                <a:lnTo>
                  <a:pt x="1386" y="402"/>
                </a:lnTo>
                <a:lnTo>
                  <a:pt x="1368" y="384"/>
                </a:lnTo>
                <a:lnTo>
                  <a:pt x="1350" y="368"/>
                </a:lnTo>
                <a:lnTo>
                  <a:pt x="1330" y="352"/>
                </a:lnTo>
                <a:lnTo>
                  <a:pt x="1310" y="336"/>
                </a:lnTo>
                <a:lnTo>
                  <a:pt x="1288" y="322"/>
                </a:lnTo>
                <a:lnTo>
                  <a:pt x="1264" y="308"/>
                </a:lnTo>
                <a:lnTo>
                  <a:pt x="1240" y="296"/>
                </a:lnTo>
                <a:lnTo>
                  <a:pt x="1216" y="284"/>
                </a:lnTo>
                <a:lnTo>
                  <a:pt x="1190" y="274"/>
                </a:lnTo>
                <a:lnTo>
                  <a:pt x="1162" y="264"/>
                </a:lnTo>
                <a:lnTo>
                  <a:pt x="1134" y="256"/>
                </a:lnTo>
                <a:lnTo>
                  <a:pt x="1104" y="250"/>
                </a:lnTo>
                <a:lnTo>
                  <a:pt x="1074" y="244"/>
                </a:lnTo>
                <a:lnTo>
                  <a:pt x="1044" y="240"/>
                </a:lnTo>
                <a:lnTo>
                  <a:pt x="1012" y="236"/>
                </a:lnTo>
                <a:lnTo>
                  <a:pt x="978" y="234"/>
                </a:lnTo>
                <a:lnTo>
                  <a:pt x="944" y="234"/>
                </a:lnTo>
                <a:lnTo>
                  <a:pt x="944" y="234"/>
                </a:lnTo>
                <a:lnTo>
                  <a:pt x="906" y="236"/>
                </a:lnTo>
                <a:lnTo>
                  <a:pt x="868" y="238"/>
                </a:lnTo>
                <a:lnTo>
                  <a:pt x="832" y="242"/>
                </a:lnTo>
                <a:lnTo>
                  <a:pt x="796" y="248"/>
                </a:lnTo>
                <a:lnTo>
                  <a:pt x="760" y="256"/>
                </a:lnTo>
                <a:lnTo>
                  <a:pt x="728" y="266"/>
                </a:lnTo>
                <a:lnTo>
                  <a:pt x="694" y="276"/>
                </a:lnTo>
                <a:lnTo>
                  <a:pt x="662" y="288"/>
                </a:lnTo>
                <a:lnTo>
                  <a:pt x="632" y="302"/>
                </a:lnTo>
                <a:lnTo>
                  <a:pt x="602" y="316"/>
                </a:lnTo>
                <a:lnTo>
                  <a:pt x="574" y="334"/>
                </a:lnTo>
                <a:lnTo>
                  <a:pt x="548" y="350"/>
                </a:lnTo>
                <a:lnTo>
                  <a:pt x="522" y="370"/>
                </a:lnTo>
                <a:lnTo>
                  <a:pt x="496" y="390"/>
                </a:lnTo>
                <a:lnTo>
                  <a:pt x="472" y="410"/>
                </a:lnTo>
                <a:lnTo>
                  <a:pt x="450" y="432"/>
                </a:lnTo>
                <a:lnTo>
                  <a:pt x="428" y="456"/>
                </a:lnTo>
                <a:lnTo>
                  <a:pt x="408" y="480"/>
                </a:lnTo>
                <a:lnTo>
                  <a:pt x="390" y="506"/>
                </a:lnTo>
                <a:lnTo>
                  <a:pt x="372" y="532"/>
                </a:lnTo>
                <a:lnTo>
                  <a:pt x="356" y="558"/>
                </a:lnTo>
                <a:lnTo>
                  <a:pt x="342" y="586"/>
                </a:lnTo>
                <a:lnTo>
                  <a:pt x="328" y="614"/>
                </a:lnTo>
                <a:lnTo>
                  <a:pt x="316" y="642"/>
                </a:lnTo>
                <a:lnTo>
                  <a:pt x="304" y="672"/>
                </a:lnTo>
                <a:lnTo>
                  <a:pt x="294" y="702"/>
                </a:lnTo>
                <a:lnTo>
                  <a:pt x="286" y="732"/>
                </a:lnTo>
                <a:lnTo>
                  <a:pt x="280" y="764"/>
                </a:lnTo>
                <a:lnTo>
                  <a:pt x="274" y="796"/>
                </a:lnTo>
                <a:lnTo>
                  <a:pt x="272" y="828"/>
                </a:lnTo>
                <a:lnTo>
                  <a:pt x="268" y="860"/>
                </a:lnTo>
                <a:lnTo>
                  <a:pt x="268" y="892"/>
                </a:lnTo>
                <a:lnTo>
                  <a:pt x="268" y="892"/>
                </a:lnTo>
                <a:lnTo>
                  <a:pt x="270" y="936"/>
                </a:lnTo>
                <a:lnTo>
                  <a:pt x="274" y="976"/>
                </a:lnTo>
                <a:lnTo>
                  <a:pt x="282" y="1012"/>
                </a:lnTo>
                <a:lnTo>
                  <a:pt x="292" y="1046"/>
                </a:lnTo>
                <a:lnTo>
                  <a:pt x="306" y="1078"/>
                </a:lnTo>
                <a:lnTo>
                  <a:pt x="322" y="1108"/>
                </a:lnTo>
                <a:lnTo>
                  <a:pt x="338" y="1136"/>
                </a:lnTo>
                <a:lnTo>
                  <a:pt x="358" y="1162"/>
                </a:lnTo>
                <a:lnTo>
                  <a:pt x="358" y="1162"/>
                </a:lnTo>
                <a:lnTo>
                  <a:pt x="374" y="1182"/>
                </a:lnTo>
                <a:lnTo>
                  <a:pt x="378" y="1190"/>
                </a:lnTo>
                <a:lnTo>
                  <a:pt x="382" y="1198"/>
                </a:lnTo>
                <a:lnTo>
                  <a:pt x="382" y="1206"/>
                </a:lnTo>
                <a:lnTo>
                  <a:pt x="382" y="1216"/>
                </a:lnTo>
                <a:lnTo>
                  <a:pt x="378" y="1238"/>
                </a:lnTo>
                <a:lnTo>
                  <a:pt x="378" y="1238"/>
                </a:lnTo>
                <a:lnTo>
                  <a:pt x="350" y="1348"/>
                </a:lnTo>
                <a:lnTo>
                  <a:pt x="350" y="1348"/>
                </a:lnTo>
                <a:lnTo>
                  <a:pt x="346" y="1360"/>
                </a:lnTo>
                <a:lnTo>
                  <a:pt x="340" y="1370"/>
                </a:lnTo>
                <a:lnTo>
                  <a:pt x="332" y="1378"/>
                </a:lnTo>
                <a:lnTo>
                  <a:pt x="324" y="1384"/>
                </a:lnTo>
                <a:lnTo>
                  <a:pt x="314" y="1386"/>
                </a:lnTo>
                <a:lnTo>
                  <a:pt x="304" y="1388"/>
                </a:lnTo>
                <a:lnTo>
                  <a:pt x="294" y="1386"/>
                </a:lnTo>
                <a:lnTo>
                  <a:pt x="282" y="1382"/>
                </a:lnTo>
                <a:lnTo>
                  <a:pt x="282" y="1382"/>
                </a:lnTo>
                <a:lnTo>
                  <a:pt x="246" y="1366"/>
                </a:lnTo>
                <a:lnTo>
                  <a:pt x="214" y="1348"/>
                </a:lnTo>
                <a:lnTo>
                  <a:pt x="184" y="1326"/>
                </a:lnTo>
                <a:lnTo>
                  <a:pt x="156" y="1300"/>
                </a:lnTo>
                <a:lnTo>
                  <a:pt x="132" y="1274"/>
                </a:lnTo>
                <a:lnTo>
                  <a:pt x="108" y="1244"/>
                </a:lnTo>
                <a:lnTo>
                  <a:pt x="88" y="1212"/>
                </a:lnTo>
                <a:lnTo>
                  <a:pt x="70" y="1180"/>
                </a:lnTo>
                <a:lnTo>
                  <a:pt x="52" y="1144"/>
                </a:lnTo>
                <a:lnTo>
                  <a:pt x="38" y="1106"/>
                </a:lnTo>
                <a:lnTo>
                  <a:pt x="26" y="1068"/>
                </a:lnTo>
                <a:lnTo>
                  <a:pt x="18" y="1028"/>
                </a:lnTo>
                <a:lnTo>
                  <a:pt x="10" y="988"/>
                </a:lnTo>
                <a:lnTo>
                  <a:pt x="4" y="944"/>
                </a:lnTo>
                <a:lnTo>
                  <a:pt x="2" y="902"/>
                </a:lnTo>
                <a:lnTo>
                  <a:pt x="0" y="858"/>
                </a:lnTo>
                <a:lnTo>
                  <a:pt x="0" y="858"/>
                </a:lnTo>
                <a:lnTo>
                  <a:pt x="2" y="820"/>
                </a:lnTo>
                <a:lnTo>
                  <a:pt x="4" y="784"/>
                </a:lnTo>
                <a:lnTo>
                  <a:pt x="10" y="746"/>
                </a:lnTo>
                <a:lnTo>
                  <a:pt x="16" y="708"/>
                </a:lnTo>
                <a:lnTo>
                  <a:pt x="24" y="672"/>
                </a:lnTo>
                <a:lnTo>
                  <a:pt x="36" y="634"/>
                </a:lnTo>
                <a:lnTo>
                  <a:pt x="48" y="596"/>
                </a:lnTo>
                <a:lnTo>
                  <a:pt x="62" y="560"/>
                </a:lnTo>
                <a:lnTo>
                  <a:pt x="78" y="522"/>
                </a:lnTo>
                <a:lnTo>
                  <a:pt x="96" y="486"/>
                </a:lnTo>
                <a:lnTo>
                  <a:pt x="116" y="450"/>
                </a:lnTo>
                <a:lnTo>
                  <a:pt x="138" y="414"/>
                </a:lnTo>
                <a:lnTo>
                  <a:pt x="162" y="380"/>
                </a:lnTo>
                <a:lnTo>
                  <a:pt x="188" y="346"/>
                </a:lnTo>
                <a:lnTo>
                  <a:pt x="216" y="314"/>
                </a:lnTo>
                <a:lnTo>
                  <a:pt x="246" y="282"/>
                </a:lnTo>
                <a:lnTo>
                  <a:pt x="278" y="252"/>
                </a:lnTo>
                <a:lnTo>
                  <a:pt x="312" y="222"/>
                </a:lnTo>
                <a:lnTo>
                  <a:pt x="348" y="194"/>
                </a:lnTo>
                <a:lnTo>
                  <a:pt x="384" y="168"/>
                </a:lnTo>
                <a:lnTo>
                  <a:pt x="424" y="144"/>
                </a:lnTo>
                <a:lnTo>
                  <a:pt x="466" y="120"/>
                </a:lnTo>
                <a:lnTo>
                  <a:pt x="508" y="98"/>
                </a:lnTo>
                <a:lnTo>
                  <a:pt x="554" y="78"/>
                </a:lnTo>
                <a:lnTo>
                  <a:pt x="600" y="62"/>
                </a:lnTo>
                <a:lnTo>
                  <a:pt x="650" y="46"/>
                </a:lnTo>
                <a:lnTo>
                  <a:pt x="700" y="32"/>
                </a:lnTo>
                <a:lnTo>
                  <a:pt x="752" y="20"/>
                </a:lnTo>
                <a:lnTo>
                  <a:pt x="808" y="12"/>
                </a:lnTo>
                <a:lnTo>
                  <a:pt x="864" y="4"/>
                </a:lnTo>
                <a:lnTo>
                  <a:pt x="922" y="2"/>
                </a:lnTo>
                <a:lnTo>
                  <a:pt x="982" y="0"/>
                </a:lnTo>
                <a:lnTo>
                  <a:pt x="982" y="0"/>
                </a:lnTo>
                <a:lnTo>
                  <a:pt x="1030" y="0"/>
                </a:lnTo>
                <a:lnTo>
                  <a:pt x="1078" y="4"/>
                </a:lnTo>
                <a:lnTo>
                  <a:pt x="1124" y="10"/>
                </a:lnTo>
                <a:lnTo>
                  <a:pt x="1170" y="16"/>
                </a:lnTo>
                <a:lnTo>
                  <a:pt x="1214" y="26"/>
                </a:lnTo>
                <a:lnTo>
                  <a:pt x="1258" y="38"/>
                </a:lnTo>
                <a:lnTo>
                  <a:pt x="1298" y="50"/>
                </a:lnTo>
                <a:lnTo>
                  <a:pt x="1340" y="66"/>
                </a:lnTo>
                <a:lnTo>
                  <a:pt x="1378" y="82"/>
                </a:lnTo>
                <a:lnTo>
                  <a:pt x="1416" y="100"/>
                </a:lnTo>
                <a:lnTo>
                  <a:pt x="1452" y="120"/>
                </a:lnTo>
                <a:lnTo>
                  <a:pt x="1488" y="142"/>
                </a:lnTo>
                <a:lnTo>
                  <a:pt x="1522" y="164"/>
                </a:lnTo>
                <a:lnTo>
                  <a:pt x="1554" y="188"/>
                </a:lnTo>
                <a:lnTo>
                  <a:pt x="1584" y="214"/>
                </a:lnTo>
                <a:lnTo>
                  <a:pt x="1614" y="240"/>
                </a:lnTo>
                <a:lnTo>
                  <a:pt x="1642" y="268"/>
                </a:lnTo>
                <a:lnTo>
                  <a:pt x="1668" y="298"/>
                </a:lnTo>
                <a:lnTo>
                  <a:pt x="1692" y="328"/>
                </a:lnTo>
                <a:lnTo>
                  <a:pt x="1714" y="358"/>
                </a:lnTo>
                <a:lnTo>
                  <a:pt x="1736" y="390"/>
                </a:lnTo>
                <a:lnTo>
                  <a:pt x="1756" y="424"/>
                </a:lnTo>
                <a:lnTo>
                  <a:pt x="1774" y="458"/>
                </a:lnTo>
                <a:lnTo>
                  <a:pt x="1790" y="492"/>
                </a:lnTo>
                <a:lnTo>
                  <a:pt x="1804" y="526"/>
                </a:lnTo>
                <a:lnTo>
                  <a:pt x="1816" y="562"/>
                </a:lnTo>
                <a:lnTo>
                  <a:pt x="1828" y="598"/>
                </a:lnTo>
                <a:lnTo>
                  <a:pt x="1836" y="636"/>
                </a:lnTo>
                <a:lnTo>
                  <a:pt x="1842" y="674"/>
                </a:lnTo>
                <a:lnTo>
                  <a:pt x="1848" y="710"/>
                </a:lnTo>
                <a:lnTo>
                  <a:pt x="1850" y="748"/>
                </a:lnTo>
                <a:lnTo>
                  <a:pt x="1852" y="786"/>
                </a:lnTo>
                <a:lnTo>
                  <a:pt x="1852" y="78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17"/>
          <p:cNvSpPr txBox="1">
            <a:spLocks noGrp="1"/>
          </p:cNvSpPr>
          <p:nvPr>
            <p:ph type="body" idx="1"/>
          </p:nvPr>
        </p:nvSpPr>
        <p:spPr>
          <a:xfrm>
            <a:off x="4067944" y="1746440"/>
            <a:ext cx="4608512" cy="505509"/>
          </a:xfrm>
          <a:prstGeom prst="rect">
            <a:avLst/>
          </a:prstGeom>
          <a:noFill/>
          <a:ln>
            <a:noFill/>
          </a:ln>
        </p:spPr>
        <p:txBody>
          <a:bodyPr spcFirstLastPara="1" wrap="square" lIns="91425" tIns="45700" rIns="91425" bIns="45700" anchor="ctr" anchorCtr="0">
            <a:noAutofit/>
          </a:bodyPr>
          <a:lstStyle>
            <a:lvl1pPr marL="457200" lvl="0" indent="-228600" algn="l">
              <a:spcBef>
                <a:spcPts val="560"/>
              </a:spcBef>
              <a:spcAft>
                <a:spcPts val="0"/>
              </a:spcAft>
              <a:buClr>
                <a:schemeClr val="accent5"/>
              </a:buClr>
              <a:buSzPts val="2800"/>
              <a:buNone/>
              <a:defRPr sz="2800">
                <a:solidFill>
                  <a:schemeClr val="accent5"/>
                </a:solidFil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6" name="Google Shape;196;p17"/>
          <p:cNvSpPr txBox="1">
            <a:spLocks noGrp="1"/>
          </p:cNvSpPr>
          <p:nvPr>
            <p:ph type="body" idx="2"/>
          </p:nvPr>
        </p:nvSpPr>
        <p:spPr>
          <a:xfrm>
            <a:off x="4067944" y="2459046"/>
            <a:ext cx="4608512" cy="2003544"/>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chemeClr val="dk1"/>
              </a:buClr>
              <a:buSzPts val="2000"/>
              <a:buNone/>
              <a:defRPr sz="2000">
                <a:solidFill>
                  <a:schemeClr val="dk1"/>
                </a:solidFil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grpSp>
        <p:nvGrpSpPr>
          <p:cNvPr id="197" name="Google Shape;197;p17"/>
          <p:cNvGrpSpPr/>
          <p:nvPr/>
        </p:nvGrpSpPr>
        <p:grpSpPr>
          <a:xfrm>
            <a:off x="769526" y="1498605"/>
            <a:ext cx="2866370" cy="2866370"/>
            <a:chOff x="769526" y="1498605"/>
            <a:chExt cx="2866370" cy="2866370"/>
          </a:xfrm>
        </p:grpSpPr>
        <p:sp>
          <p:nvSpPr>
            <p:cNvPr id="198" name="Google Shape;198;p17"/>
            <p:cNvSpPr/>
            <p:nvPr/>
          </p:nvSpPr>
          <p:spPr>
            <a:xfrm>
              <a:off x="769526" y="1498605"/>
              <a:ext cx="2866370" cy="2866370"/>
            </a:xfrm>
            <a:prstGeom prst="ellipse">
              <a:avLst/>
            </a:prstGeom>
            <a:solidFill>
              <a:srgbClr val="646D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9" name="Google Shape;199;p17"/>
            <p:cNvPicPr preferRelativeResize="0"/>
            <p:nvPr/>
          </p:nvPicPr>
          <p:blipFill rotWithShape="1">
            <a:blip r:embed="rId3">
              <a:alphaModFix/>
            </a:blip>
            <a:srcRect/>
            <a:stretch/>
          </p:blipFill>
          <p:spPr>
            <a:xfrm>
              <a:off x="857271" y="1827527"/>
              <a:ext cx="2733632" cy="2203052"/>
            </a:xfrm>
            <a:prstGeom prst="rect">
              <a:avLst/>
            </a:prstGeom>
            <a:noFill/>
            <a:ln>
              <a:noFill/>
            </a:ln>
          </p:spPr>
        </p:pic>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Machine Learning PPT 5">
  <p:cSld name="Machine Learning PPT 5">
    <p:spTree>
      <p:nvGrpSpPr>
        <p:cNvPr id="1" name="Shape 200"/>
        <p:cNvGrpSpPr/>
        <p:nvPr/>
      </p:nvGrpSpPr>
      <p:grpSpPr>
        <a:xfrm>
          <a:off x="0" y="0"/>
          <a:ext cx="0" cy="0"/>
          <a:chOff x="0" y="0"/>
          <a:chExt cx="0" cy="0"/>
        </a:xfrm>
      </p:grpSpPr>
      <p:sp>
        <p:nvSpPr>
          <p:cNvPr id="201" name="Google Shape;201;p18"/>
          <p:cNvSpPr/>
          <p:nvPr/>
        </p:nvSpPr>
        <p:spPr>
          <a:xfrm>
            <a:off x="0" y="4402138"/>
            <a:ext cx="9144000" cy="741363"/>
          </a:xfrm>
          <a:custGeom>
            <a:avLst/>
            <a:gdLst/>
            <a:ahLst/>
            <a:cxnLst/>
            <a:rect l="l" t="t" r="r" b="b"/>
            <a:pathLst>
              <a:path w="11520" h="933" extrusionOk="0">
                <a:moveTo>
                  <a:pt x="11520" y="0"/>
                </a:moveTo>
                <a:lnTo>
                  <a:pt x="0" y="507"/>
                </a:lnTo>
                <a:lnTo>
                  <a:pt x="0" y="933"/>
                </a:lnTo>
                <a:lnTo>
                  <a:pt x="11520" y="933"/>
                </a:lnTo>
                <a:lnTo>
                  <a:pt x="11520" y="0"/>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 name="Google Shape;202;p18"/>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18"/>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1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Calibri"/>
                <a:ea typeface="Calibri"/>
                <a:cs typeface="Calibri"/>
                <a:sym typeface="Calibri"/>
              </a:defRPr>
            </a:lvl1pPr>
            <a:lvl2pPr marL="0" lvl="1" indent="0" algn="r">
              <a:spcBef>
                <a:spcPts val="0"/>
              </a:spcBef>
              <a:buNone/>
              <a:defRPr sz="1200">
                <a:solidFill>
                  <a:schemeClr val="lt1"/>
                </a:solidFill>
                <a:latin typeface="Calibri"/>
                <a:ea typeface="Calibri"/>
                <a:cs typeface="Calibri"/>
                <a:sym typeface="Calibri"/>
              </a:defRPr>
            </a:lvl2pPr>
            <a:lvl3pPr marL="0" lvl="2" indent="0" algn="r">
              <a:spcBef>
                <a:spcPts val="0"/>
              </a:spcBef>
              <a:buNone/>
              <a:defRPr sz="1200">
                <a:solidFill>
                  <a:schemeClr val="lt1"/>
                </a:solidFill>
                <a:latin typeface="Calibri"/>
                <a:ea typeface="Calibri"/>
                <a:cs typeface="Calibri"/>
                <a:sym typeface="Calibri"/>
              </a:defRPr>
            </a:lvl3pPr>
            <a:lvl4pPr marL="0" lvl="3" indent="0" algn="r">
              <a:spcBef>
                <a:spcPts val="0"/>
              </a:spcBef>
              <a:buNone/>
              <a:defRPr sz="1200">
                <a:solidFill>
                  <a:schemeClr val="lt1"/>
                </a:solidFill>
                <a:latin typeface="Calibri"/>
                <a:ea typeface="Calibri"/>
                <a:cs typeface="Calibri"/>
                <a:sym typeface="Calibri"/>
              </a:defRPr>
            </a:lvl4pPr>
            <a:lvl5pPr marL="0" lvl="4" indent="0" algn="r">
              <a:spcBef>
                <a:spcPts val="0"/>
              </a:spcBef>
              <a:buNone/>
              <a:defRPr sz="1200">
                <a:solidFill>
                  <a:schemeClr val="lt1"/>
                </a:solidFill>
                <a:latin typeface="Calibri"/>
                <a:ea typeface="Calibri"/>
                <a:cs typeface="Calibri"/>
                <a:sym typeface="Calibri"/>
              </a:defRPr>
            </a:lvl5pPr>
            <a:lvl6pPr marL="0" lvl="5" indent="0" algn="r">
              <a:spcBef>
                <a:spcPts val="0"/>
              </a:spcBef>
              <a:buNone/>
              <a:defRPr sz="1200">
                <a:solidFill>
                  <a:schemeClr val="lt1"/>
                </a:solidFill>
                <a:latin typeface="Calibri"/>
                <a:ea typeface="Calibri"/>
                <a:cs typeface="Calibri"/>
                <a:sym typeface="Calibri"/>
              </a:defRPr>
            </a:lvl6pPr>
            <a:lvl7pPr marL="0" lvl="6" indent="0" algn="r">
              <a:spcBef>
                <a:spcPts val="0"/>
              </a:spcBef>
              <a:buNone/>
              <a:defRPr sz="1200">
                <a:solidFill>
                  <a:schemeClr val="lt1"/>
                </a:solidFill>
                <a:latin typeface="Calibri"/>
                <a:ea typeface="Calibri"/>
                <a:cs typeface="Calibri"/>
                <a:sym typeface="Calibri"/>
              </a:defRPr>
            </a:lvl7pPr>
            <a:lvl8pPr marL="0" lvl="7" indent="0" algn="r">
              <a:spcBef>
                <a:spcPts val="0"/>
              </a:spcBef>
              <a:buNone/>
              <a:defRPr sz="1200">
                <a:solidFill>
                  <a:schemeClr val="lt1"/>
                </a:solidFill>
                <a:latin typeface="Calibri"/>
                <a:ea typeface="Calibri"/>
                <a:cs typeface="Calibri"/>
                <a:sym typeface="Calibri"/>
              </a:defRPr>
            </a:lvl8pPr>
            <a:lvl9pPr marL="0" lvl="8" indent="0" algn="r">
              <a:spcBef>
                <a:spcPts val="0"/>
              </a:spcBef>
              <a:buNone/>
              <a:defRPr sz="1200">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205" name="Google Shape;205;p18"/>
          <p:cNvSpPr/>
          <p:nvPr/>
        </p:nvSpPr>
        <p:spPr>
          <a:xfrm>
            <a:off x="3175" y="4805363"/>
            <a:ext cx="4763" cy="338138"/>
          </a:xfrm>
          <a:prstGeom prst="rect">
            <a:avLst/>
          </a:prstGeom>
          <a:solidFill>
            <a:srgbClr val="E7E9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 name="Google Shape;206;p18"/>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7" name="Google Shape;207;p18"/>
          <p:cNvSpPr txBox="1">
            <a:spLocks noGrp="1"/>
          </p:cNvSpPr>
          <p:nvPr>
            <p:ph type="body" idx="1"/>
          </p:nvPr>
        </p:nvSpPr>
        <p:spPr>
          <a:xfrm>
            <a:off x="467544" y="1419622"/>
            <a:ext cx="8208912" cy="2982516"/>
          </a:xfrm>
          <a:prstGeom prst="rect">
            <a:avLst/>
          </a:prstGeom>
          <a:noFill/>
          <a:ln>
            <a:noFill/>
          </a:ln>
        </p:spPr>
        <p:txBody>
          <a:bodyPr spcFirstLastPara="1" wrap="square" lIns="91425" tIns="45700" rIns="91425" bIns="45700" anchor="t" anchorCtr="0">
            <a:noAutofit/>
          </a:bodyPr>
          <a:lstStyle>
            <a:lvl1pPr marL="457200" marR="0" lvl="0" indent="-228600" algn="ctr">
              <a:lnSpc>
                <a:spcPct val="100000"/>
              </a:lnSpc>
              <a:spcBef>
                <a:spcPts val="440"/>
              </a:spcBef>
              <a:spcAft>
                <a:spcPts val="0"/>
              </a:spcAft>
              <a:buClr>
                <a:schemeClr val="dk1"/>
              </a:buClr>
              <a:buSzPts val="2200"/>
              <a:buFont typeface="Arial"/>
              <a:buNone/>
              <a:defRPr sz="2200">
                <a:solidFill>
                  <a:schemeClr val="dk1"/>
                </a:solidFill>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2"/>
        <p:cNvGrpSpPr/>
        <p:nvPr/>
      </p:nvGrpSpPr>
      <p:grpSpPr>
        <a:xfrm>
          <a:off x="0" y="0"/>
          <a:ext cx="0" cy="0"/>
          <a:chOff x="0" y="0"/>
          <a:chExt cx="0" cy="0"/>
        </a:xfrm>
      </p:grpSpPr>
      <p:pic>
        <p:nvPicPr>
          <p:cNvPr id="213" name="Google Shape;213;p20"/>
          <p:cNvPicPr preferRelativeResize="0"/>
          <p:nvPr/>
        </p:nvPicPr>
        <p:blipFill>
          <a:blip r:embed="rId2">
            <a:alphaModFix/>
          </a:blip>
          <a:stretch>
            <a:fillRect/>
          </a:stretch>
        </p:blipFill>
        <p:spPr>
          <a:xfrm>
            <a:off x="-17062" y="1386825"/>
            <a:ext cx="9178125" cy="3811975"/>
          </a:xfrm>
          <a:prstGeom prst="rect">
            <a:avLst/>
          </a:prstGeom>
          <a:noFill/>
          <a:ln>
            <a:noFill/>
          </a:ln>
        </p:spPr>
      </p:pic>
      <p:sp>
        <p:nvSpPr>
          <p:cNvPr id="214" name="Google Shape;214;p20"/>
          <p:cNvSpPr txBox="1">
            <a:spLocks noGrp="1"/>
          </p:cNvSpPr>
          <p:nvPr>
            <p:ph type="ctrTitle"/>
          </p:nvPr>
        </p:nvSpPr>
        <p:spPr>
          <a:xfrm>
            <a:off x="311700" y="119950"/>
            <a:ext cx="8520600" cy="9954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chemeClr val="dk2"/>
              </a:buClr>
              <a:buSzPts val="3900"/>
              <a:buNone/>
              <a:defRPr sz="3900">
                <a:solidFill>
                  <a:schemeClr val="dk2"/>
                </a:solidFill>
              </a:defRPr>
            </a:lvl1pPr>
            <a:lvl2pPr lvl="1" algn="ctr" rtl="0">
              <a:spcBef>
                <a:spcPts val="0"/>
              </a:spcBef>
              <a:spcAft>
                <a:spcPts val="0"/>
              </a:spcAft>
              <a:buSzPts val="4500"/>
              <a:buNone/>
              <a:defRPr sz="4500"/>
            </a:lvl2pPr>
            <a:lvl3pPr lvl="2" algn="ctr" rtl="0">
              <a:spcBef>
                <a:spcPts val="0"/>
              </a:spcBef>
              <a:spcAft>
                <a:spcPts val="0"/>
              </a:spcAft>
              <a:buSzPts val="4500"/>
              <a:buNone/>
              <a:defRPr sz="4500"/>
            </a:lvl3pPr>
            <a:lvl4pPr lvl="3" algn="ctr" rtl="0">
              <a:spcBef>
                <a:spcPts val="0"/>
              </a:spcBef>
              <a:spcAft>
                <a:spcPts val="0"/>
              </a:spcAft>
              <a:buSzPts val="4500"/>
              <a:buNone/>
              <a:defRPr sz="4500"/>
            </a:lvl4pPr>
            <a:lvl5pPr lvl="4" algn="ctr" rtl="0">
              <a:spcBef>
                <a:spcPts val="0"/>
              </a:spcBef>
              <a:spcAft>
                <a:spcPts val="0"/>
              </a:spcAft>
              <a:buSzPts val="4500"/>
              <a:buNone/>
              <a:defRPr sz="4500"/>
            </a:lvl5pPr>
            <a:lvl6pPr lvl="5" algn="ctr" rtl="0">
              <a:spcBef>
                <a:spcPts val="0"/>
              </a:spcBef>
              <a:spcAft>
                <a:spcPts val="0"/>
              </a:spcAft>
              <a:buSzPts val="4500"/>
              <a:buNone/>
              <a:defRPr sz="4500"/>
            </a:lvl6pPr>
            <a:lvl7pPr lvl="6" algn="ctr" rtl="0">
              <a:spcBef>
                <a:spcPts val="0"/>
              </a:spcBef>
              <a:spcAft>
                <a:spcPts val="0"/>
              </a:spcAft>
              <a:buSzPts val="4500"/>
              <a:buNone/>
              <a:defRPr sz="4500"/>
            </a:lvl7pPr>
            <a:lvl8pPr lvl="7" algn="ctr" rtl="0">
              <a:spcBef>
                <a:spcPts val="0"/>
              </a:spcBef>
              <a:spcAft>
                <a:spcPts val="0"/>
              </a:spcAft>
              <a:buSzPts val="4500"/>
              <a:buNone/>
              <a:defRPr sz="4500"/>
            </a:lvl8pPr>
            <a:lvl9pPr lvl="8" algn="ctr" rtl="0">
              <a:spcBef>
                <a:spcPts val="0"/>
              </a:spcBef>
              <a:spcAft>
                <a:spcPts val="0"/>
              </a:spcAft>
              <a:buSzPts val="4500"/>
              <a:buNone/>
              <a:defRPr sz="4500"/>
            </a:lvl9pPr>
          </a:lstStyle>
          <a:p>
            <a:endParaRPr/>
          </a:p>
        </p:txBody>
      </p:sp>
      <p:sp>
        <p:nvSpPr>
          <p:cNvPr id="215" name="Google Shape;215;p20"/>
          <p:cNvSpPr txBox="1">
            <a:spLocks noGrp="1"/>
          </p:cNvSpPr>
          <p:nvPr>
            <p:ph type="subTitle" idx="1"/>
          </p:nvPr>
        </p:nvSpPr>
        <p:spPr>
          <a:xfrm>
            <a:off x="311700" y="905925"/>
            <a:ext cx="8520600" cy="4809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16" name="Google Shape;216;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7"/>
        <p:cNvGrpSpPr/>
        <p:nvPr/>
      </p:nvGrpSpPr>
      <p:grpSpPr>
        <a:xfrm>
          <a:off x="0" y="0"/>
          <a:ext cx="0" cy="0"/>
          <a:chOff x="0" y="0"/>
          <a:chExt cx="0" cy="0"/>
        </a:xfrm>
      </p:grpSpPr>
      <p:sp>
        <p:nvSpPr>
          <p:cNvPr id="218" name="Google Shape;218;p21"/>
          <p:cNvSpPr txBox="1">
            <a:spLocks noGrp="1"/>
          </p:cNvSpPr>
          <p:nvPr>
            <p:ph type="title"/>
          </p:nvPr>
        </p:nvSpPr>
        <p:spPr>
          <a:xfrm>
            <a:off x="1943100" y="2150850"/>
            <a:ext cx="6758400" cy="841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2"/>
              </a:buClr>
              <a:buSzPts val="3600"/>
              <a:buNone/>
              <a:defRPr sz="3600">
                <a:solidFill>
                  <a:schemeClr val="dk2"/>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19" name="Google Shape;219;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220" name="Google Shape;220;p21"/>
          <p:cNvPicPr preferRelativeResize="0"/>
          <p:nvPr/>
        </p:nvPicPr>
        <p:blipFill>
          <a:blip r:embed="rId2">
            <a:alphaModFix/>
          </a:blip>
          <a:stretch>
            <a:fillRect/>
          </a:stretch>
        </p:blipFill>
        <p:spPr>
          <a:xfrm>
            <a:off x="10" y="0"/>
            <a:ext cx="1858729" cy="5143501"/>
          </a:xfrm>
          <a:prstGeom prst="rect">
            <a:avLst/>
          </a:prstGeom>
          <a:noFill/>
          <a:ln>
            <a:noFill/>
          </a:ln>
        </p:spPr>
      </p:pic>
      <p:sp>
        <p:nvSpPr>
          <p:cNvPr id="221" name="Google Shape;221;p21"/>
          <p:cNvSpPr txBox="1">
            <a:spLocks noGrp="1"/>
          </p:cNvSpPr>
          <p:nvPr>
            <p:ph type="body" idx="1"/>
          </p:nvPr>
        </p:nvSpPr>
        <p:spPr>
          <a:xfrm>
            <a:off x="2064775" y="2885150"/>
            <a:ext cx="6323400" cy="17781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Tree>
  </p:cSld>
  <p:clrMapOvr>
    <a:masterClrMapping/>
  </p:clrMapOvr>
  <p:extLst>
    <p:ext uri="{DCECCB84-F9BA-43D5-87BE-67443E8EF086}">
      <p15:sldGuideLst xmlns:p15="http://schemas.microsoft.com/office/powerpoint/2012/main">
        <p15:guide id="1" pos="1224">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2"/>
        <p:cNvGrpSpPr/>
        <p:nvPr/>
      </p:nvGrpSpPr>
      <p:grpSpPr>
        <a:xfrm>
          <a:off x="0" y="0"/>
          <a:ext cx="0" cy="0"/>
          <a:chOff x="0" y="0"/>
          <a:chExt cx="0" cy="0"/>
        </a:xfrm>
      </p:grpSpPr>
      <p:sp>
        <p:nvSpPr>
          <p:cNvPr id="223" name="Google Shape;223;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chemeClr val="dk2"/>
              </a:buClr>
              <a:buSzPts val="3600"/>
              <a:buNone/>
              <a:defRPr sz="3600">
                <a:solidFill>
                  <a:schemeClr val="dk2"/>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224" name="Google Shape;224;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225" name="Google Shape;225;p22"/>
          <p:cNvPicPr preferRelativeResize="0"/>
          <p:nvPr/>
        </p:nvPicPr>
        <p:blipFill>
          <a:blip r:embed="rId2">
            <a:alphaModFix/>
          </a:blip>
          <a:stretch>
            <a:fillRect/>
          </a:stretch>
        </p:blipFill>
        <p:spPr>
          <a:xfrm>
            <a:off x="528426" y="1248525"/>
            <a:ext cx="3638000" cy="3166425"/>
          </a:xfrm>
          <a:prstGeom prst="rect">
            <a:avLst/>
          </a:prstGeom>
          <a:noFill/>
          <a:ln>
            <a:noFill/>
          </a:ln>
        </p:spPr>
      </p:pic>
      <p:sp>
        <p:nvSpPr>
          <p:cNvPr id="226" name="Google Shape;226;p22"/>
          <p:cNvSpPr txBox="1">
            <a:spLocks noGrp="1"/>
          </p:cNvSpPr>
          <p:nvPr>
            <p:ph type="body" idx="1"/>
          </p:nvPr>
        </p:nvSpPr>
        <p:spPr>
          <a:xfrm>
            <a:off x="4505750" y="1389600"/>
            <a:ext cx="3900900" cy="31794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7"/>
        <p:cNvGrpSpPr/>
        <p:nvPr/>
      </p:nvGrpSpPr>
      <p:grpSpPr>
        <a:xfrm>
          <a:off x="0" y="0"/>
          <a:ext cx="0" cy="0"/>
          <a:chOff x="0" y="0"/>
          <a:chExt cx="0" cy="0"/>
        </a:xfrm>
      </p:grpSpPr>
      <p:sp>
        <p:nvSpPr>
          <p:cNvPr id="228" name="Google Shape;228;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2800"/>
              <a:buNone/>
              <a:defRPr>
                <a:solidFill>
                  <a:schemeClr val="dk2"/>
                </a:solidFill>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229" name="Google Shape;229;p23"/>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230" name="Google Shape;230;p2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231" name="Google Shape;231;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2"/>
        <p:cNvGrpSpPr/>
        <p:nvPr/>
      </p:nvGrpSpPr>
      <p:grpSpPr>
        <a:xfrm>
          <a:off x="0" y="0"/>
          <a:ext cx="0" cy="0"/>
          <a:chOff x="0" y="0"/>
          <a:chExt cx="0" cy="0"/>
        </a:xfrm>
      </p:grpSpPr>
      <p:sp>
        <p:nvSpPr>
          <p:cNvPr id="233" name="Google Shape;233;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4" name="Google Shape;234;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35"/>
        <p:cNvGrpSpPr/>
        <p:nvPr/>
      </p:nvGrpSpPr>
      <p:grpSpPr>
        <a:xfrm>
          <a:off x="0" y="0"/>
          <a:ext cx="0" cy="0"/>
          <a:chOff x="0" y="0"/>
          <a:chExt cx="0" cy="0"/>
        </a:xfrm>
      </p:grpSpPr>
      <p:sp>
        <p:nvSpPr>
          <p:cNvPr id="236" name="Google Shape;236;p25"/>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37" name="Google Shape;237;p25"/>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8" name="Google Shape;238;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39"/>
        <p:cNvGrpSpPr/>
        <p:nvPr/>
      </p:nvGrpSpPr>
      <p:grpSpPr>
        <a:xfrm>
          <a:off x="0" y="0"/>
          <a:ext cx="0" cy="0"/>
          <a:chOff x="0" y="0"/>
          <a:chExt cx="0" cy="0"/>
        </a:xfrm>
      </p:grpSpPr>
      <p:sp>
        <p:nvSpPr>
          <p:cNvPr id="240" name="Google Shape;240;p26"/>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41" name="Google Shape;241;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42"/>
        <p:cNvGrpSpPr/>
        <p:nvPr/>
      </p:nvGrpSpPr>
      <p:grpSpPr>
        <a:xfrm>
          <a:off x="0" y="0"/>
          <a:ext cx="0" cy="0"/>
          <a:chOff x="0" y="0"/>
          <a:chExt cx="0" cy="0"/>
        </a:xfrm>
      </p:grpSpPr>
      <p:sp>
        <p:nvSpPr>
          <p:cNvPr id="243" name="Google Shape;243;p2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245" name="Google Shape;245;p2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46" name="Google Shape;246;p2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247" name="Google Shape;247;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48"/>
        <p:cNvGrpSpPr/>
        <p:nvPr/>
      </p:nvGrpSpPr>
      <p:grpSpPr>
        <a:xfrm>
          <a:off x="0" y="0"/>
          <a:ext cx="0" cy="0"/>
          <a:chOff x="0" y="0"/>
          <a:chExt cx="0" cy="0"/>
        </a:xfrm>
      </p:grpSpPr>
      <p:sp>
        <p:nvSpPr>
          <p:cNvPr id="249" name="Google Shape;249;p28"/>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250" name="Google Shape;250;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51"/>
        <p:cNvGrpSpPr/>
        <p:nvPr/>
      </p:nvGrpSpPr>
      <p:grpSpPr>
        <a:xfrm>
          <a:off x="0" y="0"/>
          <a:ext cx="0" cy="0"/>
          <a:chOff x="0" y="0"/>
          <a:chExt cx="0" cy="0"/>
        </a:xfrm>
      </p:grpSpPr>
      <p:sp>
        <p:nvSpPr>
          <p:cNvPr id="252" name="Google Shape;252;p29"/>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53" name="Google Shape;253;p29"/>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254" name="Google Shape;254;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5"/>
        <p:cNvGrpSpPr/>
        <p:nvPr/>
      </p:nvGrpSpPr>
      <p:grpSpPr>
        <a:xfrm>
          <a:off x="0" y="0"/>
          <a:ext cx="0" cy="0"/>
          <a:chOff x="0" y="0"/>
          <a:chExt cx="0" cy="0"/>
        </a:xfrm>
      </p:grpSpPr>
      <p:sp>
        <p:nvSpPr>
          <p:cNvPr id="256" name="Google Shape;256;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7">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200"/>
              <a:buFont typeface="Calibri"/>
              <a:buNone/>
              <a:defRPr sz="4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939495"/>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939495"/>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939495"/>
                </a:solidFill>
                <a:latin typeface="Calibri"/>
                <a:ea typeface="Calibri"/>
                <a:cs typeface="Calibri"/>
                <a:sym typeface="Calibri"/>
              </a:defRPr>
            </a:lvl1pPr>
            <a:lvl2pPr marL="0" marR="0" lvl="1" indent="0" algn="r" rtl="0">
              <a:spcBef>
                <a:spcPts val="0"/>
              </a:spcBef>
              <a:buNone/>
              <a:defRPr sz="1200" b="0" i="0" u="none" strike="noStrike" cap="none">
                <a:solidFill>
                  <a:srgbClr val="939495"/>
                </a:solidFill>
                <a:latin typeface="Calibri"/>
                <a:ea typeface="Calibri"/>
                <a:cs typeface="Calibri"/>
                <a:sym typeface="Calibri"/>
              </a:defRPr>
            </a:lvl2pPr>
            <a:lvl3pPr marL="0" marR="0" lvl="2" indent="0" algn="r" rtl="0">
              <a:spcBef>
                <a:spcPts val="0"/>
              </a:spcBef>
              <a:buNone/>
              <a:defRPr sz="1200" b="0" i="0" u="none" strike="noStrike" cap="none">
                <a:solidFill>
                  <a:srgbClr val="939495"/>
                </a:solidFill>
                <a:latin typeface="Calibri"/>
                <a:ea typeface="Calibri"/>
                <a:cs typeface="Calibri"/>
                <a:sym typeface="Calibri"/>
              </a:defRPr>
            </a:lvl3pPr>
            <a:lvl4pPr marL="0" marR="0" lvl="3" indent="0" algn="r" rtl="0">
              <a:spcBef>
                <a:spcPts val="0"/>
              </a:spcBef>
              <a:buNone/>
              <a:defRPr sz="1200" b="0" i="0" u="none" strike="noStrike" cap="none">
                <a:solidFill>
                  <a:srgbClr val="939495"/>
                </a:solidFill>
                <a:latin typeface="Calibri"/>
                <a:ea typeface="Calibri"/>
                <a:cs typeface="Calibri"/>
                <a:sym typeface="Calibri"/>
              </a:defRPr>
            </a:lvl4pPr>
            <a:lvl5pPr marL="0" marR="0" lvl="4" indent="0" algn="r" rtl="0">
              <a:spcBef>
                <a:spcPts val="0"/>
              </a:spcBef>
              <a:buNone/>
              <a:defRPr sz="1200" b="0" i="0" u="none" strike="noStrike" cap="none">
                <a:solidFill>
                  <a:srgbClr val="939495"/>
                </a:solidFill>
                <a:latin typeface="Calibri"/>
                <a:ea typeface="Calibri"/>
                <a:cs typeface="Calibri"/>
                <a:sym typeface="Calibri"/>
              </a:defRPr>
            </a:lvl5pPr>
            <a:lvl6pPr marL="0" marR="0" lvl="5" indent="0" algn="r" rtl="0">
              <a:spcBef>
                <a:spcPts val="0"/>
              </a:spcBef>
              <a:buNone/>
              <a:defRPr sz="1200" b="0" i="0" u="none" strike="noStrike" cap="none">
                <a:solidFill>
                  <a:srgbClr val="939495"/>
                </a:solidFill>
                <a:latin typeface="Calibri"/>
                <a:ea typeface="Calibri"/>
                <a:cs typeface="Calibri"/>
                <a:sym typeface="Calibri"/>
              </a:defRPr>
            </a:lvl6pPr>
            <a:lvl7pPr marL="0" marR="0" lvl="6" indent="0" algn="r" rtl="0">
              <a:spcBef>
                <a:spcPts val="0"/>
              </a:spcBef>
              <a:buNone/>
              <a:defRPr sz="1200" b="0" i="0" u="none" strike="noStrike" cap="none">
                <a:solidFill>
                  <a:srgbClr val="939495"/>
                </a:solidFill>
                <a:latin typeface="Calibri"/>
                <a:ea typeface="Calibri"/>
                <a:cs typeface="Calibri"/>
                <a:sym typeface="Calibri"/>
              </a:defRPr>
            </a:lvl7pPr>
            <a:lvl8pPr marL="0" marR="0" lvl="7" indent="0" algn="r" rtl="0">
              <a:spcBef>
                <a:spcPts val="0"/>
              </a:spcBef>
              <a:buNone/>
              <a:defRPr sz="1200" b="0" i="0" u="none" strike="noStrike" cap="none">
                <a:solidFill>
                  <a:srgbClr val="939495"/>
                </a:solidFill>
                <a:latin typeface="Calibri"/>
                <a:ea typeface="Calibri"/>
                <a:cs typeface="Calibri"/>
                <a:sym typeface="Calibri"/>
              </a:defRPr>
            </a:lvl8pPr>
            <a:lvl9pPr marL="0" marR="0" lvl="8" indent="0" algn="r" rtl="0">
              <a:spcBef>
                <a:spcPts val="0"/>
              </a:spcBef>
              <a:buNone/>
              <a:defRPr sz="1200" b="0" i="0" u="none" strike="noStrike" cap="none">
                <a:solidFill>
                  <a:srgbClr val="939495"/>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08"/>
        <p:cNvGrpSpPr/>
        <p:nvPr/>
      </p:nvGrpSpPr>
      <p:grpSpPr>
        <a:xfrm>
          <a:off x="0" y="0"/>
          <a:ext cx="0" cy="0"/>
          <a:chOff x="0" y="0"/>
          <a:chExt cx="0" cy="0"/>
        </a:xfrm>
      </p:grpSpPr>
      <p:sp>
        <p:nvSpPr>
          <p:cNvPr id="209" name="Google Shape;209;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210" name="Google Shape;210;p1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211" name="Google Shape;211;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hyperlink" Target="https://tulodz-my.sharepoint.com/personal/anna_bacciarelli-ulacha_p_lodz_pl/Documents/Pulpit/AI%20in%20textile%20industry/prezentacje/UGent_Short_Overview%20AIDesignTex.pdf"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hyperlink" Target="https://tulodz-my.sharepoint.com/personal/anna_bacciarelli-ulacha_p_lodz_pl/Documents/Pulpit/AI%20in%20textile%20industry/prezentacje/UCAV%20Corporate%20Presentation.pdf"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0.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15.png"/><Relationship Id="rId7" Type="http://schemas.openxmlformats.org/officeDocument/2006/relationships/image" Target="../media/image34.svg"/><Relationship Id="rId12" Type="http://schemas.openxmlformats.org/officeDocument/2006/relationships/image" Target="../media/image39.png"/><Relationship Id="rId2" Type="http://schemas.openxmlformats.org/officeDocument/2006/relationships/notesSlide" Target="../notesSlides/notesSlide21.xml"/><Relationship Id="rId16" Type="http://schemas.openxmlformats.org/officeDocument/2006/relationships/image" Target="../media/image43.svg"/><Relationship Id="rId1" Type="http://schemas.openxmlformats.org/officeDocument/2006/relationships/slideLayout" Target="../slideLayouts/slideLayout20.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 Id="rId1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0.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20.xml"/><Relationship Id="rId4" Type="http://schemas.openxmlformats.org/officeDocument/2006/relationships/image" Target="../media/image45.jpg"/></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31"/>
          <p:cNvSpPr txBox="1"/>
          <p:nvPr/>
        </p:nvSpPr>
        <p:spPr>
          <a:xfrm>
            <a:off x="3467115" y="-307777"/>
            <a:ext cx="180421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 sz="1400">
                <a:solidFill>
                  <a:srgbClr val="858A8F"/>
                </a:solidFill>
                <a:latin typeface="Calibri"/>
                <a:ea typeface="Calibri"/>
                <a:cs typeface="Calibri"/>
                <a:sym typeface="Calibri"/>
              </a:rPr>
              <a:t>© Templateswise.com</a:t>
            </a:r>
            <a:endParaRPr/>
          </a:p>
        </p:txBody>
      </p:sp>
      <p:pic>
        <p:nvPicPr>
          <p:cNvPr id="263" name="Google Shape;263;p31"/>
          <p:cNvPicPr preferRelativeResize="0"/>
          <p:nvPr/>
        </p:nvPicPr>
        <p:blipFill>
          <a:blip r:embed="rId3">
            <a:alphaModFix/>
          </a:blip>
          <a:stretch>
            <a:fillRect/>
          </a:stretch>
        </p:blipFill>
        <p:spPr>
          <a:xfrm>
            <a:off x="5016075" y="3004050"/>
            <a:ext cx="765425" cy="744975"/>
          </a:xfrm>
          <a:prstGeom prst="rect">
            <a:avLst/>
          </a:prstGeom>
          <a:noFill/>
          <a:ln>
            <a:noFill/>
          </a:ln>
        </p:spPr>
      </p:pic>
      <p:pic>
        <p:nvPicPr>
          <p:cNvPr id="264" name="Google Shape;264;p31"/>
          <p:cNvPicPr preferRelativeResize="0"/>
          <p:nvPr/>
        </p:nvPicPr>
        <p:blipFill>
          <a:blip r:embed="rId4">
            <a:alphaModFix/>
          </a:blip>
          <a:stretch>
            <a:fillRect/>
          </a:stretch>
        </p:blipFill>
        <p:spPr>
          <a:xfrm>
            <a:off x="9993" y="0"/>
            <a:ext cx="4845201" cy="3851900"/>
          </a:xfrm>
          <a:prstGeom prst="rect">
            <a:avLst/>
          </a:prstGeom>
          <a:noFill/>
          <a:ln>
            <a:noFill/>
          </a:ln>
        </p:spPr>
      </p:pic>
      <p:sp>
        <p:nvSpPr>
          <p:cNvPr id="265" name="Google Shape;265;p31"/>
          <p:cNvSpPr txBox="1">
            <a:spLocks noGrp="1"/>
          </p:cNvSpPr>
          <p:nvPr>
            <p:ph type="body" idx="1"/>
          </p:nvPr>
        </p:nvSpPr>
        <p:spPr>
          <a:xfrm>
            <a:off x="5131800" y="1682836"/>
            <a:ext cx="4012200" cy="5763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1800"/>
              <a:buNone/>
            </a:pPr>
            <a:r>
              <a:rPr lang="en" sz="2400" dirty="0"/>
              <a:t>Innovative IT tools for a circular textile economy: driving sustainability and resource efficiency.</a:t>
            </a:r>
            <a:endParaRPr sz="2400" dirty="0"/>
          </a:p>
          <a:p>
            <a:pPr marL="0" lvl="0" indent="0" algn="l" rtl="0">
              <a:spcBef>
                <a:spcPts val="0"/>
              </a:spcBef>
              <a:spcAft>
                <a:spcPts val="0"/>
              </a:spcAft>
              <a:buClr>
                <a:schemeClr val="lt1"/>
              </a:buClr>
              <a:buSzPts val="1800"/>
              <a:buNone/>
            </a:pPr>
            <a:endParaRPr sz="2400" dirty="0"/>
          </a:p>
        </p:txBody>
      </p:sp>
      <p:sp>
        <p:nvSpPr>
          <p:cNvPr id="266" name="Google Shape;266;p31"/>
          <p:cNvSpPr txBox="1"/>
          <p:nvPr/>
        </p:nvSpPr>
        <p:spPr>
          <a:xfrm>
            <a:off x="271372" y="3717133"/>
            <a:ext cx="4573829" cy="1908184"/>
          </a:xfrm>
          <a:prstGeom prst="rect">
            <a:avLst/>
          </a:prstGeom>
          <a:noFill/>
          <a:ln>
            <a:noFill/>
          </a:ln>
        </p:spPr>
        <p:txBody>
          <a:bodyPr spcFirstLastPara="1" wrap="square" lIns="91425" tIns="91425" rIns="91425" bIns="91425" anchor="t" anchorCtr="0">
            <a:spAutoFit/>
          </a:bodyPr>
          <a:lstStyle/>
          <a:p>
            <a:pPr lvl="0"/>
            <a:r>
              <a:rPr lang="en-US" b="1" dirty="0">
                <a:latin typeface="Calibri"/>
                <a:ea typeface="Calibri"/>
                <a:cs typeface="Calibri"/>
                <a:sym typeface="Calibri"/>
              </a:rPr>
              <a:t>Prof. Katarzyna Grabowska​</a:t>
            </a:r>
          </a:p>
          <a:p>
            <a:pPr lvl="0"/>
            <a:r>
              <a:rPr lang="en-US" b="1" dirty="0">
                <a:latin typeface="Calibri"/>
                <a:ea typeface="Calibri"/>
                <a:cs typeface="Calibri"/>
                <a:sym typeface="Calibri"/>
              </a:rPr>
              <a:t>Dean of Faculty of Material Technologies and Textile Design</a:t>
            </a:r>
            <a:endParaRPr lang="pl-PL" b="1" dirty="0">
              <a:latin typeface="Calibri"/>
              <a:ea typeface="Calibri"/>
              <a:cs typeface="Calibri"/>
              <a:sym typeface="Calibri"/>
            </a:endParaRPr>
          </a:p>
          <a:p>
            <a:pPr lvl="0"/>
            <a:r>
              <a:rPr lang="en-US" b="1" dirty="0">
                <a:latin typeface="Calibri"/>
                <a:ea typeface="Calibri"/>
                <a:cs typeface="Calibri"/>
                <a:sym typeface="Calibri"/>
              </a:rPr>
              <a:t>Lodz University of Technology​</a:t>
            </a:r>
          </a:p>
          <a:p>
            <a:pPr lvl="0"/>
            <a:r>
              <a:rPr lang="en-US" dirty="0">
                <a:latin typeface="Calibri"/>
                <a:ea typeface="Calibri"/>
                <a:cs typeface="Calibri"/>
                <a:sym typeface="Calibri"/>
              </a:rPr>
              <a:t>116 </a:t>
            </a:r>
            <a:r>
              <a:rPr lang="en-US" dirty="0" err="1">
                <a:latin typeface="Calibri"/>
                <a:ea typeface="Calibri"/>
                <a:cs typeface="Calibri"/>
                <a:sym typeface="Calibri"/>
              </a:rPr>
              <a:t>Zeromskiego</a:t>
            </a:r>
            <a:r>
              <a:rPr lang="en-US" dirty="0">
                <a:latin typeface="Calibri"/>
                <a:ea typeface="Calibri"/>
                <a:cs typeface="Calibri"/>
                <a:sym typeface="Calibri"/>
              </a:rPr>
              <a:t> Street​</a:t>
            </a:r>
          </a:p>
          <a:p>
            <a:pPr lvl="0"/>
            <a:r>
              <a:rPr lang="en-US" dirty="0">
                <a:latin typeface="Calibri"/>
                <a:ea typeface="Calibri"/>
                <a:cs typeface="Calibri"/>
                <a:sym typeface="Calibri"/>
              </a:rPr>
              <a:t>90-543 Lodz, Poland</a:t>
            </a:r>
          </a:p>
          <a:p>
            <a:pPr lvl="0"/>
            <a:r>
              <a:rPr lang="en-US" b="1" dirty="0">
                <a:latin typeface="Calibri"/>
                <a:ea typeface="Calibri"/>
                <a:cs typeface="Calibri"/>
                <a:sym typeface="Calibri"/>
              </a:rPr>
              <a:t>​</a:t>
            </a:r>
          </a:p>
          <a:p>
            <a:pPr lvl="0"/>
            <a:r>
              <a:rPr lang="en-US" b="1" dirty="0">
                <a:latin typeface="Calibri"/>
                <a:ea typeface="Calibri"/>
                <a:cs typeface="Calibri"/>
                <a:sym typeface="Calibri"/>
              </a:rPr>
              <a:t>​</a:t>
            </a:r>
          </a:p>
        </p:txBody>
      </p:sp>
      <p:sp>
        <p:nvSpPr>
          <p:cNvPr id="2" name="AutoShape 2" descr="data:image/jpg;base64,/9j/4AAQSkZJRgABAQEAYABgAAD/2wBDAAUDBAQEAwUEBAQFBQUGBwwIBwcHBw8LCwkMEQ8SEhEPERETFhwXExQaFRERGCEYGh0dHx8fExciJCIeJBweHx7/2wBDAQUFBQcGBw4ICA4eFBEUHh4eHh4eHh4eHh4eHh4eHh4eHh4eHh4eHh4eHh4eHh4eHh4eHh4eHh4eHh4eHh4eHh7/wAARCADGBQE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PSgBM0ZoopDsGaM0UUBYM0ZoooCwZozRRQFgzRmiigLBmjNFFAWDNGaKKAsGaM0UUBYSR9iFiCQAScVi/wDCTWP/ADyuD/wEf41r3P8AqJP9w/yrzs/eb6mvGzXHVcM4+z63Cx1v/CT2H/PK4/75H+NH/CT2H/PK4/75H+NcjijFeR/bWK7r7gsdd/wk9h/zyuP++R/jWjpmoQ6hAZoVcKGK/MMVwGK63wb/AMguT/rsf5Cu/Lsyr4ivyTegWNzNGap6hqNrY7PtDMu/OMLnpVX/AISHTP8Anq//AHwa9meLowlyymkwsa2aM1k/8JDpn/PV/wDvg0f8JDpn/PV/++DUfX8P/wA/F94WNbNGayf+Eh0z/nq//fBo/wCEh0z/AJ6v/wB8Gj6/h/8An4vvCxrZozWT/wAJDpn/AD1f/vg1qghlB7GtaWIp1b8kkwsZE/iKyhneF45yyMVOFGP50z/hJ7D/AJ5XH/fI/wAa5nVf+Qnc/wDXVuPxqvXzFTOMVGbSa+4LHXf8JPYf88rj/vkf40f8JPYf88rj/vkf41yOKMVH9tYruvuCx3el6rb6gzrAkgKYzvGKvZrmPBX+tufoK3r68hsohJOxCk44Ga+hwWKdTDKrVYWLOaM1k/8ACQ6b/wA9H/74NH/CQ6Z/z1f/AL4NafX8N/z8X3hY1s0ZrJ/4SHTP+er/APfBo/4SHTP+er/98Gj6/h/+fi+8LGtmjNZP/CQ6Z/z1f/vg0f8ACQ6Z/wA9X/74NH1/D/8APxfeFjWzWZqGuWlldNbyxzF1xkqoxyM+tX7eZJ4EmjyUcAj6Vx3in/kNy/Rf/QRWGZYudCgqlN7sLG1/wk9j/wA8rj/vkf40f8JPYf8APK4/75H+NcjRivB/trFd19wWOuHiew/55XH/AHyP8asadrdrfXIghjmDEE5ZQB/OuJIrW8Jf8hhP9w/yrfC5tialaEJNWb7BY7PNGaKK+pCwZozRRQFgzRmiigLBmjNFFAWDNGaKKAsGaM0UUBYM0ZoooCwZozRRQFgzRmiigLBmjNFFAWDNGaKKAsGaM0UUBYM0ZoooCwZozRRQFgzRmiigLBmjNFFAWDNGaKKAsGaM0UUBYM0ZoooCwZozRRQFgzRmiigLBmjNFFAWDNGaKKAsGaM0UUBYM0ZoooCwZozRRQFgzRmiigLBmjNFFAWDNGaKKAsGaM0UUBYM0ZoooCwZozRRQFgzRmiigLBmjNFFAWDNGaKKAsGaM0UUBYM0ZoooCwZozRRQFgzRmiigLBmjNFFAWDNGaKKAsGaM0UUBYM0ZoooCwZozRRQFgzRmiigLBmjNFFAWDNGaKKAsGaM0UUBYM0ZoooCwZozRRQFgzRmiigLBmjNFFAWDNGaKKAsGaM0UUBYM0ZoooCwZooooCwtB6UUHpTEJRRRUlBRRRQAUUUUAFFFFABRRRQAUUUUAFFFFABRRRQBHc/8AHvJ/uH+Vednqfqa9Euf+PeT/AHD/ACrzs9T9TXzmf7w+f6AFFFFfPAFdZ4N/5Bcn/XY/yFcnXWeDf+QXJ/12P8hXq5N/vS9GBV8bfetPo39K5we9dH42+9afRv6VztZZt/vc/l+SEFFFFecMKKKKAAdR9a9Fj/1a/QV50PvD616Mn3F+gr6LIN6ny/UDgNV/5Cdz/wBdW/nUFT6r/wAhO5/66t/OoK8Kt/El6sAooorMDofBX+tufoKueMP+QYv/AF0FU/BX+tufoKueMP8AkFr/ANdBX0tH/kVv0f5gciKWkFLXzIgooooGFFFFAHd6J/yCLX/rmv8AKuX8U/8AIbl+i/8AoIrqNE/5BFr/ANc1/lXL+Kf+Q3L9F/8AQRX0+af7jT+X5AZYpaQUtfMAIe1a3hH/AJDC/wC4f5VkntWt4R/5DC/7h/lXXgf95p+qA7OiiivugCiiigAooooAKKKKACiiigAooooAKKKKACiiigAooooAKKKKACiiigAooooAKKKKACiiigAooooAKKKKACiiigApMjOO9LXnPxy+I0vw60zTbyLTUvzezvEVZyu3auc1pTpyqSUY7ibSV2eigiivmX/hp68/6FaD/v8Amj/hp+8/6FaD/v8Amuv+zcR/L+Jn7aHc+mqK+Zf+Gn7z/oVoP+/5o/4afvP+hWg/7/mj+zcR/L+Ie2h3PpqivmX/AIafvP8AoVoP+/5o/wCGn7z/AKFaD/v+aP7NxH8v4h7aHc+mqK+Zf+Gn7z/oVoP+/wCaP+Gn7z/oVoP+/wCaP7NxH8v4h7aHc+mqK+Zf+Gn7z/oVoP8Av+aP+Gn7z/oVoP8Av+aP7NxH8v4h7aHc+mqK+Zf+Gn7z/oVoP+/5o/4afvP+hWg/7/mj+zcR/L+Ie2h3PpqivmX/AIafvP8AoVoP+/5o/wCGn7z/AKFaD/v+aP7NxH8v4h7aHc+mqK+Zf+Gn7z/oVoP+/wCaP+Gn7z/oVoP+/wCaP7NxH8v4h7aHc+mqK+Zf+Gn7z/oVoP8Av+aP+Gn7z/oVoP8Av+aP7NxH8v4h7aHc+mqK+Zf+Gn7z/oVoP+/5o/4afvP+hWg/7/mj+zcR/L+Ie2h3PprNGRXzL/w09ef9CrB/3/Nep/A34kTfEey1S5l0tLD7DMkYCvu37lJz+lZ1cFWpR5pLQcakZOyZ6RRRRXIaBRRRQAUUUUAFFFFABRRRQAUUUUAFFFFABRRRQAUUUUAFFFFABRRRQAUUUUAFFFFABRRRQAUUUUAFFFFABRRRQAUUUUAFFFFABRRRQAUUUUAFFFFABRRRQAUUUUAFFFFABRRRQAUUUUALQelFB6VRIlFFFSUFFFFABRRRQAUUUUAFFFFABRRRQAUUUUAFFFFAEdz/AMe8n+4f5V52ep+pr0S5/wCPeT/cP8q87PU/U185n+8Pn+gBRRRXzwBXWeDf+QXJ/wBdj/IVyddZ4N/5Bcn/AF2P8hXq5N/vS9GBV8bfetPo39K52uh8bfetPo39K52ss2/3ufy/JCFopKK88YtFJRQAo+8PrXoyfcX6CvOR94fWvRk+4v0FfQ5BvU+X6gcBqv8AyE7n/rq386gqfVf+Qnc/9dW/nUFeFW/iS9WAUUUVmB0Pgr/W3P0FXPGH/ILX/roKp+Cv9bc/QVc8Yf8AILX/AK6CvpaP/Irfo/zA5EUtIKK+aELRSUUDFopKKAO80T/kEWv/AFzX+Vcv4p/5Dcv0X/0EV1Gif8gi1/65r/KuX8U/8huX6L/6CK+mzT/cafy/IDLFLSClr5gBD2rW8I/8hhf9w/yrJPatbwj/AMhhf9w/yrrwP+80/VAdnRRRX3QBRRRQAUUUUAFFFFABRRRQAUUUUAFFFFABRRRQAUUUUAFFFFABRRRQAUUUUAFFFFABRRRQAUUUUAFFFFABRRRQAV8+/trf8i14d/6/Zf8A0CvoKvn39tb/AJFrw7/1+y/+gV25f/vEf66GdX4GfLtFFFfVHAFFFFAgooooAKKKXtQMSinSK0blXVlYdVIwRUlnby3VzHbQgGWRtqgsFGT7ngfjSckldvQLa2IaK9JHwl8Tnwe2of2ZJ/aYuuLfzU5g2/eznHXnr0rzy9tpbO6ktZwoljYq4VgwyPccfrXBgc1wePclhqik4uzs0/y6eZpUozp25lYhop0atI4RFLMegAyTSV6BmJRRRQIKKKKACiiigAr6e/Yn/wCQJ4n/AOvuD/0A18w19PfsT/8AIE8T/wDX3B/6Aa4cy/3aXy/M1o/Gj6GoopK+WO8KK83+PnjjVvAPhO21fR7eymnlu1gZLpGZdpBOflYc8CvFof2jPiHKu+HQtFlTOMpZzMM/hJXZRwNWtDnjsZyqKLsz6yor5Pb9of4j7T/xTuk/+AM//wAXX074UvrjVPDWnajdRrHPc2ySyIoICsRkgA81NfCVKCTn1HGalsadFFFcpYUUUUAFFFFABSUteQ/tD/ErXfh4dHOi2un3BvTL5gu43bG3GMbWHrWtGlKrNQjuTKSirs9eormfhZr154o8AaTr1/HBHc3kTPIsIIQEOw4BJPb1rpqicXGTi+g07hRRRUjCimvwM14R8dfjB4l8CeNYdF0iz0qe3e1SYtcxOzhmZgQCHA7CtqFCVaXLHcmUlFXZ7xS1n6FcyX2i2F9KFElxbRSuFGACyhjj8TWhWTVnYYlLXzz4O+NnirWPivB4TubHR0spL14C6QyeZtGe5fHb0r6FHQd62r4edFpS6ijJS2FooorAoKKKKACiiigAooooAKKKKACiiigAooooAKKKKACiiigAooooAKKKKACiiigAooooAKKKKACiiigBaD0opG+6ev4VRIUVQ1bVLDSNMn1LVL2Czs7dd0s8ziNFHuTxXjetftS/CuwvZLa3vdQ1EIxUyW9qwTPsWxke/SkM9zorzT4ffG/4c+NrxdP0rXlhv2+7bXiGB3Pou4AMfZSa9I/E/wCFAx9FcN4++K/gPwLqkWl+Kdc+wXUsImRPs8kmUyRnKKQOR3qn4O+NPw48XeIrfw/4e8RG91K5DGKL7JMgbapZvmZQPugnrQI9Fopm4465461ynxC+I/g74f8A2U+LNX/s8XhIgJgeTcR1+4Dj8aBnXUV5honx7+FWt6xaaRpfif7Re3cgigjFnMNzHoMlMV6YxbBxwenPagQ+iuM+IfxK8GeALdJPFGuQ2ksg3RQL+8mkHqI1y233xgetecW/7V3wskuvKkk1WGLOPOa0Yr+Qy36UAe9UVz3g7xh4c8Y6Z/aPhnWLXUrb+Iwv8yezL1U/UCrHi/xJpPhPw9da/r1w1rp9qu6aVYnk2j/dUEn8qBmzRXjo/aZ+DGP+Rrm/8Flz/wDG6P8Ahpn4L/8AQ1zf+Cy6/wDjdAHr1z/x7yf7h/lXnZ6n6msN/wBpj4LspU+K5sHg/wDEsuf/AI3XWfD3XfA3j/SJdY8K3L31mkpiZ2hkiww6jDqDXkZngKmKceRrQDPorpfECeGPD+kzatrM0NjYw48yeaTaq5OBk1x4+JXwZ/6HPRfqbsV5X9h4juv6+Qi3XWeDf+QXJ/12P8hXEj4lfBknH/CaaH+N2v8AjXV+EPE3g3VojB4Z8SaRqPO5ktL1JSD7gHIrty/LK2Grc82rDN+5tLa5K/aIVkK9M9qh/snTv+fOP9atjOTWT4kv7mxhie3ZAXYg7lz2r1MT7CnB1akU/khFv+ydN/584/1o/snTf+fOP9a5HU/F8+m2M19f3ltbWsC7pZZEwqqOpJrl1+OPhDH/ACOWhH/tsv8AjXnwxuEmrxpN/wDbqGerf2Tpv/PnH+tH9k6b/wA+cf615V/wvHwh/wBDloX/AH9X/Glj+OPg7zF3+M9CCbhuPnKOO/erWJw//Pl/+Ageqf2VpwORZx5/Gri9BjoKqaRqFnqmnQahp9wl1aXCB4pozlXU9xVrJz1r1IU4Q+FJCOB1X/kJ3P8A11b+dQVS8Z/FL4P+G76WHWvFFl9qDkSR2pa4ZW7giMMQfrVDQPjH8EdauBb2nim3ikJwPtccluM/WRQK+aqZJiJTbTWv9dgNyiustNN0a7to7q0WO4gkG6OSOQMrr6gjgipJtI0qKB5pYtiIpZ2zwFAyTUf2HiO6/r5DKHgr/W3P0FdDc28NzH5c8ayJnOD61xPhf4gfDa/1lNI0HxRpdxqFwWRLeOcF3KgkgD1GDXcocjvXvYLDOjh1SqaiKn9lad/z5xfrR/ZOm/8APnH+tM8Q3U1lpj3FuVDhlHzDI5Ncpe+LbqxtXub68tLaGPl5ZQFRR7knArnxGIwmHmqcoa+SQHXf2Tpv/PnH+tH9k6b/AM+cf614tq37RngXTJvJn8VWkrHobW1edf8AvpARU2kftCeCdUO228WadGen+lRNB/6MxS9vQtf2D/8AARnsf9k6b/z5x/rR/ZOm/wDPnH+tcnaeK7y7t1uLW6tZ4XGVkiAZWHsQcGuzs3aS1ikfG5lBOKvC1sLiZOMIarukBJEiRxrHGoVVGAB2Fcb4p/5Dcv0X/wBBFa3i7xd4b8J28Fz4k1q00uGdzHE9xIFDsBkge+KpeHNZ8HeNhcahoWq2WrLEwjma3mDbGwDg46cYq8xwksTRVOnpqBhClrtF0PTcf6gn6mg6HpueIP1rxP7DxHdf18gOKPatbwj/AMhhf9w/yqv4r8R/DrwrfJY+I9d07S7iRN6R3FwEZl6Z5rofDP8AYd/YW2taJLHcWtxHuhmjbcrqe4NbYbJ69KtGbasmBtUUhrzXxl8cvhn4P8S3fhzxD4gltNTs9vnRCwnkChlDr8yoQflYHr3r6YD0uivHf+Gmfgv/ANDXN/4LLr/43R/w0z8F/wDoa5v/AAWXX/xugD2KivKNE/aG+E+ta1ZaPpniWWa9vp0t7aM6dcKHkdgqjJTAySOtdD42+KXgXwXqqaX4m8QQ6ddvGJEjeNySp78A0CO2orys/tB/CAAZ8ZW3P/TGX/4mj/hoX4P/APQ5W5/7d5f/AImgD1SivKX/AGh/g+B/yOEP4W0x/wDZa6DxZ8TvCXhjwlY+LNUvLkaLfFVhuYrWSQEkEjIVSVzg8nHYUAdtRXip/ae+D+f+Q/ef+C244/8AHK9S8J+ItK8U+HbPxBod2LvT7yMSQybSpx6EHkH2PSgZsUVVvbqGys5ry6nSGCFDJJI5wFUDJJ9q8f8A+GoPg6OP7fvD7jTp+f8Ax2gD2qiuF+GnxT8IfEaa8Xwpd3l2tmqmd3s5IkUnoMsACeDwPSu4XOOaAHUUUUgCiiigAooooAKKKKACiiigAooooAKKKKACiiigAooooAK+ff21v+Ra8O/9fsv/AKBX0FXz7+2t/wAi14d/6/Zf/QK7cv8A94j/AF0M6vwM+XaKKK+qOAKKKKBBRRS0DErrfhho2h+IfElvo+qyXsUs7/uGgUMrY5KsOo4B5Ga565067tdPtL+aFlt7sMYHI4baxVvyIpunaheabO09jM0EzIY/MXhgD1x6ZHH41xYyE8Thpww8+WTTSa6Pb8HujSDUJpyWh6n8fvD3hzRdRTUIXu2vdQUGOOMAQAIApbd69OB+leR/katz6lfXFhFY3F1JLbwuZIlck7M9cfXj8qqVz5Lga2AwcMPWqOpKOl/Lpp00t39Sq9SNSblFWPTY/ipIvhoeFRYudJ/s82rTmQm4L7cebnOBz/D+teZfgOtJS1tgcswuA5/q8eXmd35vv6k1K0qluZ7Hq/wD8P8AhzWdX+2XL3YvtOXzJInUGBlYFQd3bqeMVzHxV0XQ/Dvia50jS5LyWeKQmZplCogb5gq9zwevFc1balfW1jNY29zJDBcMrTKjY3lc7c/TJpNS1C81KWOW+uGnljjWIOxyxAzjJ/H9K8+jleLhms8ZKu3Tasodrap39XLTzWr2NZVoOioKOvcqUVcs9Nu7uxvb6CItb2SK87/3QzBR+pqpXuxnGTaT23/M57MSiiiqJCiiigAr6e/Yn/5Anif/AK+4P/QDXzDX09+xP/yBPE//AF9wf+gGuHMv92l8vzNaPxo+hqKKK+WO88P/AGyP+ScWH/YTT/0Bq539mXxf4K0H4e3Fl4i1OwtbxtRlkVJ4yzFCiAc4Poa6L9sj/knNh/2E0/8AQGrzH4K/BnT/AIgeEJdcutburGRLx7fy44FcYVVIOSe+6vboqm8EvaOyuc0m/aaH0Jp/j74a6hfQWNjrGkz3M7iOGMQnLMeAPu1U+O/jDVPAvggaxosds1x9pSILPGWTaT2AIrkPC/7O2k6F4i0/W4fE17M9jcpcJG1soDlWBxkH2q9+13/ySxf+v6L+dcsadB14Rg7rrc0blyu5u/AHxtrHjrwjcarrSWqXEd2YVFvGUXAAPcnmuK+OXxg8VeCvHaaHo8OmtamCOQm5hZmyx55DCtD9jvH/AAri99tQbP8A3yK8r/awI/4W6gByRaQ5roo0KbxkoNaEyk/Zpnv/AMTfGOreG/hOPFVgls18YYHKyoTHlwCeMg9/WvJdD+P3jXVtIOn6b4fh1LxFJKxT7PbsYoogBglQSSck9SBXdfHn/k3Rf+va0/8AQRXMfsWWkP8AZviK+8tTP50MQcjkLhyRn0PH5VNKFKOGlUlG7THJvnSTOc0749/EDw94i+x+MtLgeJWH2i3a3aCZFPdck/ljn1FfSGseJdK0vwlL4murjGnx2/n716sCMgD3PSvmz9suGOPxzpUyqA8li24gcnDDGfzNdT8Z7ieP9mHw9HGSEmitFl+gAIz+NVVoU6qpSirc24oyceZdjm5fjp8SvE2uvB4P0WHykJZLeO2aeTb23kED+Vch8afHeseLrfStP8SaPJpus6W0ouF2FFcMFwQrcqeOnIIwc17B+xtaWqeCdWvo40+1SX3lvJjnaEGFz6d/xrmv20rO1TVvD9+iKLmaGSJzjllU5GfxY1vSnSjivZRha3X5ESUvZ81z1P4M6lZ6P8BtF1XUJ1htLWykklc8YAlf9e31NeUaj8dPiB4o1yWz8B6Gv2dCWRRbtNMVHG5iDhQeOP1q34vuZrf9j/QkhYqJ5Eilx/d8yU8/iorkPgV4s8Z+F9K1BvCvgafXUuZl865jikbaVBwuVU+pqKeHjapVaTd3a+w3N3UbnefDr47ayPE0fhr4g6ellLJIsIuEiMTRSE8CRGPQ9MivYfiT4y07wP4VuNc1DdJghIIVOGmkPRQe317Cvlr4oWXxF8e6/HrVz8OtWsLlYRE3kWUrB8dCSVFdZ+1JealL4K8FQ6gksUrQ+bOkg2sJdmCCPXrUzwlOdSnbS+6TGqjSfkVdN+M/xc8RX8tx4d0S3uLaBvmigsnlVR2VmzyfyPtXn/xh8YTeNfFFtql5pr6dew2qW1zbtn5ZFZs4zg9+hHHTtmvp/wDZltLW1+DukyWyKrTmWSZwOXbzGHJ746fhXgv7V1nbWvxbkkt1VWubWKWYAfx8rn8lFbYapTeJcIwta+pM1Lku2fWfhD/kU9H/AOvCD/0WtatZXhD/AJFPR/8Arwg/9FrWrXgz+JnSj4R0vX4/C3xem8QPbPcizvpnESnb5jcgDPYZ7816Jrvxi+MWmmPWL3QY9P012GxZdPkCYPQFiev1x9K43wFa215+0HZw3iK8R1dm2sMhmVsqPzAr61+KFna3/wAPNftrxFaE2EpO4Z2kKcEe4617uLq04VIKUL3Rzwi2nZnOfDD4kf8ACwvBt9dabHHZa7aRkS28gLor4yrDoSp/nmuE+Dnxp8SeIfiGnhjxVb6fbiVZIkFvCyMs6n7pyx9G/KuM/Y7uJo/iLe26MRFNYnzB67Tx/M1T+POlzeBPjXHr9ipjguZU1GErxznEg+pIY/8AAhULC0lWnRturryDnbipH0T8a/Gc3gbwHPrVoInvmlSG1WVSULsSeQMfwq3esj9nnxp4r8daLqGseIIbGK1SYQ2v2eEpvYD5ycsenH515D+1R4uXxLqHhzR9MYSR/ZUuyiHOZJsBV+ox/wCPV9DfCnw7H4V8BaVoqqokjgDzEDG6RuWJ/MD8K5KlKNLCrmXvSZom3PyR1VFFFeaahRRRQAUUUUAFFFFABRRRQAUUUUAFFFFABRRRQAUUUUAFFFFABRRRQAUUUUAFFFFAC0jjK9M0tB4FUSfn/wDtc/E2/wDGPj+78O2dy6aFo07QpEjfJPKOGkPr3A9s14iI3ZsJHISOwBJFa3ja1vNN8Y6xY3u4XdvfSrNnqGDGvff2MviH4A8I2+saX4pktdOv724DQ31xGNjx7QPLLfw85OOnNAz5tR5IZBIjOjggggkEEdMH2r7u/Y2+J19438H3Wh67OZ9Y0UovnN96aBgdhJ7sCrA+2D3qfX/2efhR441278SWt1Ov21hIyadcIIQcAEhQOM4yfcmun+EvwX8KfDTWbrVfD8+otLcweTIs8gZducjt1zn86QHzd+36cfFHR/8AsErwf+ujVyH7G5z+0T4cz/cu+e//AB7S1137f/8AyVHSP+wSv/oxq5D9jb/k4rw5/uXf/pLLTA/Q/Ar5K/4KH/8AHv4S/wCus38q+tq+Sf8Agoh/x7+Ev+us38qSA+ePgV/yWXwl/wBhOP8ArX6HfGLxlD4B+HereJ5FDyWseII/78rHCj+v4V+ePwK/5LJ4S/7Ccf8AWvsf9uWyurv4GyyWxOy11OC4uMf88wHU/qy0wPhnxPrureJteuda1m8kvL+6kLySSNnk9h6AcACs/wAuXbuKPt7kg4/OmjaCCV3AHlTxn2r798JeKfg38UvhzB4RFzpdsr2YhawmVIp7ZtuNyZHDZ5DCgD4q+GfjfXPAXi611/Rbso8JAmiLfu54weY29QR09K+3v2htbs/Ev7Lup+INPJa11HT47iLPUK4BAPvzWIv7JvwzZAy3mtMuMgi5XBH5V7B4W8F6JoPguz8IpB9v0u1j8tI71RLlc8ZyMGkB+WrKcfdI9z6U35enOa/Sv4l+CfBtt8Pdfmt/CmhwyrYSlXSwiVgQvBBC1+aKHKLnnKimBJt5I2nPspr7C/Ytvrq1+GF4lvM0anUZCas/s7+G/D198INCu7zQtLuLh433Sy2iMzfOepIzXqOm6dYaZB5GnWVvZwk5McEQRc+uBXzWY5pzKVGKaae/oByP7TGo3tx8E/EEM87OhjTIP+8K+UPgp8Nf+FkalqdkNUGnmxhSUsYt27cxGP0r6k/aQ/5Ixr//AFzX/wBCrx39iTnxL4mBA/48YO3/AE0arweJqxy+dS+qfXXsBdf9luTadni2PPbNua4/xX8BvH3he3/tHS7iLVkgJctYlllTHcKeT+HSvsjFAGDnv61w086xMXeTT+Qz5j+Af7SGv+GdVg0Hx5eTajohYRG6n5nsznG4nqyjOCD0r688VXMF5plldWsySwTfPHIpBDKRwQa+QP2uvAlrp81r410u2SEXEvk6gka4DOQSsmOgOAQfXiu+/ZK8YTa98LJPDt7KXm0K6CQlu0DglR9Fxj8a9jF144jASqR6/wCYjqvjtj/hT/idscnT5P5V8kfBr4et8Rtdu9MGpCwFtB528puzk9K+t/jt/wAke8T/APYPk/lXgf7GH/I+asCP+XEf+hGuLLakqWBqTjuv8kM3B+y2x6eLFx/17mnR/ssu0ixr4uUFyFz9mPevpNfpUtuB9pi/66L/ADrijm+LbXvfghHSfD3w+3hbwVpHh1rj7U2n2wgMoGN2O+Pxr5T/AGu/i7rsF/L4D0fUpbeIoH1GSM7WcN0jB/u46/l3r7KHGP0r83f2nLK7s/jZ4h+1M5E832iAlePLb7oH0r6mcearC77/AKAbvwz+AOueKdHh1vWdSTSbO5QSQJs3zSKRkPj+EHtnrW14n/Zl1S2tDN4e1+G/lUbvIuF8tm+jdB+NfQvgbxDo/ijwvZ6po80clu0YBjGN0LY5Vh2IreIXHQ+2K+aq5vio1X0t0sB4X+ydovj3w1d60usXd/Y6bC32dNOmJKPNwTIuemARyOufavedY1bUG0W+VrlmBtZQR/wA1GFB5qtrHGkXoHT7NL/6Aa5q2YVq9XmvbbRDPi79nSWSH4/6JLExRxdXOCP+uUlfoB4Wvrq5u5UuJmdRHuGfXNfn5+z1/wAl60X/AK+rn/0XJX334N5vp/8AriPw5Fe7iqklj6UU9Lf5iMD9oX4iaP8AD3wO17qDCW9nkC2VorYeZh/JR3NfEE918Q/jP4oMKGa+ZcsIkfZb2iE9OeB9TycVqftK+LL74ifGi8tbV5JrW0uP7O06EcjCnaSP95sn8a+pPhj4N0/wT4VttFs4080KHu5wPmnlxhmJ79OPbFa5hiKeE/eqN5vRAeIaH+y/M9uraz4q8mZv4bSDIUehLdfwpNe/ZfuFty2ieJ0mlHRbuHbn8Vr6ZCLxx0o2ivB/tjFXvzfggPkP4beHvix4M+Jlh4atRd2SXL+ZKH/e2skCkeY+fu8D07kDqa+/dN/5B9vnGfLX+Vee+Wu3HavQ9O/48IP9wV7GW4x4qrKTik0vv1GfKX7f9xLJoegRO5ZI9Sl2g9v3QrwT4EfEjUPhr4yj1GKZxp12BDqEYPDR54f6qSfzNe7ft9/8gnRP+wjJ/wCixXjWl+Cm8T/AU+INLty+o6JfypOqrzLAQrk++3d+vtXVQqL2L9o95NfixH29YeIrq9s4byz1ET286LJFIhyHUjII/Cpv7Y1LP/H09fLP7JvxKwf+ED1m44OW0t29Ty0WfzI/4F7V9LLXzWM+sYaq4Ob8tXsM+VP22bma58faRJPIXb+zyMn03CvoH9n/AFK+h+DXhWOO4ZVTTowoHYYr55/bQ/5HvSP+vA/+hCve/gL/AMke8L/9g+P+Veji6tRYClJSd/8AhxI9U0LUr6fUo4ZrhmQ5yDXwz+2EM/tF+KOuP9E7f9OsVfbnhn/kMw/jW1qXg/wpqd7Jfal4a0e9upMb5riyjkdsDAyxGTwAPwrsyWpKdBuTvr/kB+Vm31UjnvRgZwPWvfP25tJ0rRfippdpo+mWWnW7aLG5itYFiUsZpucKAM8Cub/ZIsLHVPjrollqVlbXls6XG+GeJXRv3L9QeK9kDlvgouPjF4MPOP7dsvYf69K9X/b34+Len44/4lq/zr7ItPBHg20uIrm08J6FbzwsHiki0+JWRgcggheDkA18b/t7/wDJWtP/AOwaP50AfPAG7PrSHrxXrX7JGnaVqvxs06y1uxsr2xa2nMkN3GrxE7RjIbjNfci+Afhfjb/whng/Hp/Ztvx/47QB+YB+6fpX6ReB/DemeL/2dtI8O6vCr2l5pKI3GdjckMPcHB/Ct9Ph78MpDtj8E+EXY/wrpluSf/Ha6ixtLWytIrSytorW3iXbHFCgREHoAOBSA/Lj4heFdU8G+MNR8NarEwubOYoGxxIn8Lr6givdP2KfigdC8Rv4E1m5/wCJdqsm+xeR+Irg/wAHsH/ma9S/bR+F48TeEv8AhMtJtgdW0aMm4C9ZrYct+K/eHsCO9fD9vNNDOk9vK0csRDo6cFWHcHtimB9kftw/EwaXoqfDvSZ8XuoqJNSZT9yA9EJ9W649MV8d6XY3Wqajb6fYwyT3d1KsUMajJZmPAqz4l1zVPEWt3Os61ePeX92/mTTPgsx7fTAwK+l/2G/hf9qvZPiRrNuDDblodKR16v0eUfT7o/4FQB9DfAj4e2fw5+HdjoccaG/cCe/mAGXnYc8+w+UfT3rvwMDigfd9KB0pALRRRSGFFFFABRRRQAUUUUAFFFFABRRRQAUUUUAFFFFABRRRQAV8+/trf8i14d/6/Zf/AECvoKvn39tb/kWvDv8A1+y/+gV25f8A7xH+uhnV+Bny7RRRX1RwBRRRQIK0NAvGstXt5lsbS++dVMFzCJEcZ6EH+dZ9Lz25qKkFUg4y2ZUXZ3PoTx/r/g8+Crix0fTdAvdR0hF/0R4Q0Vrv/wBY0QPBw3X3r58dtzs3A3HOFGB+ApOh9/UUleNkWR08noypU5uXM73lq9d/le7+fU3xGIdZptWCiiivcOcKKKKBC0qsVYNwcHOCMim0tAz6C+HfiLwengu3s9a0/QLLUdWyn2dIFSO5Vf8AVtLjhctkc14b4ju2vNYuJjY2liA5UQWsQjRQD0AH86oE8Ud+SQfU14OVZBRy7E1sRCTbqO9m9F6eVrL5dtDoq4h1YqLWwlJRRXvHOFFFFAgr6e/Yn/5Anif/AK+4P/QDXzDX09+xP/yBPE//AF9wf+gGuHMv92l8vzNaPxo+hqKKK+WO88S/a/hmuPh3YJBDJK/9pIdqKScbWqX9kOGa3+GN1HPE8T/2rM2HGDjZH2r2YL7mgKASfWuv6z+49jbrcjk97mADgV57+0H4WvvFnw0vtP0uJpr2FkuIYh1k2nJUepIyAPWvQ6RlDev4VhSqOnNSXQpq6sfGPwk+J3iL4cRX2hpoP20TzeZ5MisskcmMY46jgVlfFa18ban4rt9e8UaXLBearElxHBHGf3UYYoqkdjhe/PfvX3AYYzIJCo3gYDY5A9jTwoFeksyip+0jT1e+pj7LS1zyH46QzS/s9LDHE7yfZrX5FUk8KO1YP7GtvcW/h7xB58MsRa5iwHUjPytXvm2jb7k/XmuT61+5dK27uacnvcx8t/tjWl1ceMdGa3tppQtk4JRCQPmHWvVJ/Ch8Yfs/ad4dZvJuZNMgeFnH3ZEAK59BkDNeoBfc/nSeWO5J+tU8Y3ThFK3KLkV2+58XeBvF/jP4Oa3faXdaKzrOw860uVYAsOA6MPbv0NQfFu88ceM/sfjDXtHks7Kfdb2ECIcBV+YkdyDu+8epyO1fa8sMcgAkUMM55FO2+5znrXQsyip+05Pe6k+y0tfQ8e8K+E/+Es/Zn07w5OPInltGaFnGCkqyuVzn16fia8X8C+LvGXwV1fUNJ1DQXkgnYGWGUEDcucOjDqDk19k7fc014Y5I/LkUOvo3NY08bbmjKN4yd7DdPazPlDRPFPxY+Jfj5bjQLvUNGsHZUk8h2FtBGO7Z4Zv517D8f/Ad3418CRW+nt5uqac3nW4c8zfLhgT6kZx716eI1UBVG1R0C8Cjy1wc5OfepnjLzjKEUrDUNGmfHHw4+Kni/wCG1nP4Xm0L7UiTMUtrpXR4HJ5UY9+xrnfidZ+NdS8Qx+IPE+mzx3mqxrcRxLEf3cWSqjHbhfxHPevucwxlxIVBcdGI5H0p2z/aNdKzKMZ88aau9yfY3VmzM8Jbl8LaQpGCLKAY9P3a1rU0KPenV5bd3c1PhW30PxRffFC8/wCEftLhdRhu5rq2OwjJjy+BnqTt4Heuu8d/Grxtr3h6fwnc6DHp11Ovk3bormVx0KhT0Jr66Kg9eaZ5MfmCTYN46MRyK9N5jGTTnTvbbUy9k1szxL9lr4e6h4X0691/XLc219qKKsMDjDxxDJyfQkk/hirn7WHhn+2fh2usQx7rjR5fNJ/6ZNw/8lr2CXKo5XJYA4+uK+Svit8XPGPiiwvvB/8AYi2URuGhna3jkZ5QrEbeexxmlh3VxGI9qun5BLlhDlOf/Z68PSeKvinp32rfLbaePtcxJ6BMBBn/AHiv5V9sjqa8d/Zd8BXfhXwxc6rrFubfUtTZSInHzRwrnaD6Ekk/gK9jArPMa6q1rLZaDpR5Yi0UUV55qFFFFABRRRQAUUUUAFFFFABRRRQAUUUUAFFFFABRRRQAUUUUAFFFFABRRRQAUUUUALSOcIT6UtZ/iTWNP8P6Fd61q1x9nsbSPzJpNhbao74AJqiT5c/a5+BWqaxq8vjzwZZi6llXOpWMQ+dmH/LVB3P94fjXyPdQzW9w9tcxSQTx53xyqVYH3B5zX6GD9o/4Nk/8jguP+vKcf+yVt6l4N+GfxV8PWus3WiafqtpfRLNBeJCYpHBHDZGGz7NSGfnj4M8YeJfBeoC98Naxc6dLuDMsTkI/s6H5W/EGvvL9m34v2/xS8Oyx3scdp4gsAovYI/uuD0lTPQHnI7Gvkv8Aag+F9j8MvGttZ6RczT6bqNubi3SUgyRHcQUJ6npwcU39kTWrrSPj14fhgZgmotJZzDPBRkLdO/KD86YHZ/t//wDJUdI/7BK/+jGrkP2Nv+TivDn+5d/+kstdt/wUCtpV+I2hXLL8kumlFPqVck/+hCvO/wBlHVLTR/j74Zvb+ZIIDJNBvc4AaSF0QfizAfjQB+jv+NfJX/BRD/j38Jf9dJv5V9aFgDjuelfHf/BQjV7GfVvDWiQzo93bRyTyopyUVuBn0z1+lJAeEfAr/ksvhL/sJx/1r9KvFWh6f4k8PX+harCs1lfQtDKpGeD0I9wcEe4r82/gBbTXPxr8IwwruY6mh/AAnNfoH8Q/ij4H8A3ltZ+LNaGnzXaF4VNvI+5QcE5VTQwPg34z/B7xV8NtXuFvLOa80dnJtdRiQsjpycPj7rAdc8e/avNyN2Cfm5yPrX6P6B8avhR4x1i28M6fr9vqN1fkxx20lnJtlwCSDuTHQHrWT8S/2dPh34utbmSy0xdD1WRSY7q0yF39tydCvsMUwPlT4K/Hrxd4B1KC1vr2fWdALbZ7O5kLmNSfvRseRj06e1ff/hzWtP8AEGg2WtaVcC4sbyBZoZB/ErDIz6H2r8qNQtJLK/uLORlLwyNGSp4JBxx7V9wfsGa1cal8JL/TZizJpWpvFEWOfldRJj2wWpMD2P4p/wDJN/EX/YPm/wDQTX5Yx/cT/dFfqd8Uv+SbeIv+wfN/6Ca/LGP7if7ooQH3L+zT/wAkV8P/APXN/wD0M16PXnH7NP8AyRXw/wD9c3/9DNej18Hjf94n6sDzv9pD/kjGv/8AXNf/AEIV47+xH/yM3ib/AK8YP/RjV7F+0h/yRjX/APrmv/oQrx39iP8A5GbxN/14wf8Aoxq9TDf8iup6/wCQz6moopAwNeEB5l+09Gj/AAT1526xeQyeoJnQfyJryL9iq5lHi7X7LnyTpyzHP94SoP5E16B+11r0On/DhdFVgbnU7lRszz5cZ3lvzCj8a579ivQ5o9N1/wASSxFY5JY7OGQ/x4yzAfQgV9Bh4uOVzb6/8AR6p8df+SO+J/8AsHyfyr46+GXjXXvA+q3OoaBDbzXE8QjcTRM4259FIr7F+O//ACR/xR/14SfyNfP/AOxxbw3HjrVlngilAsQQJEDAHJ9arLJxhgqkpK6T2+SGQf8ADQ3xM/6B2nD/ALcpP/iq9B/Z/wDi3408Z/EWDRddtbSKz8lpcx2zodysuBkk+pr3P+zdNJP/ABLbL/wHT/Cp7Cys4byGSCzton3r8yRKp6juBXLPHYaceWNFJvr/AEgPSFB2gZ7V8+fG34X6Z8Q7T55vseq2xb7NdKuev8Djup+uRX0IvAGcdq87uSDPL6bjzXoZzWnRdOcHZq/6CPhvUPD3xN+EerNeW/26xjycXdofMtpR6kYwcf7a8V6Z4A/aWO+K18aaYNhOPttiOn+9Gev1BH0r6QmhjmhaGZElicYZXUMrfUHivE/jP8DND1jSrzWfC9smmatFGZTAn+pnxyRt/hPoRx7VzQx+HxdoYmFn3QHsmh6xput6ZDqWk3kN5aTLuSWJsg/4H2p+sf8AIIvf+vaX/wBANfJX7KHjC80zx5F4ZadjpurBgsLdEnAyGHpkAgj2FfWur/8AIHvf+vaX/wBANedjMI8LXUL3XQD4r/Z6/wCS9aL/ANfVz/6Lkr7z8PTNbrqE8fLx2jOvHcdK+DP2ev8AkvWi/wDX1c/+i5K++vByq17cKwBUwYIPcZr28X/yMaXp/mB+fHwNiS9+M3h0XUhO3UFkJY53MDkCvusdfwr4Puref4bfGpkmidToWsEgHqyI/B9wRz71902F3bXlnDeWsyy280ayROp4ZWGQfyNcufQfPCXSwFgnAzXO+OvGeh+CtIj1XX5pYbaSdYFMabjvIJHH0U/lXQ5BGP51yfxO8C6X4+0GDR9XurqC3huluQbdgrFlVlAJIPHzGvFoez9ovafD1Gcsf2gvhrnA1C9OfS2/+vXu/wAMfGGieN/CFtrvh+WWWxZ2hDSpsbchw3H1r4e/aB+FGgfD7QdOvtHvL+4lubvyXFy6kBdjNxgDuBX0v+xAD/woCwwAP9Pu+f8Atoea+uy7DYeEfa0G7PuI83/b7/5BOif9hGT/ANFik/Y5RZPhfqUbruRtTkVlYcEGNM/hS/t+f8grRP8AsIyf+ixS/saf8kz1Dn/mKv17fu0rgxf+4S/xP/0pgeQ/H7wJdfDzxrHrmiZt9LvZfPspIsg28owWQn6nI9iR2Ofo/wCB3j638e+DY7xsJqdpiG9izzuxw49mx+ea3vH3hbT/ABj4TvNA1FR5dwn7uTHMcg+6w+h/Qmvj3whq2ufBz4pzQ3kLt5En2e9hBIFxCf4l98cj6EZqINZlhuR/xI/j/X5gdj+2h/yPekf9eJ/9CFe9/AX/AJI94X/7B8f8q+e/2ur611TxL4e1OwmWe0u9N82GRTkMpIr6E+Av/JHvC/8A2D4/5VGOTWX0k/63A9K8M/8AIZh/Gu2rifDP/IZh/Gu2rsyL+BL1/RAfDH7f/wDyV/Sv+wHF/wCjpq5f9jP/AJOC0H/cuP8A0Q9dR+3/AP8AJX9K/wCwHF/6Omrl/wBjP/k4LQf9y4/9EPXuAfodXwv+3x/yVrT/APsGj+dfdFfC/wC3x/yVrT/+waP50kB8+Ws1xby+dbTSwyDgPG5UjPuKsnVtXU/8hXUP/Al/8a7X9njwXpPj/wCKNl4Y1qS6jsriCZ2a2kCSAooIwSCP0r6n/wCGRPhif+Yj4mGPW8j/APjdMDxH9ibUNQuvjlBFcX13PH/Z052yTswzlOcE195Z+teSfC79n3wV8OvFaeJNDvNZlvFheELd3COm1sZ4CA54HevWzxSAbJGsiNHIiujgqyEcMD1zX5lfHPTfD+j/ABW8Qab4XuBPpcV0fLIGAjfxIPUKeAa+2/2pPianw9+Hcy2M4XXdUBt7Fc/NGDw8v/AQfzwK/PGRpJZHkZmZiSzFjkkn370ICxo0NpPqltDfztBaNMizyKu4qhPJx9K/UvwZp+jaV4V0vTvDwQaVBbRraMhyGj25Bz3znJPvX5XzwzQytFcRywyKcOjqVZT7g819jfsP/E/+09If4d6zcf6ZZIZNMZjy8Gfmjz3Kk5HswHamB9RjpS0g6UtSMKKKKACiiigAooooAKKKKACiiigAooooAKKKKACiiigAooooAK+ff21v+Ra8O/8AX7L/AOgV9BV8+/trf8i14d/6/Zf/AECu3L/94j/XQzq/Az5dooor6o4AooooELXsnwo+HGi69oOpajHraXnn2rWoVrUo1pKRkk/Mc4HTFeNVv6T4u17SdPt7HS757KGGYzkRAAyP6t68YGK8TPsHjsZhfZ4Gr7Od1r0tv2b+63nodGGnThO9RXRV8T6bY6VqsljY6qNTWI7XmEBiXcOoAJOayqtaleSahqE99KqLLcSNI4QYUsTk4HbkmqtetQjONKKqO8ravTf5JL7kZTtd2CiiitSAooooAKKKWgZqeGdP0/VNVjstR1X+y0lIVJzbmVdx6AgEY+tep/FT4b6JoPhzTNQm1sWf2e2W2IW0Lm8lHII+YY4z1ryDTrt7G/gvYURpYJFkQOMruByMjvyM1q6p4u17VbC6sdTvnvIbiUTYl58t89U9OOMdMGvnsywGY18dRrYevy04/FHTW+ml4vp3v5Wep00qlKNOUZRu2YR60lFFfQnKFFFFABX09+xP/wAgTxP/ANfcH/oBr5hr6e/Yn/5Anif/AK+4P/QDXDmX+7S+X5mtH40fQ1FFFfLHeJTd3XjpWH438WaN4N0F9a1yaSG2VxGuxCzO5zhVHrweuB71lfCbxtH4+8O3OuQ2TWcCX0ltCjtuZkVVOT6E7ulaqlPk57aE3V7HZbvalByK+e/i58ZvFfhL4kzeHNNttKezQRYaaFmf5uvIcD9K+gLaTfAjHqVBPGOoqquHnTjGUuoKSbaRLRTdwo3DmsSh1FNDCgMDQAtJupT0ryb9oj4ia78PrTSptEhsZGvJWSQXMTOAAueMMK0o0pVZqEdyZNJXZ6zRXyZF+0P8SpoxJDo2kyIejJYykH8Q9O/4aC+J2P8AkA6b/wCC+b/4uu3+y6/l95n7aJ9Y0tcx8Ldc1HxJ4A0rXNWgjhvbqNmlSOMoqkOyjAJJHAFdLurz5xcZOL6Gqdx1FJmk3CpGOopu4eh/KgOpNMB1FN3D1o3fWgB1FN3D3o3D8aAArk1EtrAs3nLDGJf+egQBvzqUMG6Ubl9aNQBF255Jp1NDD3oLAdaAHUU3cKNwoAdRTd60pP1oAWim7hnHNG4e9ADqQnmgHIyKZNuCMynkKSM9KAHbqNwr5z8C/G3xdrnxTs/C95a6StlNevbs0cDiTaCcYO7GePSvosKc9q3r4edBpT6kxkpbBv8AalDdK+dPGHxq8XaT8W7jwla22kmwj1KG1DvA5k2MUzzvxn5j2r6ITgA/jRVw86Si5dQjJSvYlopoYfSguBWBQbuaNw/CuM+MniXVPCPgO813SIYZbuB1CrNGXXBPPAIrn/2fvH3iDx5pmqXWvWtpA9pKqRC3iZAQRnnJNbLDydJ1eiJ5lex6oDmlpoIGRRuFYlDqKbuHvmjcMZ5oAdRTdwx7UbhQA6iiikAUUUUALWP420SLxL4P1fw/M2xNQs5bfd/dLKQG/A4P4VsUjdKok/KDxJo2oeHtevdD1S3e3vLOZopYnHIINenfCP8AaC8ZfDrQToNpDaanpqEmCG6yDAScnaw7Z7Yr6u+PnwJ0P4mxf2pbyLpXiKNAkd4FJWVRwFkA5I9+or5b1v8AZj+Lmn3jQ22j2uowhsJPBdoAw+hOR+NAzgfiX498QfELxIdc8RTo8/liKOOJNqRRgnCoM+5P416j+xH4Nutd+KqeJGgb+z9CjMhlx8pmYFVUHudpY/l6itL4f/sneN9SvEk8WXVpodlkF445BNM49sZA/Gvr7wB4P0XwP4at/D/h+zFvaQjcWP35XPV2PcmgDzD9sL4cXPjz4fRajpFuZ9X0Vmmt4lGXliYfvUHv8qtj/YNfAy74n+bcjK2PQqR79jmv1oIbOQB09a8N+Mf7NfhTxzfza1pMzaDrEp3SvEgaGZvVk7H1IpAfLuh/tEfFjStHXS4fESzwquxJbiASTIB0w2RXm2tapqeuatPqur301/ezuZJp523M7ep9vpXvlz+yH8Qo7gpFrOiTx5/1gZhx9DzXoXwx/ZJ0vS7yHUPHGsDVnjIb7FaqVgJB43E8ke3Q0wOb/Yb+GdzPrUnxF1O3eKzgRodNDjBlkPDuB3UYwD65rsf27/Bd1rPg7TPFdhC0r6LM63aqMkQyBfn+ilf/AB6voyws7bT7OGysraK2tYIxHFDEgVEUcBQO1LeWsF3aS2l1bpcQTIY5Y5ACrqRggg9Rg0gPyk0nUL3SdTtdU024e3u7WRZoZUOCrKcg17fqv7VnxGvvDL6THBp1neSRGN9QhQ+YcjBZV6K3vXd/F39k25k1CbUvh3ewrbyEsdMumxsPXbG54257HpXk8X7NXxie58j/AIRmFTnl2vogn55pgeRO0jM7uSzk7mJ65NfoR+x94NuvCPwetm1CB4LzVpTfSxsMMoYAICOx2heO1cT8FP2WrXQdTtte8dXlvqd1AwkhsIV/cI3q5/ix6dK+mlXAAA246AdBSYHN/FMj/hW3iL/sHzf+gmvyzj+6v+6K/Vnxtpk+seEdW0q12ie7tJIU3HA3MMc18VL+yR8Sgij7Zo3A5/fHtQgPYP2aAT8FfD+FOPLft/tmvSNrf3T+VWvgL4R1LwP8LdI8M6w1u97ZqwkaE5U5YkYP413Xyf7NeBXyX2tSU+e132/4IHzv+0irf8KY1/g/6tf/AEIV4d+x5rGkaL4i8RSazqtjpqSWUKo13cLCHPmNwNxGTX2N8bPCF346+Gmq+F9OurW0urxVEcs6kopDA8457V8tn9jvxrgj/hLvDuO37ubr+VdlHLlDDSw7lv1+7/ID29vHngcKSfGXh3H/AGE4f/iq4/xp8cvAfh21f7LqSaxdhf3cFl8wY+7/AHQPxzXn4/Y48aZ/5G/w5j/rnN/hXU+Ff2O7VZkk8TeLnnVT+8isYtof23NyPwrnp5HQTvKTYHgV9N4y+NvxIjhtLR5724ISCBSfKtYc8sT2Udz34HNfcPhzwTY/D/4eaP4ZsMSfZwWmmIwZZSPmY/jXR/DzwD4X8A6V/ZvhjSYrOMj97KfmlmPq7nlqt+MI3e2gEcbNhjwB04rqzKCjg5RitNPzGeP/AB3/AOSQeJx3+wSfyr52/ZI1fSdG8a6pPrGqWWnRNZBVe6uFiUnJ4BYivqT4i+Gr/wAT+CdX0C1xBNfWzQpJIh2qSOpxXzmf2V/GWDnxBpGM54hm/livJy+dL6rOlVla4H0MvjrwTjI8Y+HiPUalD/8AFVJB478DrcRFvGXh4AOuSdTh9f8Aer5z/wCGVfGXX+3tIH/bKX/CnRfsp+MWkVTr+j/MccwzYH6VKwGDv/F/AD7i0bV9K1qxW+0bU7PUrRjhZ7SZZoyR1AZSRmvlPx3+0DY6D8T59Fh0832i2paK7uov9YJc8lB0IHTH4+1e7/ALwHqHw7+G9r4X1K/t724imeRprYMIyGxwA3PasL4y/AHwf8RpJNTMb6NrbDm9tlH7z/rop4b69a9+vhKWIt7RXtf8RGX4b+IngnxDarPpviTTiWAYxSzCKQfVGwR+VYvxR+KXhTwv4fvNmrWl9qbxNHBaW8okcsQR823O0fXFeT6z+yV8QbG8c6Vq2kX8QY+WwmMTY9896s+F/wBkTxleXiHxDrmm6da5HmeUxmlI/wBnt+dedHI6MZqXM7dgOD/ZZ0G51j4r2WpbXMGkBrqaTsGIKqD/AL2W/wC+TX2Lq5zpF7wf+PaX/wBANdB8Lfh54b+HfhpdD0C0wCd89zIAZZ3/ALzH+ldLqlmLzS7u1QRq88DxqxHCllIyfzrTG5c8VVVTntby/wCCB+c/7PX/ACXnRva5uf8A0XJX314M/wCP6cjtEOfxFeC/CD9mnxR4M+KmmeLr7xFo13a2k80jwwpIJGDo6gZIx/EK+pERV6KB+FdFbB+0xMK/N8PQD5Y/bX+ElzqW34ieH7QzXEMYi1SGMZd0AwsijuVGAfYV5V8BfjcvhSzi8N+Jkln0lG/0a4jG57fJyQR1ZfpyPSvunxXG0ujOqqWO9flxnIzXzb8R/wBnnQfEtzJqGjJJol/IS7iOPMEjHqSvY564rHG4ii5+wrx0avcDv9D8aeEtagE+meItLuFIB2C5UOv1UnKn6iqXif4k+B/DtvJJqfiTTw6fehhlEsvsNi5P5ivnW8/Zm+I0EpW1m0+6XoHVynH0bBrX8OfsueI7i7STxHq0VtbD76W6GSVvYHoBXmPL8FH3nV0/H+vkBxXxz+LEnxCuILWzsDaaPZyFoVlwZXfBG5scDgnAzX1b+w8f+Mf9P/6/7v8A9GmuC8e/AG3vvA9h4b8HxW+ltBdi4uLi6R3ecBHX5iBkn5uOw5r2b9nbwJqPw6+GFp4Y1S8t7y5juJ5vNgVgmHbcBhueK9rA16E6fJSVkugHh37fZzpOiY/6CUv/AKKFO/Y0/wCSZX57HVXwex/dpXq37TXwn1f4raDo2n6RqVjp8thdPO73aswYMm0AbRVv9m34Z6l8LfBV5oGr39lqE89+1yJLZSqhSirj5uSfl/WorYH2mHdHm3d7287gW+oH+NeOftN/Dk+KvDZ8QaXAX1jTIyfLQc3EPVl9yPvD6Ed6+q0CY6JSSKhGAqn8BXHh8onh6iqRqbeX/BA/KLUdVvb7TNP025cvFpyyLb7uqq5BK/QFa+4fgNx8H/C/I/5B8ff2rkfix+yleeIPHN9rfhHWtJ0vT7s+a1rcpIfLkP3tu0Y2+1fQXwl8M3Hg/wCHWh+F724gurjTrRYZJYh8jEDqM813Y/BrFU1BStZ3Aq+Gf+Q1FyO9dvTQq5ztAP0paeAwf1Sm4XvrcD4a/b+5+L+lY/6AcX/o6auX/YzB/wCGgdC/653H/ol695/ah+Bvi74mePbLXNBuNPitodNS2cTuVbeskjflhhWN+z7+z3428B/FPS/E2sXGmPZWqyh1hky3zRsox+JFd4H1bXwv+3x/yVvT/wDsGj+dfdA6V81ftPfA3xf8SfHdrrehT6fHbRWYgYTyEMTnNJAfInw/8Xa14F8TReItAkhi1GFHjRpY964YYPFenH9qX4uZONS0k8/8+H/2Vav/AAyT8Sv+f7Rf+/xo/wCGSPiV/wA/2i/9/jTAyG/am+L20/8AEy0kcf8APh/9lX2t4C8SNffC7S/FGvXUURk08XV5PjaigAknHtXyAf2SfiVg/wCnaL0/57GveviL8PfiFqnwO0P4e+HLiytZVgSLVJnmwGRefLX2JwSfQY70AfIfx6+IF58SPiHe625dLGJjBp8JOfLiB4I/3sZNdN+yf8Mm+IHxBS81CAnQtIZZ7rd0kfqkfvnjPtW7/wAMlfErr9s0UfSU19a/BbwBZfDjwBZeHLbbJcAeZeThf9bM33j9Ow9BQB85ftx/C77LeRfEbRbXbbzBYdUSJPuuOElIHYjAPpjPevmnwvr2oeGvEVhr2kzGG8sJhLEQepHUfQ8j8a/UrxDpNjr2i3mjapAs9neRNFMjDgqRivivVf2R/HialdLpuoaVJZCV/s7SykP5eTtz74xmkB9d/Crxpp3j7wLp3ibT2UC5TE8Q/wCWMo++h+h/QiupByK+ef2YPhf8SPhfrF5Z6xc6fdaDfpukjimyYph0cD3GQfw9K+hhQAtFFFIYUUUUAFFFFABRRRQAUUUUAFFFFABRRRQAUUUUAFFFFABXz7+2t/yLXh3/AK/Zf/QK+gq+ff21v+Ra8O/9fsv/AKBXbl/+8R/roZ1fgZ8u0UUV9UcAUUUUCCp7O0urybybO2muZcZ2RIXbH0HNQVZ064mtdQguYLh7eSNwVmQ4Ke4qJ83K+XcpWvqdDqngbXrLQNL1Qabeyfblk3RJAxeIo2PmAGRkYPNcu6sjlXUqwOCCMEH0r2Txr8WLPXPDOoaHYyXtnIiILe8zg3QAw4YdV3HmvGj1rxchxWY4ijKWYU1CV3ZeT1X3J273Tub4mFKMkqbuJRS0V7pzCUUUUAFKqszBVUsxOAAOSfSkooGdVpHgfXr7RNW1L+zb2I2MaMsbwMGlLMBwCOcDJ/CucvLO7spfJvLWe2kxnZLGUOPXBr13wN8WLTQPDGn6Jfve3rvv8+6BybVSMKq5+9t615NqtzPd6ncXFxdPdSPISZXbJfng14GVYrM62KrwxdNRgn7j7rb81fXXVdNTprQpKEXB3fUqUUUV75zBRRRQIK+nv2J/+QJ4n/6+4P8A0A18w19PfsT/APIE8T/9fcH/AKAa4cy/3aXy/M1o/Gj6GpKWkr5Y7z5j/a617xE18vhx7Ejw+DDcpc/Z2H74Bxt8zp0J4rF/Zw8WeNtPu9P8O6XpTTeH7nUGa5uPsbuELKN37wcD7q16d+2Dn/hU8H/YWg/9Ako/ZB2/8KonH/UVmzn/AHI69uNWKwN+Xrb/AIJztfvdzxn9pZ1i+Nt5K2dqJAxwMnAyT/Kuu174ufFq+sG1vw94al0/w/Gu5JnsmlygH3i3THrjj3rj/wBpaNZfjbexN0dIVOPfNfWuo2ltH4Nnslt0FuLFk8oL8m3ZjGPT2q61WFOlS5o306/IIxblLU83/Z/+LVz48kutI1u2hh1a2j81ZIflWZe/yn7pH1NO+O3xhTwLOmiaPbxXmsyJvbzP9Xbg/d3AdSeuK8d/ZJJ/4W0ADwbKYH8q574l3d7cfHPVrgWZ1C6TVSsVuQT5uxsIuBz0UUfUqX1pq2iV7C9o/Zpnbv8AFv40aNbRa9q+jL/ZUpB3Tac0cbA8gBs/LkdK97+E3jrT/H/htdWs4zBPG3l3duzZMUmP1U9jXj3ifxx8XPEHh690S9+E9yLe8iMTkW05IHYjjtVj9kzQPFnh3X9Xg1vQ9T02zuLVWDXVu0avIrYAGR1wzVliKUJUXJpRkuzKjJ81r3R9F186/tq/8g3w7/18Sf8AoJr6Kr51/bV/5Bvh3/r4k/8AQTXJl3+8RLq/AxfgP8SPh74c+GOnaTr+qQW+oRSTtJG1nJIQGlYryFIPBFd3/wALl+En/Qct/wDwXy//ABFeV/Bv4J+HPGfw+sfEGoX99FczySqyREBRskZR+grsP+GafBxH/IT1THb5hXVXjhPaS5pO9zOPtOVWsem+MNabTfh7feIdGMTeVZfabUsnyEEAg7eOxrzT9nb4n+JvH2ualZ64LIRW1qJU8iHYdxYDrn3ru/iTZx6f8HNW0+Ikpa6X5KE9SqqAD+leG/sWkf8ACV60MjJsFx/32tZUacHhqkrarYqTamkel/tGfEHX/ANnpM2hC0LXcjrL9oi38AZGORWv4I8YavrPwYbxdeC2/tAWs03yJhNyZx8ufb1rzr9tRh/Z/h1eMmaQ/wDjtdL8K/8Ak2CT/sHXX8mpulD6rCVtWwUnztHmelftFeM5LS9hnsbG61CYIlgsNsQFck7iwyS3GMCvSPgJ448beIBrs3jNLe2stNRWLPbGBwxBLA57AAfnXk37JVhb3nxRe4njSQ2tm7oGXIDHjP1r3j9o64ns/g/rZtRsaYJHIyjB2k8/yFb4qNKNT2EYK7tr2JpuXLzNnlni79oHxLq2unSvh/patHvKRSPAZprj3VB0Hp14qnp3x1+InhjV47XxvogeFuXiltWtptvqu7736fWtX9i+wsnPiHU2jje8jMMKOR80aHeTj6kD8q6z9rawsp/hml9PGv2q1vI/IkI+b5shlB64I5x7U5ewjWWH5NO/UFzOPNc9Di8T2mq+ApvE+hTpND9iknhYjOGVScMvsR0r568O/tFeLGN5DqGmWl/dSIqafDbQFT5pbGTySRjsOprd/ZpuriT4L+L7WRmMECzGEdhuiYt/KuH/AGUbS0ufiur3EaySQW0skAbBAbHXnvSpYelTVXmV+UJTk+W3U1b/AOM/xd8N6lDP4k0iKC3mORbz2LQq6+iseh9+fpX0P8PfGWl+MvCMPiOyYwxEMtxG/WF1GWU/Qc+4INcr+07Z2918INRmuVUvbsksLHkq2ex968a+Cmo31p8GPiILeSRRDAjx7ezMNrY/ACodKniKHtIx5WnYd3GVmzofGPx48T6t4nfRPhzpizKGMaSmAzSzkdWVR0HB5qDRfjn448MeIIdN+Imi4t2wXJtjDMiH+MZ4cV598Ctc8UeHdYvr7wn4TbxBdG3EbhY3cwoTn+EcZIH5V0vxXl+KHxESxGpfDTULN7NmKSQ2kpZg2MqcjpwPyrreHpRl7NxXL3vqZ87a5r6n0t4q8W6X4f8ABU/iu4mWaxjgWSMof9aWxsAPuSB+NfPFt8YPi94uuLiXwnoqm1iblLazaUxjsrP616f4K1WHwj+z/Zz+PbCa3SxiMLWlzD+8fnCLtbua8/0P4reK9UNzZ/DH4cW9tbGXdJJFCXw/q+BtB/GuPD0VHmtBOz3exrKW2pN8O/jt4oXxlB4d8b2EIEswt3dYDDLA/QFlPWvRP2iPHWueAtA06+0MWpmubho5PPj3jAA6c18y+Jj4kb4uo3i1I49ba8t2uVjAAGQpXG3gfKRXuX7aH/IoaN/1+t/6CK2qYel7elZKz37EKb5Wc/Z/Gz4ieJNFtbHwn4c+2askRbULmO1Z41JYgBVHTjHJNRfDz48eKoPGFvofja1heGWcW0jCAwy27McAsp6gEj04zXe/smWsUHwpWaKNRJcXsrOwGMkBQMmvEf2gIkh+PF2Y1Cl5oHbHrkc/pTpwo1Ks6PItL69RtyUVK59nRf6sfNu7g0T/AOpf/dP8qbaf8ekI/wCma/ypZ/8AVsPVT/KvC6nQfFHwk/5OC0z/ALCsv82r7aFfE3wtxB+0PpySfKRrEq8+u5uK+2ARmvVzX+JH0MKOzPin4lc/tI3v/Ydtv5xV9J/Hnxdq/gnwOms6N9nNybmOIiePeu0g+4r5r8fstx+0jc+WQwbX7YAjnPzRCvdP2uuPhUg9L+L+RretFSnQi10/yJi7KRw+j/HPx9r2iRaboPh9NQ8Q7ne4mhtWaOKPPy/IO+O5Iqj4d+PXjjRPE66b40sYpIRKI7iM2xhniyfvc9fpXZfsbWsaeCdVulQCWW9wz98AdM15t+1lCkfxaV1GGktISx9SABVQhRlXlQ5FbuDclFSufQ3xp8S3Xhr4bXWvaSlrNIpjMfnx+ZGyt3xXPfs3eN9W8b6Tqtxq1vYQvbToqfZIPKBBU9ag+O3/ACbpGf8Ap1tf/QBXLfsgyyQeC/Fc0PEkbh0+ojbFckaUfqkpW1v/AJFuT9okanxn+Ox8OazL4d8K2sN5fwsEnuZQWjjf+4qj75rhpfjH8Y9C8nUdd0gLYykEC5054kcegY9P1rn/ANn61t9Y+ONtJqqrKwluLjbIMhpBuIyD6Zz+FfVvxEsLLUPAmu2moRpJbmymZt4yFIQkMPoQD+Fb1fY4WUaThfuyY807yuZnwk+IWm/ELQmvbSM211CQt3au2WjY+nqvvXkvi/46eJPDfxVu9Fuo7OTRLO+McqpB++MQ64Oetcr+yHc3EHxPntYSTBPZOs3pheR+orC+IdvHeftEX9rMoeObWArA9CN1XTwlKOInBq6tcTqNxTR2Pib4vfGAW3/CQ2+gf2VojENC8tgzqFPTc5xkH1/KvU/gF8TpPiFpt3BqFrHb6rYFfN8o/JIjZwwHbkdPpzXTfFuGNvhl4ihZFMZsX+UDjjH+ArwP9i9j/wAJhrIzwbFc/XdWFqVbDSmoWaK1jNK+59V0UUV5BuFFFFAC0HpRQelUSJRRRUlBRRRQAUUUUAFFFFABRRRQAUUUUAFFFFABRRRQBHcf6iT/AHT/ACrztvvNyTya9Euf+PeT/cP8q87PU/U183n+8Pn+gCf56mj/AD1NLRXzwCf56mus8Hc6W/tKR+grlK6zwb/yC5P+ux/kK9bJv96XowNukzz2/Oud8ZSSRtbeXI6ZDZ2sR6Vz/wBquf8An4m/7+GvXxWbrD1XTcL28wPQs+9GfevPftVz/wA/Ev8A32aPtVz/AM/Ev/fZrn/t6P8AJ+IHoWfejNee/arn/n4l/wC+zR9quf8An4l/77NH9vR/k/ED0PIorzwXNzkf6RN1/vmvQY/9Wv0FehgMwWL5rRtYDgtU/wCQncj/AKat/Oq3+epqxqv/ACE7n/rq386gr46t/El6sBP89TR/nqaWiswOg8F/6y5+grp65nwV/rbn6Cr3i13j01WjdkbzByDivrcBV9jgPaWva/5gbBx60mfcV579puP+fiX/AL7NH2q5/wCfiX/vs1z/ANvR/k/ED0LPvRn3rz37Vc/8/Ev/AH2aPtVz/wA/Ev8A32aP7ej/ACfiB6Fn3pRjtivPPtVz/wA/Ev8A32aPtVz/AM/Ev/fZo/t6P8n4geh1xfin/kNS/Rf/AEEV1OjMzaVbMxJJjXJPfiuW8U/8huX6L/6CK1zifPhIy7tfkwMv/PWj/PU0Clr5UBK1vCX/ACF0/wBxv5VkntWt4R/5DC/7h/lXXgf95p+qA7OiiivugCiiigAooooAKKKKACiiigAooooAKKKKACiiigAooooAKKKKACiiigAooooAKKKKACiiigAooooAKKKKACiiigAr59/bW/5Frw7/ANfsv/oFfQVfPv7a3/IteHf+v2X/ANArty//AHiP9dDOr8DPl2iiivqjgCiiigQUUUUAFdD4J8K3Xiy/FhZX1nDPkfuppQrOvcoD1IH9K56tbwnrL+H9bi1eC3jnuLdWMIk5VXIIDEd8Anj1xXJjliHh5/Vnapb3b7X6X8jSny8y5tjsfi18Pv8AhGb6a+iu7GHT5Qv2eEyDzWIUBsL9RnPvXnJ/Suj8X+MNT8VW1mNaEc15aFwt0qhWZGwdrAcHBAx6c1g2skcVzHLNAk8atlo2JAYfUciuTJqWOoYKMMdJSqLRtdbbet1rd21NKzpym3T2A2832T7X5beR5nlb/wCHdjOPrioh1r6Ih0nwMfhaYzpJBa2/tb+zfth88kL/AHuvT2/Cvn28kimupJYbdbeJmysSkkKPTJJNc+S55HNXVUaco8kra21/F/5dmx18P7K2t7nffCX4ft4o1CC9ku7KawiLfaYBKPOUlSBlevUg/hXPeOfCdz4T1BrO8vrKaYsdscMoZ1TsWH8OR/Wk8IeLdS8K297/AGMscV5dbFN0VDNGiknCg8cknP0FU/FutyeItZk1e4gjhup0X7R5YwruBjdjtkAcfWpoUc1WazqVJr6u1ZK2t1r+r13dlp1KlKl7FJL3jIooor6A5AooooAKKKKACvp79if/AJAnif8A6+4P/QDXzDX09+xP/wAgTxP/ANfcH/oBrhzL/dpfL8zWj8aPoakpaK+WO88o/ah0PUdc+FksWm2z3EtreRXTogyxRVYEgf8AAq8a/Z7+IfiLw7eWPgy30ZJrG91LzJpXikEke8BWxjj+Eda+vKiSKNHd1RVZvvMBjNd1LFqNF0pRujNwvLmTPj/9orT9Qm+NtzLDY3MseIPnSIlevrivrLU1ZvDdyqqSxtGAAHOdlaQ6UtRWxXtYwjb4RxhZt9z5D/ZSsL+2+K6yXFncQx/Y5hueMgdPetr9o74da9p/jJvHPhu1lnt5WSaYQLua3lUD5iO6nAP1Jr6ipD9cVs8wl7b2qXS1iVSXLynyXr3x28ca74b/ALDs9Gay1GYKkl5arIJTjHKj+Ek17L+z5pfjm08Py33jjVL64nuiptra6lLvCgzktnnJ4+mPevTEiiWUyrGqu3VgOTUlZ1sVCUOSEEhxg07tiHpXz3+2XZ3d1p3h77LazTFZ5M+WhbHyn0r6ForHD1vY1FO17FSjzKx8WeCviX8RvCPh230HSdPIs7dnZBJZFmG5ix5I9TW3/wALw+LX/Pin/gv/APrV9cUV2yx9KTu6Sv8A15GapyX2jzPwJeaz8Qvg1c/2/GsOoX8U8JxF5YzyE4+uK+a/BWseLPg/40uWm0SSSfyzbTwTRttkXIIII+gIr7gqOWOOQrvRX2nI3Dp9Kyo41Q5k4+7LoVKF7O+qPjf4wX/j3x3pth4q1fQXstLWU21jbxRNuYspYvzyR8vU17V8L7a4j/Zpe3kt5FmNhcgRlCGzg9q9hFLRVxvPBQUbJO4Rp2d7nyh+yJYX1v8AEG+a5s7iFDYkZkjKjr719LeMdCtfE3hjUNCvOIb2ExsR1U9j+BArZpKyxGJdar7RKw4Q5Y2PjHT4/iH8EPFlxKmntLBIPLZmjL292gPByOh/UZIp/i3xV8QvjNfWej2+iMlvE4ZLe3jYRhuRvdm9AT7AZr7KZQyFWGVPUU2NEjTZGoRR2UYFdX9oq/O4Lm7key0tfQ868KeDIvAvwa1DRVdZblrGeW6lH8crIc49vSvlH4XyeKbTxOdX8IQtPqGnI07RLyXj/iGO4x1Ffb3jBGfwlrCKGZmsZgqjkk7DwO5r5m/ZQ0vU7P4mXEl3p15bRmzdd0sLIv4EjrW2DrP2VWctWKpH3oox/iJ8TfG3xKtIPDK6AbZGlDPb2sUjPLIOgO7oAa9z+Dfw0Hh34X3Wh61GhvNXV3vBgER7lAVfwAB+ua9SjRFdpAqBn6kDk/WpBXJWxvNBU6ceVFxp2d27nxpYw+OPgb44nuF0x7q0dTDvZGeG6iyCDkdGHH05FaeqfEL4pfErxPZWvhW3v9I8sbBHZyPGnzEZeVu4GO/SvreQKy7WUMp6gjIpIkSNdkaKi+ijArR5hF+9KmnLv/wCfZPZPQ8g+NngnxDrXwbtNLhuptX1jTdk8px89yQMMR78nH0rxz4R/FPXPAOjXPhxPC8l8zzFohsZHVz/AAn15r7EPSoxHH5vm7F34xux8351nSxijTdOcbq9+xUqd3dM+H/F1n4zHxDg8QeJtFuYby9njvWjSI4RCwwvHTAGMHniva/2vI5tS8E6FNYwTXCvdGRdkZJ2soIzXvVFVLMOacJcvwiVPRq+55V+y1BPb/CW2jnhkif7VKdrrg44rxD9oHTr+b45XEsNjcyR77c71iJHX1r7EoqKWNdOtKrbcbp3ikRWnFrEMY+Rf5U9uoPpTqK4jQ+Rfjx8NvEXh3xvd+K9CtbmfT7m4N2JoAS9tKx3MDjoNxJH1qAfHz4kjTfsZgtzPt2/aTZnzCfXGMZ/CvsA/jUJt7fzfMMEXmdd+wZ/OvSjj4uCjVgpWMXT1vF2Pk74D/DfxJ4l8b2/i7xBbXEFhbz/AGp5pxh7mXkjaDzjPJPsK9Y/ayguLn4XrHbQyTP9uiO1FJOMH0r18GlrKeNlOtGo1t0KVNKLieJ/sh21xa/D++S6glhY3zYEiEHp715r+1dYX1x8U4ZbeyuJk+yRfMkZI/SvrainDGuNd1uXcTp3jynj/wAb7e4l/Z5SCKCV5ha2uUVSWztGeKwP2OLW5tdA19bu1li3XMeBIhGflOete/0VmsV+5dK27uVye9zHyJ8T/h/4s+HfjxvFvhaGeWwFw1xb3EC7jbk5LI47A5P1BIqPxT8ZfH/jPRG8M2uhpaveL5U7WkMhkmB4KjP3Qe+O2RX193qOOKON2dI0Vm6kDGfrXRHME0vaQTa6k+z3szxz9mr4Y3ng2wudc1yMRatfIEWDqYIs5wf9o9/SvHfGWn6hJ+0bcTpY3Ri/tpSHER243dc4r7JFLWcMfKNSVSSvcHTVkjmPirHJL8OtfjjVnY2TgKoySa8C/Y4sby18Xau9zZ3EKmxXBkjKg/N719SUVlSxPJRlStuU4XkmFFFFcpYUUUUALQelFB6VRIlFFFSUFFFFABRRRQAUUUUAFFFFABRRRQAUUUUAFFFFAEdz/wAe8n+4f5V52ep+pr0S5/495P8AcP8AKvOz1P1NfOZ/vD5/oAUUUV88AV1ng3/kFyf9dj/IVyddZ4N/5Bcn/XY/yFerk3+9L0YFXxt960+jf0rna6Lxt960+jf0rnayzb/e5/L8kIKKKK88YUUUUAA+8PrXo0f+rX6CvOR94fWvRk+4v0FfQ5BvU+X6gcBqv/ITuf8Arq386gqfVf8AkJ3P/XVv51BXhVv4kvVgFFFFZgdD4K/1tz9BVzxh/wAgtf8AroKp+Cv9bc/QVc8Yf8gtf+ugr6Wj/wAit+j/ADA5EUtIKWvmhBRRRQMKKKKAO70T/kEWv/XNf5Vy/in/AJDcv0X/ANBFdRon/IItf+ua/wAq5fxT/wAhuX6L/wCgivps0/3Gn8vyAyxS0gpa+YAQ9q1vCP8AyGF/3D/Ksk9q1vCP/IYX/cP8q68D/vNP1QHZ0UUV90AUUUUAFFFFABRRRQAUUUUAFFFFABRRRQAUUUUAFFFFABRRRQAUUUUAFFFFABRRRQAUUUUAFFFFABRRRQAUUUUAFfPv7a3/ACLXh3/r9l/9Ar6Cr5+/bUVm8NeHcAkfbZcnHT5BXbl/+8R/roZ1fgZ8uUU/Y/8AcYfgaNjf3W/KvqjgGUU/Y391vyo2N/db8qAGUU/Y391vyo2N/db8qAGUtO2N/db8qNjf3W/KgBlKPyp2xv7rflRsb+635UAS/bLr7V9q+0S+djAfec4x0z6VAf1707Y/91vyo2P/AHW/KkklsMZRT9jf3W/KjY391vypiGUU/Y391vyo2N/db8qAGUU/Y391vyo2N/db8qAHSNEyDbEUfuQ2QfwP+NRU/Y391vyo2N/db8qBJDK+nv2J/wDkCeJ/+vuD/wBANfMex/7rflX05+xSCui+Jc5GbuHAI6/Ia4cy/wB2l8vzNqK99H0NRRRXyx3BRRRQAUUUUAFJS0UAFFFFABRRRQAUUUUAFFFFABRRRQAUUUUAFJS0UAJS0UUAFFFFABSUtFACUtFFABRRRQAUUUUAFFFFABRRRQAlLRRQAUUUUAFFFFACUUtFABRRRQAUUUUAFFFFABRRRQAtB6UUHpVEiUUUVJQUUUUAFFFFABRRRQAUUUUAFFFFABRRRQAUUUUAR3P/AB7yf7h/lXnZ6n6mvRLn/j3k/wBw/wAq87PU/U185n+8Pn+gBRRRXzwBXWeDf+QXJ/12P8hXJ11ng3/kFyf9dj/IV6uTf70vRgVfG33rT6N/Sudrstd0t9SMO2ZY/Lz1HXP/AOqs3/hGJv8An8j/AO+TW+Y4DEVcTKcI3Tt27IRz9FdB/wAIvN/z+R/98mj/AIReb/n8j/75NcX9l4v+T8v8xnP0V0H/AAi83/P5H/3yaP8AhF5v+fyP/vk0f2Xi/wCT8v8AMDnx94fWvRk+4v0FcyPDEoIP2uPr/dNdMvCgegxXtZPhatBz9pG17fqBwGq/8hO5/wCurfzqCp9V/wCQnc/9dW/nUFfNVv4kvVgFFFFZgdD4K/1tz9BVzxh/yC1/66Cqfgr/AFtz9BWxrVi2oWghWQRkNuyRmvqMLTlUy1xitXf8wOFFLW+PC8v/AD+R/wDfJpf+EXm/5/I/++TXjf2Xi/5Py/zEc/RXQf8ACLzf8/kf/fJo/wCEXm/5/I/++TR/ZeL/AJPy/wAxnP0V0H/CLzf8/kf/AHyaP+EXm/5/I/8Avk0f2Xi/5Py/zA29E/5BFr/1zX+Vcv4p/wCQ3L9F/wDQRXXWMH2azity24ogXPriuR8U/wDIbl+i/wDoIr2M2i44KCfl+TAyxS0gpa+XAQ9q1vCP/IYX/cP8qyT2rW8I/wDIYX/cP8q68D/vNP1QHZ0UUV90AUUUUAFFFFABRRRQAUUUUAFFFFABRRRQAUUUUAFFFFABRRRQAUUUUAFFFFABRRRQAUUUUAFFFFABRRRQAUUUUAFRywwzY86JJMdNyg4/OpKKYFf7HZ/8+sH/AH7FL9js/wDn1g/79ip6KLsRB9js/wDn1g/79ij7HZ/8+sH/AH7FT0UXYEH2Oz/59YP+/Yo+x2f/AD6wf9+xU9FF2BB9js/+fWD/AL9ij7HZ/wDPrB/37FT0UXYEH2Oz/wCfWD/v2KPsdn/z6wf9+xU9FF2BB9js/wDn1g/79ij7HZ/8+sH/AH7FT0UXYEH2Oz/59YP+/Yo+x2f/AD6wf9+xU9FF2BB9js/+fWD/AL9ij7HZ/wDPrB/37FT0UXYEH2Oz/wCfWD/v2KPsdn/z6wf9+xU9FF2BB9js/wDn1g/79ij7HZ/8+sH/AH7FT0UXYFf7HZ/8+sH/AH7FSRQQw58qGOPPXYoGfyqSii7AKKKKQwooooAKKKKACiiigAooooAKKKKACiiigAooooAKKKKACiiigAooooAKKKKACiiigAooooAKKKKACiiigAooooAKKKKACiiigAooooAKKKKACiiigAooooAKKKKACiiigAooooAKKKKAFoPSig9KokSiiipKCiiigAooooAKKKKACiiigAooooAKKKKACiiigBkylonUdSpFcr/wjd4Sf3sXXvXWUVyYrBUsS17ToByf/CNXv/PWKj/hGr3/AJ6xV1lFcv8AYuF7P7wOT/4Rq9/56xVt6BYyafZtDKysxct8v0FaNGK2w+W0MPPnhe4gopaK7xiUUtFACUUtFACUUtFAHL3nh67mu5plliAdywB96i/4Rq9/56xV1lFeXLJ8NJttP7wOT/4Rq9/56xUf8I1e/wDPWKusopf2Lhez+8DH8P6XNp7zNMytvAxtrYoorvoUIUIKnDYQUUtFbDEopaKAEopaKACue1rRLm91B7iOSMKwGAfoBXQ0lYYnDU8TDkqbAcn/AMI1e/8APWKj/hGr3/nrFXWUVw/2Lhez+8Dk/wDhGr3/AJ6xVd0PRbmxvxPJJGyhSMD6Vv0VdPKcPTmpxTuvMBaKKK9I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Wg9KKKokSiiipK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D//2Q==">
            <a:extLst>
              <a:ext uri="{FF2B5EF4-FFF2-40B4-BE49-F238E27FC236}">
                <a16:creationId xmlns:a16="http://schemas.microsoft.com/office/drawing/2014/main" id="{FA778557-143C-40E1-8038-795C781AA617}"/>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ata:image/jpg;base64,/9j/4AAQSkZJRgABAQEAYABgAAD/2wBDAAUDBAQEAwUEBAQFBQUGBwwIBwcHBw8LCwkMEQ8SEhEPERETFhwXExQaFRERGCEYGh0dHx8fExciJCIeJBweHx7/2wBDAQUFBQcGBw4ICA4eFBEUHh4eHh4eHh4eHh4eHh4eHh4eHh4eHh4eHh4eHh4eHh4eHh4eHh4eHh4eHh4eHh4eHh7/wAARCACAAYk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581C8u/t9wBdTj963/LQ+tQ/bLz/n6n/7+H/GjUP+P+5/66t/OoK+eP2NJWJ/tl5/z9T/APfw/wCNH2y8/wCfqf8A7+H/ABqCigdkT/bLz/n6n/7+H/Gj7Zef8/U//fw/41BRQFkT/bLz/n6n/wC/h/xo+2Xn/P1P/wB/D/jUFFAWRP8AbLz/AJ+p/wDv4f8AGj7Zef8AP1P/AN/D/jUFFAWR+hH7JrM/7P3hhnZmYrc5JOSf9Kmr1OvK/wBkr/k3zwv/ALt1/wClU1eqV7tH+HH0R+T5h/vdX/FL82FFFFaHGFFFFABRRRQAUUUUAFFFFABRRRQAUUUUAFFFFABRRRQAUUUUAFFFFABRRRQAUUUUAFFFFABRRRQAUUUUAFFFFABRRRQAUUUUAflXqH/H/c/9dW/nUFT6h/x/3P8A11b+dQV88fsi2CiiikMKKKKACiiigAooooA/Qf8AZK/5N88L/wC7df8ApVNXqleV/slf8m+eF/8Aduv/AEqmr1Sveo/w4+iPybMP97q/4pfmwooorQ4wooooAKKKKACiiigAooooAKKKKACiiigAooooAKKKKACiiigAooooAKKKKACiiigAooooAKKKKACiiigAooooAKKKKACiiigD8q9Q/wCP+5/66t/OoKn1D/j/ALn/AK6t/OoK+eP2RbBRRRSGFFe6eEfA/h3RvDVvqWr2KahdzRxs/mLvAZyAsaIeCcsBk9SeoFa19oujRRhrvwn4ZtYnYKglKq5J/hwsZyfYMeldiwcrXbPnJ8R0VNxhBtLS+i+4+daK9svPC/hqZ2b/AIRJQ/8A0y/tBR+G2HH6VzvjPTvDugaFK0Ph2OG8uQYYHlkumK5HzMBLGikgdO4JFZyw7irto6qOcwrSUI05Xfp/mea0UUVznsn6D/slf8m+eF/926/9Kpq9Uryv9kr/AJN88L/7t1/6VTV6pXvUf4cfRH5NmH+91f8AFL82FFFFaHGFFFFABRRRQAUUUUAFFFFABRRRQAUUUUAFFFFABRRRQAUUUUAFFFFABRRRQAUUUUAFFFFABRRRQAUUUUAFFFFABRRRQAUUUUAflXqH/H/c/wDXVv51BU+of8f9z/11b+dQV88fsi2CiitS00e5W7C31tMkIjd3IYLtIU4DMchDnaCDyMjjkUJNkznGC1PYPBvimw1LwBbLNfW8eoad5e+GSZVeXyWVlxuPO9VAz6k1qX+vaTNq0s1trWniSS2tobecXEZMSySv5rLno20KeR1CZHauEv18dTPDJ4d8/wDsxbK18vy5IiExBHuBzz97dnNVVh+KcmSpumxycSQnj869FVpJJWf3Hxjy6jObqKcVd3s5bXtpsO8Q/EO1XUpYtK8P6VeW0bFFuNRja4llx/FuLZAPuSa43xFrM2t3aXE1nY2mxNqx2kAiTr1x1J9ya6T4gW81wtvNfRs+pW+nQGdo2BJYs+4uBkYGPvAjBKg5zxx95Z3NmU+0wmPeMrn9QfQjuDyO9clWc22m9D6HLqGGjCMoRtL1uQUUUVgeqfoP+yV/yb54X/3br/0qmr1SvK/2Sv8Ak3zwv/u3X/pVNXqle9R/hx9Efk2Yf73V/wAUvzYUUUVocYUUUUAFFFFABRRRQAUUUUAFFFFABRRRQAUUUUAFFFFABRRRQAUUUUAFFFFABRRRQAUUUUAFFFFABRRRQAUUUUAFFFFABRRRQB+Veof8f9z/ANdW/nUFT6h/x/3P/XVv516r8I7LStX8J382o6LpU01k+1JXtlyw2ZG7A56deprwqdP2kuW5+r43GLB0fayjdafiedaZClhPbX019BE6gytCVJfy8cY/2mHTkEAqcjqLel6RezLNBY2Mt9PEQ7wM37u2JzjeOAz8dOgxgg8geh+EdJ0nxloNxK9np8Gs2uBFeWcZRFfB8vK9Gxhev9K840li/g7X2JJJltSSe/zSVbp8tn0ZxwxjrOcVpKLinfzem1tPx/Xd0HQ/E6311JqNlKUfTruFNzrtUtA4VVAOBlsDA45qPQ/DGv2+ha7G2nyxzzwwpCN65YidGOOewXNcR+VXHsSmjR6i8qr5k5ijjKnLhQCzA9MDIH48ZwcSprt+P/AOieHqX1kle32X0d/5jpINC8UeYJL7S7t2QbluYpFFxHjJJDZy2B2PYYBXrWS9uqWU1t9sh3SyCcyyt8kkXZ0zzuzuDDBbsOjgy/DzH/CX2fH8M3/op6u/DOWCfXrXS7uztbuKWZdqTxBxgkBwM9Pl+b/gAHc5ElK3mRUnOjzuVnypPRW792+xzV9bNaXLQs6uMBldc4dSAQwz6gg1BXp3xc0grqLWWjadYQ2tlaLcTLDCFkVSz5YtjAXP8IPU9Oa8xqakOSXKdOBxSxVFVF1P0H/ZK/5N88L/AO7df+lU1eqV5X+yV/yb54X/AN26/wDSqavVK9qj/Dj6I/Msw/3ur/il+bCivCPhrqF/N+2L8U9PmvrmSzttO08wW7ysY4i0EJYqucDJ5OOtd58RfiC/h7xNoPg3QtKTWfFGumRrW1luTbwQQxjLzzSBXKoMHACksRgVocZ3dFee6B8Q7xPiZ/wrrxfo9tpWs3Fkb7TLi0umntb+EEhwrMiMki4JKEHgZz0rG0L4p+JvFl/4gvPBfgu01Tw3oN7JYy3U+qGC5v5IxmUWsXlMrYyNu90DEjlecAHqOl6lp+q2a3ml31rfWzEhZraZZEJHUBlJFWq+c/2PLnxPb/s0eHj4Y0fSdSla8vPOXUNSks1RfObBUpDKWOe2B9a67Rvit4quvjPB8NLnwbo01xHbfatVvNM12S5j0yMglRKHto/nY7cKDnDg9KAPXqK4744zzW3wW8b3FvNJDNF4fvnjkjYqyMLdyCCOQQe9Z/7N1xcXnwI8G3V3cS3E8ulxPJLK5d3Y9SSeSaAPQaK8h1XxlceC7b4xeKntn1NdF1S2kitHuDGCv9m2RKK2G2jLseB1J9axvE/xu8ZeH/A1h8R734Yovg2dbZ5n/tlft0cUxUCbyfL27SWG1d+4gqWCZIUA93orx7xx4ggi/aL+HmlwRatNPqem30lu0esPBZ/JC7jzbYIRKTjAbI25Bw20Cui+CPxKj+I3hC91i70k6DqGmahPp+p2Elx5v2WWIjIL7VyNpBzjAOR2oA7+ivKT8XLm/m8MaL4e8Ox3viTxLaSana2k96YoLXTgx8q6uJPLLpvXaQgQncWXPGTp+EfiJe3XxE1L4d+K9Ft9J8RWtiupWhtbs3Ftf2hbaZEZkRlZXypRl7EgsOgB6HRXiXwq+OWq+M/BN9491HwK2h+E9Nsbm4ur06is8kkkOSUhj2KWXaPvkr82VAOM103w98Y+PPFmlaJ4kHhHQYfD+sKkyeXrjvd28DjKyOnkBGbHVA+R6k5FAHo9FeB+G/EGpqfjTceGLa/fUtM1KWMnVfEUssKbY5GMluvksIMZyIwCDgKWAVcZng74yeK/CfwO8B+LPGej2uqafq97DZXmrDVnM0McrN/pMyGAKMbWG0MRwo3DPAB9H0VgeI/ETaZ4i8PaDa2YvLzWLiUMpl2fZ7aKMtLOeDuAYxJjjLSryKn8a+JNK8H+FNS8Ta5MYdO06Bpp2UZYgdFUd2JIUDuSKANis/xBruieHdP/ALQ8Qaxp2kWe4J9ovrlII9x6Dc5AyfSvL9S+K3izQ/AVn8RvEHgW1tvC04imuIrfU3l1GztpSojmeEwqjH5gWQPlAepwccd8crvVtS/aP+Dsuk6bomq2kkWoXGmLc6g8cdyTbqzNJiB/LAAUqVD7j1C9aAPofSdS07V9Oh1HSb+11CymGYri1mWWKQZxlWUkHkdqtVkaTp8k3hf+z9V0uw017iORbm1025doV3lt2yQJE2TuJLbVOSfrXz38SfB2i6T+0d8MfC2nyazBo+sRX51C2Gt3hE5jhLJkmXcMEZ4I96APpuivK4/EUfhzxmnwr+HOgjUtRgtTqWozalqk4trCJ2AUNKwlkeRjysfAxzkDNXfB3xTtby68XaR4usYfDus+EEE+rRpcm4tzbNGZFuIpNqlkKjJBUMvAIzQB6PVWz1LTry6ubSzv7W4uLRgtzFFMrvCTnAcA5UnB6+hrznwN488deNtFtPFWheCNMt/Dt5IGtV1LV3hvp7fJHneWsLxrnGVUv8w53AEE+afDTWPFVj8ePjPaeEPDNtrV7LqlnJK95fi0t7dBHIBuYK7M7EnaoXGFYllwAwB9N0V454f+N0uofCLxj4xvPCj2OseELm5s9S0h70MpnhxkLMF6HPXbwQRyME5WvfHDxno/w8sPiZdfDKJfB88VrNO/9tKb1IptgEoi8vaU3ONo3hmBUsEyQoB7xRXn/jr4kLpGu+HPC3hzS01vxH4jRprK3luDbwQ26LueeaQK5RAOgCksQQKboPxCvI/iZ/wrvxdpFtpesXFmb7TLi0umntr+FSQ4UsiMkq4JKEHgZz0oA7jTdS07U0lfTb+1vUhlMMrW8yyCOQYyjFScMMjIPPNWq+bfgB4u0fwH8L/iz4s12SRbDT/HWqSOsYBeRiIFVFBIBZmIUZIGTyQOa7XxB8U/FXhHwnpvjbxn4Ls7Hw1cywrffZNTae80uOXAjkljMSq43MqsqNlSwxvoA9dorznxx8SrjT/Hmj+APCOiwa74j1OzbUD594be0tLQZAmkkVHY7mGAqqc98cZ4nTPiR410X4g+PNI8WaeJ/ENnoy6voehWd2DYXNpGgEhimMQlMzOHGGQdMAYyaAPfKK890L4p6Xq3wMh+KMNm5hk08zixjk3u1yDs+zK2BuYzfu1OBkkcc4rU/tT4hf8AQn6H/wCD1/8A5HoA/NnUP+P+5/66t/OvXPgTt/4RLWw4JTzfmx6eX+FeR6h/x/3P/XVv516b8K9c8N6D4ZvbXVNcgjmvX3eWkUrGNSmME7MZ69Ca8bDNKpds/S88hKeDcYJt3Wyv1K0XizS/DPhi+s/CtrN588qiS4mlVhEzx8bdpOcbT1PBz1FcnojbfCGutgHE1ocEZH3npbrT4Io5LK2lEouIRPCdx+d4y3TKKSpQtj5Rk8DOKbo//Ima/wD9dbT/ANCepcm2r9Ey6dCnTg3HeUo3b3eq/wCCd5qvw/0/xRo9jrvhD7PZm5G+aGWRhGp7qMA4KsCMdPy5S4+FmrXmq2cc95YxaTbKsICO3mmMEljjbjcxLHrxu9BWD4M1KXw/4D1fV4dYkhuZp0t7S1jkUgPgFpGQ5/hyASP4fpWY3xB8ZMMHXp8H0RP8K2c6Nk5R1fY4I4fMXKUKNROMW0nK99f8trnU6vHpen/EnS9B0eFI7fT7eYPhtxMjpI7ZPfgr9Olc38KLI3Hi+yvGuooI7a4jGGOXlZshUVepzg5PQAEmqngKSSbxpbSyyNJI4nZ3YksxMT5JJ6mpvho1lZ+JLbV9SvI7O2tZVCu6sQ7n+HgH+HccnAHGazUlKSduv+R1VKMqNCpTu2+Ra7ttuV/vOw+Omo6iL99Nhhi+wm3ied0zv3Fzgvg9MgAEjuQOteVNHIsSStG6xuSEYqcNjrg98V6f8SLnwzretSSDxFHYu0ccUxls5ywVSxwo8vkHKnO7+EVyPjy50WS406x8P3LXOn2VmIhI0bIXkLszsQwB5yPajEK8nK4snm6dCnS5Gn10a6d+9z7j/ZK/5N88L/7t1/6VTV6pXlf7JX/Jvnhf/duv/SqavVK9Wj/Dj6I+DzD/AHur/il+bPmbwx4r8M+Ff2zfipceJvEGl6NDPYackUl9dJCsjC2gJALEZNavjPVNI079oXwZ8Yo9Ss7zwVqGjTaFPrMMyvaWcolkaN3kBwqs7GPd0BByRX0JQQGBBAIPUGtDjPBdQmt/iH+1R4Q1fwrcw6lovg7T7x9S1O1cSW3n3CNGtssinBkAIYgdAeeeKwP2afF2ifC/wjrvw18V3L2vibRdXuRb2Dxt9o1RJCDC9uuMylzkALnsTwc19LxokaBI0VFHRVGAKDHGZBIY1LgYDY5A+tAHyD8KPipD8Mf2NtI1C3W2k13UtQvLTSYJGVIfPad/nckgLGgO45IHQZGcj1L9nCb4beFtJXR7X4heG/EPjTXpzd6xdQanFNPfXbAswXB3FVy20Y/vNgFjXt1FAHO/E/RbrxJ8NfE/h6xKC71PSLqzgLnC+ZJCyLk9hkivJ/2dfih4J0P4S6R4W8WeIdO8L6/4fg+wajpusXC2k8boTghZCNwK4IK5646171THhheRZGiRnX7rFQSPoaAPnr4n+ZffAX4x+Kxb3FvYa/cfaNPFxE0UkkEVta2wkKMAyh3gdlyBlSp/iqP9otlb9hcsGBB0fR8EHr++tq+jKKAPnrxgy/8ADVnwV+Yc6LqGOf8Ap0esLxdpur+GP2i/EHgbR7eRdJ+K1pDMZUO1bV42IvmHOQxt/PbcOd8kfpkfUVFAHzl8W9H0nw3+0roHjPxdZ7PBV94f/sVr7c6QadcrKXj81lx5aMCqqScZY5wBmu+8EL8G73xo914LuNF1TX7fT3LXlhctd+TBuAKNMpZFyWyELAn5iBwSPTyAwIIBB6g02KOOJNkaKi+ijAoA+ef2RLnR7X9kS3n8QQrPpCLqH26Nrdpw8JlkDqY1BLgqTlQDkdq5HR9M0HwX8V/BsXwB+IUusadrGpquseGbfURf2ltZfKZrg4Y+TtHQyEuWYYPBU/W1NSOONmZI0VnOWIGCx96APnj4XK1xqH7QkFupllbVrlVRBuYk27gAAd88VB8KtK0P4p/sYReB7HULO7vk0cwvGkoLWt2rs8IkHVTvRTg9R7GvpCqt/bTSaZdW+nzrY3EsTrFOIg3lSMDh9vG7B5x3xQB43+ypdaz4w8NW3xA8TWskV9HpsWg2Qm++Y7c4uZsY+VpZwQw/6YJ6V0n7T3hTVPG3wK8T+HdFjaXUJoI5oIl6ytDKkvlj3YIQPciu38J6JaeG/DOm6BYl2t7C2S3RnOXfaMFmPdicknuSTWnQB88fEz4keG/FX7OMmgaBdQX/AIp13T49Lt/D8Mim+jumCrJG8OdyeV8xYsAAFznkZp65os/hr4zfs4+HLqVJbjStIvbKV0+6zRWMaEj2JWvpERxiUyiNBIRgtjkj606gArwT4wED9rn4Ncj/AFOqf+iDXvdFAHzZrul+HvCn7UnibW/iLGlr4e8V2Fq2marcTPDaxXEEaxvBJKCFRiELDcQCAAOa6TWPDfw38Y+CvH+n/CxtIv8AXrzRHs5r2xnMySs6MY4jPkoxzGMgMSoKkgAjPtzqrqVdQynggjINEaJGgSNVRR0CjAFAHivwC+KHgu3+E/hjw9q2s2ukeIdMs4NJutFu28u/W4iURYFuf3jbsBhgHg84wcVP2e2U/Hn44AMpI1WxyAeR+7l/wP5V7p5cfm+b5aeZjG/bzj0zTqAPkXTmX/hTf7Sw3DP/AAlOr/qwxXU/GxlP7AMDBgVPh3RcHPB/eWtfSNFAHzx4pjTwj8c/h58TdYcQ+Grnw0NBu79ziGwlOZInlboiOX2BjwD1Iq7fz2/xE/ao8Iav4VuYdS0Xwbp94+panauJLbz7iMxrbLIp2tIAQzAdAeeeK96IDAggEHqDTY0SNAkaKijoqjAFAHxrZ+FNW8Zfs0/GXS9Bt5LvUIvH9/eRW8QLNOIjbuyKByzbQxCjkkADrXonx+8feHfiH8CJvDHgu+ttb8S+JTbWtpo9q6vdQyebHJIJo+sIjVW3M+ApxkjNfRFNWONZGkWNQ7Y3MByfqaAPmfx9Mnwv+PfgrxBYXEGvX8nhpdE1TR4ZljuUto/mF4GkIjSPeoUmRkGRgE5JXo/hpav8Qfj3dfFma50i3s9P0b+xtO0221S3vrkjzGd5Zmt3eNOXYBQzE5GSMYPqXiTwrb6pqyaxBZeHTqKwCD7TqGji6kEYZmChw6MFyzcZIyc+ueG8NfBWOy+NKfFDUdU06O9gtDawWOiaX9gt3yHUvPmRzM2H6/L91Ou0UAef/Bnw1q+l/FjxB8I5rKQeE/Dmvf8ACTW8p/1bRSqGtLYA9QsmZcjjfbn6V9PVheGvDq6Pq2varLeyXt5rN6Lh3dAohiSNY4oUH91QpPuzu3G7FbtAH5V6h/x/3P8A11b+dQVPqH/H/c/9dW/nUFfPH7ItjXsZbe9nto5EuEu9oT7THIFEe37shGP4QBk5GAuevIt6belZ7hrCG3ujcoY7ywkVvLuBnO6MDBByAQBhlP3eMgYNvNLbzLNC5SRTkEVqWt9b3Fwbea2sra0ZGJTYceZtO07uWHzYHXAH45pM5atLR2Wn9f0rfgavhqbRdT8SWOlXXhWwhW4uFhcrc3QZcnHeXr+FT3B8KReG5dUsNAF0RcwRN9qu5cI8kcjui7CmVUooBOSefao/CEskXibQVvtQEsz6hCI1WOK4wvmKB+83ZXJyMDOMZ9Ki0+SK18E3rSSGNTq8YBW2SbkRSdmIA69etbRem3fojgqr95o3b3ftS7u5Ha6gFtJbix0XT9GjkRomvg8zuFIwyx+Y7fMRlflGQD1AyapSNYy6f5zW8xtYpPJjSNwGjyMmR+DuZsY9MKRkYFPuJJrUXVxcajDPfB1W2mMvmvsBOcckJ1BGcEYwOtZ15qEk8ZhiiitoWIaSOFcB29T+uB0HYdc5OR2U6V3eP33f66/0/O7NQuEnnXyVZYIkEcQbqFHc+5JLH3Y1WooqGzsjFRVkfoP+yV/yb54X/wB26/8ASqavVK8r/ZK/5N88L/7t1/6VTV6pXu0f4cfRH5RmH+91f8UvzYUUUVocYUUUUAFFFFABRRRQAUUUUAFFFFABRRRQAUUUUAFFFFABRRRQAUUUUAFFFFABRRRQAUUUUAFFFFABRRRQAUUUUAFFFFABRRRQB+Veof8AH/c/9dW/nUFXr+zuzf3BFrPjzW/5Zn1qD7Hef8+s/wD37NfPWP2NNWIKKn+x3n/PrP8A9+zR9jvP+fWf/v2aLD5kWfDNzFZ+JNLvJ32RQXkMjt/dVXBJ/IVveKbWbSvDs9jdr5c0+tSyxJ/ejRShcf7JLcHvg1zH2O8/59Z/+/Zqa6XVLpo2ulvJzHGsaGQM21B0UZ6AelWpWi0ctWjz1Yzvot/lsUqKn+x3n/PrP/37NH2O8/59Z/8Av2aix1cyIKKn+x3n/PrP/wB+zR9jvP8An1n/AO/ZosHMj9AP2Sv+TfPC/wDu3X/pVNXqleWfsnI8f7P3hhJFZWC3OQwwR/pU1ep17tH+HH0R+T5h/vdX/FL82FFFFaHGFFFFABRRRQAUUUUAFFFFABRRRQAUUUUAFFFFABRRRQAUUUUAFFFFABRRRQAUUUUAFFFFABRRRQAUUUUAFFFFABRRRQAUUUUAf//Z">
            <a:extLst>
              <a:ext uri="{FF2B5EF4-FFF2-40B4-BE49-F238E27FC236}">
                <a16:creationId xmlns:a16="http://schemas.microsoft.com/office/drawing/2014/main" id="{9F25BE3D-D8F6-442C-99A4-14DD7E275B71}"/>
              </a:ext>
            </a:extLst>
          </p:cNvPr>
          <p:cNvSpPr>
            <a:spLocks noChangeAspect="1" noChangeArrowheads="1"/>
          </p:cNvSpPr>
          <p:nvPr/>
        </p:nvSpPr>
        <p:spPr bwMode="auto">
          <a:xfrm>
            <a:off x="4581993"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Obraz 3">
            <a:extLst>
              <a:ext uri="{FF2B5EF4-FFF2-40B4-BE49-F238E27FC236}">
                <a16:creationId xmlns:a16="http://schemas.microsoft.com/office/drawing/2014/main" id="{A2FB77F8-BC47-4E69-90CA-5C5CCBCD6A29}"/>
              </a:ext>
            </a:extLst>
          </p:cNvPr>
          <p:cNvPicPr>
            <a:picLocks noChangeAspect="1"/>
          </p:cNvPicPr>
          <p:nvPr/>
        </p:nvPicPr>
        <p:blipFill>
          <a:blip r:embed="rId5"/>
          <a:stretch>
            <a:fillRect/>
          </a:stretch>
        </p:blipFill>
        <p:spPr>
          <a:xfrm>
            <a:off x="4711614" y="4239316"/>
            <a:ext cx="1235910" cy="641087"/>
          </a:xfrm>
          <a:prstGeom prst="rect">
            <a:avLst/>
          </a:prstGeom>
        </p:spPr>
      </p:pic>
      <p:pic>
        <p:nvPicPr>
          <p:cNvPr id="5" name="Obraz 4">
            <a:extLst>
              <a:ext uri="{FF2B5EF4-FFF2-40B4-BE49-F238E27FC236}">
                <a16:creationId xmlns:a16="http://schemas.microsoft.com/office/drawing/2014/main" id="{9057F63B-6B3F-4FA1-96BF-FDA448474EDD}"/>
              </a:ext>
            </a:extLst>
          </p:cNvPr>
          <p:cNvPicPr>
            <a:picLocks noChangeAspect="1"/>
          </p:cNvPicPr>
          <p:nvPr/>
        </p:nvPicPr>
        <p:blipFill>
          <a:blip r:embed="rId6"/>
          <a:stretch>
            <a:fillRect/>
          </a:stretch>
        </p:blipFill>
        <p:spPr>
          <a:xfrm>
            <a:off x="6060190" y="4342402"/>
            <a:ext cx="1235910" cy="494364"/>
          </a:xfrm>
          <a:prstGeom prst="rect">
            <a:avLst/>
          </a:prstGeom>
        </p:spPr>
      </p:pic>
      <p:pic>
        <p:nvPicPr>
          <p:cNvPr id="6" name="Obraz 5">
            <a:extLst>
              <a:ext uri="{FF2B5EF4-FFF2-40B4-BE49-F238E27FC236}">
                <a16:creationId xmlns:a16="http://schemas.microsoft.com/office/drawing/2014/main" id="{C00E6A4C-4A5E-4F38-9730-76FE6021CD87}"/>
              </a:ext>
            </a:extLst>
          </p:cNvPr>
          <p:cNvPicPr>
            <a:picLocks noChangeAspect="1"/>
          </p:cNvPicPr>
          <p:nvPr/>
        </p:nvPicPr>
        <p:blipFill>
          <a:blip r:embed="rId7"/>
          <a:stretch>
            <a:fillRect/>
          </a:stretch>
        </p:blipFill>
        <p:spPr>
          <a:xfrm>
            <a:off x="7408766" y="4239316"/>
            <a:ext cx="953610" cy="700536"/>
          </a:xfrm>
          <a:prstGeom prst="rect">
            <a:avLst/>
          </a:prstGeom>
        </p:spPr>
      </p:pic>
      <p:pic>
        <p:nvPicPr>
          <p:cNvPr id="7" name="Obraz 6">
            <a:extLst>
              <a:ext uri="{FF2B5EF4-FFF2-40B4-BE49-F238E27FC236}">
                <a16:creationId xmlns:a16="http://schemas.microsoft.com/office/drawing/2014/main" id="{C4908862-8284-451E-BDA4-6E433A5FA840}"/>
              </a:ext>
            </a:extLst>
          </p:cNvPr>
          <p:cNvPicPr>
            <a:picLocks noChangeAspect="1"/>
          </p:cNvPicPr>
          <p:nvPr/>
        </p:nvPicPr>
        <p:blipFill>
          <a:blip r:embed="rId8"/>
          <a:stretch>
            <a:fillRect/>
          </a:stretch>
        </p:blipFill>
        <p:spPr>
          <a:xfrm>
            <a:off x="8362376" y="4170559"/>
            <a:ext cx="578749" cy="838051"/>
          </a:xfrm>
          <a:prstGeom prst="rect">
            <a:avLst/>
          </a:prstGeom>
        </p:spPr>
      </p:pic>
      <p:sp>
        <p:nvSpPr>
          <p:cNvPr id="9" name="Prostokąt 8">
            <a:extLst>
              <a:ext uri="{FF2B5EF4-FFF2-40B4-BE49-F238E27FC236}">
                <a16:creationId xmlns:a16="http://schemas.microsoft.com/office/drawing/2014/main" id="{C9F7C9F3-5E91-408C-AF2D-ADC59A31B4DA}"/>
              </a:ext>
            </a:extLst>
          </p:cNvPr>
          <p:cNvSpPr/>
          <p:nvPr/>
        </p:nvSpPr>
        <p:spPr>
          <a:xfrm>
            <a:off x="0" y="0"/>
            <a:ext cx="9144000" cy="64108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Obraz 7">
            <a:extLst>
              <a:ext uri="{FF2B5EF4-FFF2-40B4-BE49-F238E27FC236}">
                <a16:creationId xmlns:a16="http://schemas.microsoft.com/office/drawing/2014/main" id="{95CEC030-CAB0-4390-AB00-AC263D512743}"/>
              </a:ext>
            </a:extLst>
          </p:cNvPr>
          <p:cNvPicPr>
            <a:picLocks noChangeAspect="1"/>
          </p:cNvPicPr>
          <p:nvPr/>
        </p:nvPicPr>
        <p:blipFill>
          <a:blip r:embed="rId9"/>
          <a:stretch>
            <a:fillRect/>
          </a:stretch>
        </p:blipFill>
        <p:spPr>
          <a:xfrm>
            <a:off x="6723429" y="75144"/>
            <a:ext cx="2324283" cy="481095"/>
          </a:xfrm>
          <a:prstGeom prst="rect">
            <a:avLst/>
          </a:prstGeom>
        </p:spPr>
      </p:pic>
      <p:sp>
        <p:nvSpPr>
          <p:cNvPr id="261" name="Google Shape;261;p31"/>
          <p:cNvSpPr txBox="1">
            <a:spLocks noGrp="1"/>
          </p:cNvSpPr>
          <p:nvPr>
            <p:ph type="title"/>
          </p:nvPr>
        </p:nvSpPr>
        <p:spPr>
          <a:xfrm>
            <a:off x="96288" y="53909"/>
            <a:ext cx="3492708" cy="468482"/>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SzPts val="990"/>
              <a:buFont typeface="Arial"/>
              <a:buNone/>
            </a:pPr>
            <a:r>
              <a:rPr lang="en" sz="3200" dirty="0">
                <a:solidFill>
                  <a:schemeClr val="bg1">
                    <a:lumMod val="50000"/>
                  </a:schemeClr>
                </a:solidFill>
                <a:latin typeface="Comfortaa"/>
                <a:ea typeface="Comfortaa"/>
                <a:cs typeface="Comfortaa"/>
                <a:sym typeface="Comfortaa"/>
              </a:rPr>
              <a:t>AI</a:t>
            </a:r>
            <a:r>
              <a:rPr lang="en" sz="2800" dirty="0">
                <a:solidFill>
                  <a:srgbClr val="49CFAE"/>
                </a:solidFill>
                <a:latin typeface="Comfortaa"/>
                <a:ea typeface="Comfortaa"/>
                <a:cs typeface="Comfortaa"/>
                <a:sym typeface="Comfortaa"/>
              </a:rPr>
              <a:t>design</a:t>
            </a:r>
            <a:r>
              <a:rPr lang="en" sz="3200" dirty="0">
                <a:solidFill>
                  <a:schemeClr val="bg1">
                    <a:lumMod val="50000"/>
                  </a:schemeClr>
                </a:solidFill>
                <a:latin typeface="Comfortaa"/>
                <a:ea typeface="Comfortaa"/>
                <a:cs typeface="Comfortaa"/>
                <a:sym typeface="Comfortaa"/>
              </a:rPr>
              <a:t>TEX</a:t>
            </a:r>
            <a:endParaRPr sz="1600"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73FF6D0-65F3-4898-B3EA-EC78D28A6E94}"/>
              </a:ext>
            </a:extLst>
          </p:cNvPr>
          <p:cNvSpPr>
            <a:spLocks noGrp="1"/>
          </p:cNvSpPr>
          <p:nvPr>
            <p:ph type="title"/>
          </p:nvPr>
        </p:nvSpPr>
        <p:spPr>
          <a:xfrm>
            <a:off x="1857798" y="139711"/>
            <a:ext cx="6829002" cy="857250"/>
          </a:xfrm>
        </p:spPr>
        <p:txBody>
          <a:bodyPr/>
          <a:lstStyle/>
          <a:p>
            <a:r>
              <a:rPr lang="en-US" dirty="0"/>
              <a:t>Project Introduction</a:t>
            </a:r>
          </a:p>
        </p:txBody>
      </p:sp>
      <p:sp>
        <p:nvSpPr>
          <p:cNvPr id="3" name="Symbol zastępczy tekstu 2">
            <a:extLst>
              <a:ext uri="{FF2B5EF4-FFF2-40B4-BE49-F238E27FC236}">
                <a16:creationId xmlns:a16="http://schemas.microsoft.com/office/drawing/2014/main" id="{4595568B-62A6-4031-8308-A488B027ACB0}"/>
              </a:ext>
            </a:extLst>
          </p:cNvPr>
          <p:cNvSpPr>
            <a:spLocks noGrp="1"/>
          </p:cNvSpPr>
          <p:nvPr>
            <p:ph type="body" idx="1"/>
          </p:nvPr>
        </p:nvSpPr>
        <p:spPr>
          <a:xfrm>
            <a:off x="2107180" y="996961"/>
            <a:ext cx="6818658" cy="2448272"/>
          </a:xfrm>
        </p:spPr>
        <p:txBody>
          <a:bodyPr/>
          <a:lstStyle/>
          <a:p>
            <a:pPr marL="357188" indent="0"/>
            <a:endParaRPr lang="pl-PL" dirty="0"/>
          </a:p>
          <a:p>
            <a:pPr marL="357188" indent="0"/>
            <a:r>
              <a:rPr lang="en-US" b="1" dirty="0"/>
              <a:t>Project </a:t>
            </a:r>
            <a:r>
              <a:rPr lang="pl-PL" b="1" dirty="0"/>
              <a:t>C</a:t>
            </a:r>
            <a:r>
              <a:rPr lang="en-US" b="1" dirty="0" err="1"/>
              <a:t>oordinator</a:t>
            </a:r>
            <a:r>
              <a:rPr lang="en-US" b="1" dirty="0"/>
              <a:t>: </a:t>
            </a:r>
            <a:endParaRPr lang="pl-PL" b="1" dirty="0"/>
          </a:p>
          <a:p>
            <a:pPr marL="357188" indent="0"/>
            <a:endParaRPr lang="pl-PL" sz="1100" dirty="0"/>
          </a:p>
          <a:p>
            <a:pPr marL="357188" indent="0"/>
            <a:r>
              <a:rPr lang="en-US" b="1" dirty="0">
                <a:solidFill>
                  <a:srgbClr val="C00000"/>
                </a:solidFill>
              </a:rPr>
              <a:t>Prof. Katarzyna Grabowska,</a:t>
            </a:r>
            <a:endParaRPr lang="pl-PL" b="1" dirty="0">
              <a:solidFill>
                <a:srgbClr val="C00000"/>
              </a:solidFill>
            </a:endParaRPr>
          </a:p>
          <a:p>
            <a:pPr marL="357188" indent="0"/>
            <a:r>
              <a:rPr lang="pl-PL" dirty="0"/>
              <a:t>Dean of the </a:t>
            </a:r>
            <a:r>
              <a:rPr lang="en-US" dirty="0"/>
              <a:t>Faculty of Material Technologies </a:t>
            </a:r>
            <a:br>
              <a:rPr lang="pl-PL" dirty="0"/>
            </a:br>
            <a:r>
              <a:rPr lang="en-US" dirty="0"/>
              <a:t>and Textile Design</a:t>
            </a:r>
            <a:r>
              <a:rPr lang="pl-PL" dirty="0"/>
              <a:t>,</a:t>
            </a:r>
          </a:p>
          <a:p>
            <a:pPr marL="357188" indent="0"/>
            <a:r>
              <a:rPr lang="en-US" dirty="0"/>
              <a:t>Lodz University of Technology​</a:t>
            </a:r>
          </a:p>
          <a:p>
            <a:endParaRPr lang="en-US" dirty="0"/>
          </a:p>
        </p:txBody>
      </p:sp>
    </p:spTree>
    <p:extLst>
      <p:ext uri="{BB962C8B-B14F-4D97-AF65-F5344CB8AC3E}">
        <p14:creationId xmlns:p14="http://schemas.microsoft.com/office/powerpoint/2010/main" val="3575658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A705F555-CF76-49B1-9C17-CDB45BA6992C}"/>
              </a:ext>
            </a:extLst>
          </p:cNvPr>
          <p:cNvGraphicFramePr>
            <a:graphicFrameLocks noGrp="1"/>
          </p:cNvGraphicFramePr>
          <p:nvPr>
            <p:extLst>
              <p:ext uri="{D42A27DB-BD31-4B8C-83A1-F6EECF244321}">
                <p14:modId xmlns:p14="http://schemas.microsoft.com/office/powerpoint/2010/main" val="2949060566"/>
              </p:ext>
            </p:extLst>
          </p:nvPr>
        </p:nvGraphicFramePr>
        <p:xfrm>
          <a:off x="352034" y="456425"/>
          <a:ext cx="8543391" cy="4513704"/>
        </p:xfrm>
        <a:graphic>
          <a:graphicData uri="http://schemas.openxmlformats.org/drawingml/2006/table">
            <a:tbl>
              <a:tblPr firstRow="1" firstCol="1" bandRow="1">
                <a:tableStyleId>{C083E6E3-FA7D-4D7B-A595-EF9225AFEA82}</a:tableStyleId>
              </a:tblPr>
              <a:tblGrid>
                <a:gridCol w="1835766">
                  <a:extLst>
                    <a:ext uri="{9D8B030D-6E8A-4147-A177-3AD203B41FA5}">
                      <a16:colId xmlns:a16="http://schemas.microsoft.com/office/drawing/2014/main" val="3528603250"/>
                    </a:ext>
                  </a:extLst>
                </a:gridCol>
                <a:gridCol w="5271576">
                  <a:extLst>
                    <a:ext uri="{9D8B030D-6E8A-4147-A177-3AD203B41FA5}">
                      <a16:colId xmlns:a16="http://schemas.microsoft.com/office/drawing/2014/main" val="3796545890"/>
                    </a:ext>
                  </a:extLst>
                </a:gridCol>
                <a:gridCol w="1436049">
                  <a:extLst>
                    <a:ext uri="{9D8B030D-6E8A-4147-A177-3AD203B41FA5}">
                      <a16:colId xmlns:a16="http://schemas.microsoft.com/office/drawing/2014/main" val="838423034"/>
                    </a:ext>
                  </a:extLst>
                </a:gridCol>
              </a:tblGrid>
              <a:tr h="575310">
                <a:tc>
                  <a:txBody>
                    <a:bodyPr/>
                    <a:lstStyle/>
                    <a:p>
                      <a:pPr algn="ctr">
                        <a:spcBef>
                          <a:spcPts val="500"/>
                        </a:spcBef>
                        <a:spcAft>
                          <a:spcPts val="0"/>
                        </a:spcAft>
                      </a:pPr>
                      <a:r>
                        <a:rPr lang="pl-PL" sz="1800" b="1" dirty="0">
                          <a:effectLst/>
                          <a:latin typeface="Calibri Light" panose="020F0302020204030204" pitchFamily="34" charset="0"/>
                          <a:ea typeface="Times New Roman" panose="02020603050405020304" pitchFamily="18" charset="0"/>
                          <a:cs typeface="Calibri Light" panose="020F0302020204030204" pitchFamily="34" charset="0"/>
                        </a:rPr>
                        <a:t>TIME</a:t>
                      </a:r>
                      <a:endParaRPr lang="en-US" sz="1800" b="1"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7620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7620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B9C0C7"/>
                    </a:solidFill>
                  </a:tcPr>
                </a:tc>
                <a:tc>
                  <a:txBody>
                    <a:bodyPr/>
                    <a:lstStyle/>
                    <a:p>
                      <a:pPr>
                        <a:spcBef>
                          <a:spcPts val="500"/>
                        </a:spcBef>
                        <a:spcAft>
                          <a:spcPts val="0"/>
                        </a:spcAft>
                      </a:pPr>
                      <a:endParaRPr lang="pl-PL" sz="700" dirty="0">
                        <a:effectLst/>
                        <a:latin typeface="Calibri Light" panose="020F0302020204030204" pitchFamily="34" charset="0"/>
                        <a:cs typeface="Calibri Light" panose="020F0302020204030204" pitchFamily="34" charset="0"/>
                      </a:endParaRPr>
                    </a:p>
                    <a:p>
                      <a:pPr algn="ctr">
                        <a:spcBef>
                          <a:spcPts val="500"/>
                        </a:spcBef>
                        <a:spcAft>
                          <a:spcPts val="0"/>
                        </a:spcAft>
                      </a:pPr>
                      <a:r>
                        <a:rPr lang="pl-PL" sz="1800" dirty="0">
                          <a:effectLst/>
                          <a:latin typeface="Calibri Light" panose="020F0302020204030204" pitchFamily="34" charset="0"/>
                          <a:cs typeface="Calibri Light" panose="020F0302020204030204" pitchFamily="34" charset="0"/>
                        </a:rPr>
                        <a:t>SESSION</a:t>
                      </a:r>
                    </a:p>
                    <a:p>
                      <a:pPr>
                        <a:spcBef>
                          <a:spcPts val="500"/>
                        </a:spcBef>
                        <a:spcAft>
                          <a:spcPts val="0"/>
                        </a:spcAft>
                      </a:pPr>
                      <a:endParaRPr lang="en-US" sz="7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7620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B9C0C7"/>
                    </a:solidFill>
                  </a:tcPr>
                </a:tc>
                <a:tc>
                  <a:txBody>
                    <a:bodyPr/>
                    <a:lstStyle/>
                    <a:p>
                      <a:pPr algn="ctr">
                        <a:spcBef>
                          <a:spcPts val="500"/>
                        </a:spcBef>
                        <a:spcAft>
                          <a:spcPts val="0"/>
                        </a:spcAft>
                      </a:pPr>
                      <a:r>
                        <a:rPr lang="pl-PL" sz="1800" b="1" dirty="0">
                          <a:effectLst/>
                          <a:latin typeface="Calibri Light" panose="020F0302020204030204" pitchFamily="34" charset="0"/>
                          <a:ea typeface="Times New Roman" panose="02020603050405020304" pitchFamily="18" charset="0"/>
                          <a:cs typeface="Calibri Light" panose="020F0302020204030204" pitchFamily="34" charset="0"/>
                        </a:rPr>
                        <a:t>SPEAKER</a:t>
                      </a:r>
                      <a:endParaRPr lang="en-US" sz="1800" b="1"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76200" cap="flat" cmpd="sng" algn="ctr">
                      <a:solidFill>
                        <a:srgbClr val="646D78"/>
                      </a:solidFill>
                      <a:prstDash val="solid"/>
                      <a:round/>
                      <a:headEnd type="none" w="med" len="med"/>
                      <a:tailEnd type="none" w="med" len="med"/>
                    </a:lnR>
                    <a:lnT w="7620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B9C0C7"/>
                    </a:solidFill>
                  </a:tcPr>
                </a:tc>
                <a:extLst>
                  <a:ext uri="{0D108BD9-81ED-4DB2-BD59-A6C34878D82A}">
                    <a16:rowId xmlns:a16="http://schemas.microsoft.com/office/drawing/2014/main" val="717393345"/>
                  </a:ext>
                </a:extLst>
              </a:tr>
              <a:tr h="426116">
                <a:tc>
                  <a:txBody>
                    <a:bodyPr/>
                    <a:lstStyle/>
                    <a:p>
                      <a:pPr algn="ctr">
                        <a:spcBef>
                          <a:spcPts val="500"/>
                        </a:spcBef>
                        <a:spcAft>
                          <a:spcPts val="0"/>
                        </a:spcAft>
                      </a:pPr>
                      <a:r>
                        <a:rPr lang="en-US" sz="1800" b="1" dirty="0">
                          <a:effectLst/>
                          <a:latin typeface="Calibri Light" panose="020F0302020204030204" pitchFamily="34" charset="0"/>
                          <a:cs typeface="Calibri Light" panose="020F0302020204030204" pitchFamily="34" charset="0"/>
                        </a:rPr>
                        <a:t>09:00-</a:t>
                      </a:r>
                      <a:r>
                        <a:rPr lang="pl-PL" sz="1800" b="1" dirty="0">
                          <a:effectLst/>
                          <a:latin typeface="Calibri Light" panose="020F0302020204030204" pitchFamily="34" charset="0"/>
                          <a:cs typeface="Calibri Light" panose="020F0302020204030204" pitchFamily="34" charset="0"/>
                        </a:rPr>
                        <a:t>0</a:t>
                      </a:r>
                      <a:r>
                        <a:rPr lang="en-US" sz="1800" b="1" dirty="0">
                          <a:effectLst/>
                          <a:latin typeface="Calibri Light" panose="020F0302020204030204" pitchFamily="34" charset="0"/>
                          <a:cs typeface="Calibri Light" panose="020F0302020204030204" pitchFamily="34" charset="0"/>
                        </a:rPr>
                        <a:t>9:30</a:t>
                      </a:r>
                      <a:endParaRPr lang="en-US" sz="1800" b="1"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7620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spcBef>
                          <a:spcPts val="500"/>
                        </a:spcBef>
                        <a:spcAft>
                          <a:spcPts val="0"/>
                        </a:spcAft>
                      </a:pPr>
                      <a:r>
                        <a:rPr lang="pl-PL" sz="1800" dirty="0">
                          <a:effectLst/>
                          <a:latin typeface="Calibri Light" panose="020F0302020204030204" pitchFamily="34" charset="0"/>
                          <a:cs typeface="Calibri Light" panose="020F0302020204030204" pitchFamily="34" charset="0"/>
                        </a:rPr>
                        <a:t>  </a:t>
                      </a:r>
                      <a:r>
                        <a:rPr lang="en-US" sz="1800" dirty="0">
                          <a:effectLst/>
                          <a:latin typeface="Calibri Light" panose="020F0302020204030204" pitchFamily="34" charset="0"/>
                          <a:cs typeface="Calibri Light" panose="020F0302020204030204" pitchFamily="34" charset="0"/>
                        </a:rPr>
                        <a:t>Welcome coffee</a:t>
                      </a: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lgn="ctr">
                        <a:spcBef>
                          <a:spcPts val="500"/>
                        </a:spcBef>
                        <a:spcAft>
                          <a:spcPts val="0"/>
                        </a:spcAft>
                      </a:pPr>
                      <a:r>
                        <a:rPr lang="en-US" sz="1800" dirty="0">
                          <a:effectLst/>
                          <a:latin typeface="Calibri Light" panose="020F0302020204030204" pitchFamily="34" charset="0"/>
                          <a:cs typeface="Calibri Light" panose="020F0302020204030204" pitchFamily="34" charset="0"/>
                        </a:rPr>
                        <a:t> </a:t>
                      </a: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7620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extLst>
                  <a:ext uri="{0D108BD9-81ED-4DB2-BD59-A6C34878D82A}">
                    <a16:rowId xmlns:a16="http://schemas.microsoft.com/office/drawing/2014/main" val="3023132905"/>
                  </a:ext>
                </a:extLst>
              </a:tr>
              <a:tr h="548640">
                <a:tc>
                  <a:txBody>
                    <a:bodyPr/>
                    <a:lstStyle/>
                    <a:p>
                      <a:pPr algn="ctr">
                        <a:spcBef>
                          <a:spcPts val="500"/>
                        </a:spcBef>
                        <a:spcAft>
                          <a:spcPts val="0"/>
                        </a:spcAft>
                      </a:pPr>
                      <a:r>
                        <a:rPr lang="pl-PL" sz="1800" b="1" dirty="0">
                          <a:effectLst/>
                          <a:latin typeface="Calibri Light" panose="020F0302020204030204" pitchFamily="34" charset="0"/>
                          <a:cs typeface="Calibri Light" panose="020F0302020204030204" pitchFamily="34" charset="0"/>
                        </a:rPr>
                        <a:t>0</a:t>
                      </a:r>
                      <a:r>
                        <a:rPr lang="en-US" sz="1800" b="1" dirty="0">
                          <a:effectLst/>
                          <a:latin typeface="Calibri Light" panose="020F0302020204030204" pitchFamily="34" charset="0"/>
                          <a:cs typeface="Calibri Light" panose="020F0302020204030204" pitchFamily="34" charset="0"/>
                        </a:rPr>
                        <a:t>9:30-10:30</a:t>
                      </a:r>
                      <a:endParaRPr lang="en-US" sz="1800" b="1"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7620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spcBef>
                          <a:spcPts val="500"/>
                        </a:spcBef>
                        <a:spcAft>
                          <a:spcPts val="0"/>
                        </a:spcAft>
                      </a:pPr>
                      <a:r>
                        <a:rPr lang="pl-PL" sz="1800" dirty="0">
                          <a:effectLst/>
                          <a:latin typeface="Calibri Light" panose="020F0302020204030204" pitchFamily="34" charset="0"/>
                          <a:cs typeface="Calibri Light" panose="020F0302020204030204" pitchFamily="34" charset="0"/>
                        </a:rPr>
                        <a:t>  </a:t>
                      </a:r>
                      <a:r>
                        <a:rPr lang="en-US" sz="1800" dirty="0">
                          <a:effectLst/>
                          <a:latin typeface="Calibri Light" panose="020F0302020204030204" pitchFamily="34" charset="0"/>
                          <a:cs typeface="Calibri Light" panose="020F0302020204030204" pitchFamily="34" charset="0"/>
                        </a:rPr>
                        <a:t>Start of the Meeting, Welcome Word and </a:t>
                      </a:r>
                      <a:r>
                        <a:rPr lang="pl-PL" sz="1800" dirty="0">
                          <a:effectLst/>
                          <a:latin typeface="Calibri Light" panose="020F0302020204030204" pitchFamily="34" charset="0"/>
                          <a:cs typeface="Calibri Light" panose="020F0302020204030204" pitchFamily="34" charset="0"/>
                        </a:rPr>
                        <a:t> </a:t>
                      </a:r>
                      <a:br>
                        <a:rPr lang="pl-PL" sz="1800" dirty="0">
                          <a:effectLst/>
                          <a:latin typeface="Calibri Light" panose="020F0302020204030204" pitchFamily="34" charset="0"/>
                          <a:cs typeface="Calibri Light" panose="020F0302020204030204" pitchFamily="34" charset="0"/>
                        </a:rPr>
                      </a:br>
                      <a:r>
                        <a:rPr lang="pl-PL" sz="1800" dirty="0">
                          <a:effectLst/>
                          <a:latin typeface="Calibri Light" panose="020F0302020204030204" pitchFamily="34" charset="0"/>
                          <a:cs typeface="Calibri Light" panose="020F0302020204030204" pitchFamily="34" charset="0"/>
                        </a:rPr>
                        <a:t>  </a:t>
                      </a:r>
                      <a:r>
                        <a:rPr lang="en-US" sz="1800" dirty="0">
                          <a:effectLst/>
                          <a:latin typeface="Calibri Light" panose="020F0302020204030204" pitchFamily="34" charset="0"/>
                          <a:cs typeface="Calibri Light" panose="020F0302020204030204" pitchFamily="34" charset="0"/>
                        </a:rPr>
                        <a:t>Introduction </a:t>
                      </a: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lgn="ctr">
                        <a:spcBef>
                          <a:spcPts val="500"/>
                        </a:spcBef>
                        <a:spcAft>
                          <a:spcPts val="0"/>
                        </a:spcAft>
                      </a:pPr>
                      <a:r>
                        <a:rPr lang="en-US" sz="1800" dirty="0">
                          <a:effectLst/>
                          <a:latin typeface="Calibri Light" panose="020F0302020204030204" pitchFamily="34" charset="0"/>
                          <a:cs typeface="Calibri Light" panose="020F0302020204030204" pitchFamily="34" charset="0"/>
                        </a:rPr>
                        <a:t>TUL</a:t>
                      </a:r>
                    </a:p>
                  </a:txBody>
                  <a:tcPr marL="51435" marR="51435" marT="0" marB="0" anchor="ctr">
                    <a:lnL w="57150" cap="flat" cmpd="sng" algn="ctr">
                      <a:solidFill>
                        <a:srgbClr val="646D78"/>
                      </a:solidFill>
                      <a:prstDash val="solid"/>
                      <a:round/>
                      <a:headEnd type="none" w="med" len="med"/>
                      <a:tailEnd type="none" w="med" len="med"/>
                    </a:lnL>
                    <a:lnR w="7620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extLst>
                  <a:ext uri="{0D108BD9-81ED-4DB2-BD59-A6C34878D82A}">
                    <a16:rowId xmlns:a16="http://schemas.microsoft.com/office/drawing/2014/main" val="4249038051"/>
                  </a:ext>
                </a:extLst>
              </a:tr>
              <a:tr h="548640">
                <a:tc>
                  <a:txBody>
                    <a:bodyPr/>
                    <a:lstStyle/>
                    <a:p>
                      <a:pPr algn="ctr">
                        <a:spcBef>
                          <a:spcPts val="500"/>
                        </a:spcBef>
                        <a:spcAft>
                          <a:spcPts val="0"/>
                        </a:spcAft>
                      </a:pPr>
                      <a:r>
                        <a:rPr lang="en-US" sz="1800" b="1" dirty="0">
                          <a:effectLst/>
                          <a:latin typeface="Calibri Light" panose="020F0302020204030204" pitchFamily="34" charset="0"/>
                          <a:cs typeface="Calibri Light" panose="020F0302020204030204" pitchFamily="34" charset="0"/>
                        </a:rPr>
                        <a:t>10:30-11:10</a:t>
                      </a:r>
                      <a:endParaRPr lang="en-US" sz="1800" b="1"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7620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spcBef>
                          <a:spcPts val="500"/>
                        </a:spcBef>
                        <a:spcAft>
                          <a:spcPts val="0"/>
                        </a:spcAft>
                      </a:pPr>
                      <a:r>
                        <a:rPr lang="pl-PL" sz="1800" dirty="0">
                          <a:effectLst/>
                          <a:latin typeface="Calibri Light" panose="020F0302020204030204" pitchFamily="34" charset="0"/>
                          <a:cs typeface="Calibri Light" panose="020F0302020204030204" pitchFamily="34" charset="0"/>
                        </a:rPr>
                        <a:t>  </a:t>
                      </a:r>
                      <a:r>
                        <a:rPr lang="en-US" sz="1800" dirty="0">
                          <a:effectLst/>
                          <a:latin typeface="Calibri Light" panose="020F0302020204030204" pitchFamily="34" charset="0"/>
                          <a:cs typeface="Calibri Light" panose="020F0302020204030204" pitchFamily="34" charset="0"/>
                        </a:rPr>
                        <a:t>Presentation of </a:t>
                      </a:r>
                      <a:r>
                        <a:rPr lang="pl-PL" sz="1800" dirty="0">
                          <a:effectLst/>
                          <a:latin typeface="Calibri Light" panose="020F0302020204030204" pitchFamily="34" charset="0"/>
                          <a:cs typeface="Calibri Light" panose="020F0302020204030204" pitchFamily="34" charset="0"/>
                        </a:rPr>
                        <a:t>the </a:t>
                      </a:r>
                      <a:r>
                        <a:rPr lang="en-US" sz="1800" dirty="0">
                          <a:effectLst/>
                          <a:latin typeface="Calibri Light" panose="020F0302020204030204" pitchFamily="34" charset="0"/>
                          <a:cs typeface="Calibri Light" panose="020F0302020204030204" pitchFamily="34" charset="0"/>
                        </a:rPr>
                        <a:t>Partners</a:t>
                      </a: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lgn="ctr">
                        <a:spcBef>
                          <a:spcPts val="500"/>
                        </a:spcBef>
                        <a:spcAft>
                          <a:spcPts val="0"/>
                        </a:spcAft>
                      </a:pPr>
                      <a:r>
                        <a:rPr lang="en-US" sz="1800" dirty="0">
                          <a:effectLst/>
                          <a:latin typeface="Calibri Light" panose="020F0302020204030204" pitchFamily="34" charset="0"/>
                          <a:cs typeface="Calibri Light" panose="020F0302020204030204" pitchFamily="34" charset="0"/>
                        </a:rPr>
                        <a:t>TUL, GU, UiS, UCAV</a:t>
                      </a: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7620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extLst>
                  <a:ext uri="{0D108BD9-81ED-4DB2-BD59-A6C34878D82A}">
                    <a16:rowId xmlns:a16="http://schemas.microsoft.com/office/drawing/2014/main" val="2595524306"/>
                  </a:ext>
                </a:extLst>
              </a:tr>
              <a:tr h="426116">
                <a:tc>
                  <a:txBody>
                    <a:bodyPr/>
                    <a:lstStyle/>
                    <a:p>
                      <a:pPr algn="ctr">
                        <a:spcBef>
                          <a:spcPts val="500"/>
                        </a:spcBef>
                        <a:spcAft>
                          <a:spcPts val="0"/>
                        </a:spcAft>
                      </a:pPr>
                      <a:r>
                        <a:rPr lang="en-US" sz="1800" b="1" dirty="0">
                          <a:effectLst/>
                          <a:latin typeface="Calibri Light" panose="020F0302020204030204" pitchFamily="34" charset="0"/>
                          <a:cs typeface="Calibri Light" panose="020F0302020204030204" pitchFamily="34" charset="0"/>
                        </a:rPr>
                        <a:t>11:10-11:30</a:t>
                      </a:r>
                      <a:endParaRPr lang="en-US" sz="1800" b="1"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7620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spcBef>
                          <a:spcPts val="500"/>
                        </a:spcBef>
                        <a:spcAft>
                          <a:spcPts val="0"/>
                        </a:spcAft>
                      </a:pPr>
                      <a:r>
                        <a:rPr lang="pl-PL" sz="1800" dirty="0">
                          <a:effectLst/>
                          <a:latin typeface="Calibri Light" panose="020F0302020204030204" pitchFamily="34" charset="0"/>
                          <a:cs typeface="Calibri Light" panose="020F0302020204030204" pitchFamily="34" charset="0"/>
                        </a:rPr>
                        <a:t>  </a:t>
                      </a:r>
                      <a:r>
                        <a:rPr lang="en-US" sz="1800" dirty="0">
                          <a:effectLst/>
                          <a:latin typeface="Calibri Light" panose="020F0302020204030204" pitchFamily="34" charset="0"/>
                          <a:cs typeface="Calibri Light" panose="020F0302020204030204" pitchFamily="34" charset="0"/>
                        </a:rPr>
                        <a:t>Coffee Break</a:t>
                      </a: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lgn="ctr">
                        <a:spcBef>
                          <a:spcPts val="500"/>
                        </a:spcBef>
                        <a:spcAft>
                          <a:spcPts val="0"/>
                        </a:spcAft>
                      </a:pPr>
                      <a:r>
                        <a:rPr lang="en-US" sz="1800" dirty="0">
                          <a:effectLst/>
                          <a:latin typeface="Calibri Light" panose="020F0302020204030204" pitchFamily="34" charset="0"/>
                          <a:cs typeface="Calibri Light" panose="020F0302020204030204" pitchFamily="34" charset="0"/>
                        </a:rPr>
                        <a:t> </a:t>
                      </a: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7620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extLst>
                  <a:ext uri="{0D108BD9-81ED-4DB2-BD59-A6C34878D82A}">
                    <a16:rowId xmlns:a16="http://schemas.microsoft.com/office/drawing/2014/main" val="3448570687"/>
                  </a:ext>
                </a:extLst>
              </a:tr>
              <a:tr h="548640">
                <a:tc>
                  <a:txBody>
                    <a:bodyPr/>
                    <a:lstStyle/>
                    <a:p>
                      <a:pPr algn="ctr">
                        <a:spcBef>
                          <a:spcPts val="500"/>
                        </a:spcBef>
                        <a:spcAft>
                          <a:spcPts val="0"/>
                        </a:spcAft>
                      </a:pPr>
                      <a:r>
                        <a:rPr lang="en-US" sz="1800" b="1" dirty="0">
                          <a:effectLst/>
                          <a:latin typeface="Calibri Light" panose="020F0302020204030204" pitchFamily="34" charset="0"/>
                          <a:cs typeface="Calibri Light" panose="020F0302020204030204" pitchFamily="34" charset="0"/>
                        </a:rPr>
                        <a:t>11:30-12:30</a:t>
                      </a:r>
                      <a:endParaRPr lang="en-US" sz="1800" b="1"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7620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spcBef>
                          <a:spcPts val="500"/>
                        </a:spcBef>
                        <a:spcAft>
                          <a:spcPts val="0"/>
                        </a:spcAft>
                      </a:pPr>
                      <a:r>
                        <a:rPr lang="pl-PL" sz="1800" dirty="0">
                          <a:effectLst/>
                          <a:latin typeface="Calibri Light" panose="020F0302020204030204" pitchFamily="34" charset="0"/>
                          <a:cs typeface="Calibri Light" panose="020F0302020204030204" pitchFamily="34" charset="0"/>
                        </a:rPr>
                        <a:t>  </a:t>
                      </a:r>
                      <a:r>
                        <a:rPr lang="en-US" sz="1800" dirty="0">
                          <a:effectLst/>
                          <a:latin typeface="Calibri Light" panose="020F0302020204030204" pitchFamily="34" charset="0"/>
                          <a:cs typeface="Calibri Light" panose="020F0302020204030204" pitchFamily="34" charset="0"/>
                        </a:rPr>
                        <a:t>Project Work Plan, Budget Allocation and </a:t>
                      </a:r>
                      <a:br>
                        <a:rPr lang="pl-PL" sz="1800" dirty="0">
                          <a:effectLst/>
                          <a:latin typeface="Calibri Light" panose="020F0302020204030204" pitchFamily="34" charset="0"/>
                          <a:cs typeface="Calibri Light" panose="020F0302020204030204" pitchFamily="34" charset="0"/>
                        </a:rPr>
                      </a:br>
                      <a:r>
                        <a:rPr lang="pl-PL" sz="1800" dirty="0">
                          <a:effectLst/>
                          <a:latin typeface="Calibri Light" panose="020F0302020204030204" pitchFamily="34" charset="0"/>
                          <a:cs typeface="Calibri Light" panose="020F0302020204030204" pitchFamily="34" charset="0"/>
                        </a:rPr>
                        <a:t>  </a:t>
                      </a:r>
                      <a:r>
                        <a:rPr lang="en-US" sz="1800" dirty="0">
                          <a:effectLst/>
                          <a:latin typeface="Calibri Light" panose="020F0302020204030204" pitchFamily="34" charset="0"/>
                          <a:cs typeface="Calibri Light" panose="020F0302020204030204" pitchFamily="34" charset="0"/>
                        </a:rPr>
                        <a:t>Partner Responsibilities</a:t>
                      </a: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lgn="ctr">
                        <a:spcBef>
                          <a:spcPts val="500"/>
                        </a:spcBef>
                        <a:spcAft>
                          <a:spcPts val="0"/>
                        </a:spcAft>
                      </a:pPr>
                      <a:r>
                        <a:rPr lang="en-US" sz="1800" dirty="0">
                          <a:effectLst/>
                          <a:latin typeface="Calibri Light" panose="020F0302020204030204" pitchFamily="34" charset="0"/>
                          <a:cs typeface="Calibri Light" panose="020F0302020204030204" pitchFamily="34" charset="0"/>
                        </a:rPr>
                        <a:t>TUL</a:t>
                      </a: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7620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extLst>
                  <a:ext uri="{0D108BD9-81ED-4DB2-BD59-A6C34878D82A}">
                    <a16:rowId xmlns:a16="http://schemas.microsoft.com/office/drawing/2014/main" val="708250500"/>
                  </a:ext>
                </a:extLst>
              </a:tr>
              <a:tr h="426116">
                <a:tc>
                  <a:txBody>
                    <a:bodyPr/>
                    <a:lstStyle/>
                    <a:p>
                      <a:pPr algn="ctr">
                        <a:spcBef>
                          <a:spcPts val="500"/>
                        </a:spcBef>
                        <a:spcAft>
                          <a:spcPts val="0"/>
                        </a:spcAft>
                      </a:pPr>
                      <a:r>
                        <a:rPr lang="en-US" sz="1800" b="1" dirty="0">
                          <a:effectLst/>
                          <a:latin typeface="Calibri Light" panose="020F0302020204030204" pitchFamily="34" charset="0"/>
                          <a:cs typeface="Calibri Light" panose="020F0302020204030204" pitchFamily="34" charset="0"/>
                        </a:rPr>
                        <a:t>12:30</a:t>
                      </a:r>
                      <a:r>
                        <a:rPr lang="pl-PL" sz="1800" b="1" dirty="0">
                          <a:effectLst/>
                          <a:latin typeface="Calibri Light" panose="020F0302020204030204" pitchFamily="34" charset="0"/>
                          <a:cs typeface="Calibri Light" panose="020F0302020204030204" pitchFamily="34" charset="0"/>
                        </a:rPr>
                        <a:t>-13:00</a:t>
                      </a:r>
                      <a:endParaRPr lang="en-US" sz="1800" b="1"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7620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spcBef>
                          <a:spcPts val="500"/>
                        </a:spcBef>
                        <a:spcAft>
                          <a:spcPts val="0"/>
                        </a:spcAft>
                      </a:pPr>
                      <a:r>
                        <a:rPr lang="pl-PL" sz="1800" dirty="0">
                          <a:effectLst/>
                          <a:latin typeface="Calibri Light" panose="020F0302020204030204" pitchFamily="34" charset="0"/>
                          <a:cs typeface="Calibri Light" panose="020F0302020204030204" pitchFamily="34" charset="0"/>
                        </a:rPr>
                        <a:t>   </a:t>
                      </a:r>
                      <a:r>
                        <a:rPr lang="en-US" sz="1800" dirty="0">
                          <a:effectLst/>
                          <a:latin typeface="Calibri Light" panose="020F0302020204030204" pitchFamily="34" charset="0"/>
                          <a:cs typeface="Calibri Light" panose="020F0302020204030204" pitchFamily="34" charset="0"/>
                        </a:rPr>
                        <a:t>Q&amp;A</a:t>
                      </a:r>
                      <a:r>
                        <a:rPr lang="pl-PL" sz="1800" dirty="0">
                          <a:effectLst/>
                          <a:latin typeface="Calibri Light" panose="020F0302020204030204" pitchFamily="34" charset="0"/>
                          <a:cs typeface="Calibri Light" panose="020F0302020204030204" pitchFamily="34" charset="0"/>
                        </a:rPr>
                        <a:t> </a:t>
                      </a:r>
                      <a:r>
                        <a:rPr lang="pl-PL" sz="1800" dirty="0" err="1">
                          <a:effectLst/>
                          <a:latin typeface="Calibri Light" panose="020F0302020204030204" pitchFamily="34" charset="0"/>
                          <a:cs typeface="Calibri Light" panose="020F0302020204030204" pitchFamily="34" charset="0"/>
                        </a:rPr>
                        <a:t>Session</a:t>
                      </a: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lgn="ctr">
                        <a:spcBef>
                          <a:spcPts val="500"/>
                        </a:spcBef>
                        <a:spcAft>
                          <a:spcPts val="0"/>
                        </a:spcAft>
                      </a:pPr>
                      <a:r>
                        <a:rPr lang="en-US" sz="1800" dirty="0">
                          <a:effectLst/>
                          <a:latin typeface="Calibri Light" panose="020F0302020204030204" pitchFamily="34" charset="0"/>
                          <a:cs typeface="Calibri Light" panose="020F0302020204030204" pitchFamily="34" charset="0"/>
                        </a:rPr>
                        <a:t>TUL</a:t>
                      </a: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7620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extLst>
                  <a:ext uri="{0D108BD9-81ED-4DB2-BD59-A6C34878D82A}">
                    <a16:rowId xmlns:a16="http://schemas.microsoft.com/office/drawing/2014/main" val="521442487"/>
                  </a:ext>
                </a:extLst>
              </a:tr>
              <a:tr h="0">
                <a:tc>
                  <a:txBody>
                    <a:bodyPr/>
                    <a:lstStyle/>
                    <a:p>
                      <a:pPr algn="ctr">
                        <a:spcBef>
                          <a:spcPts val="500"/>
                        </a:spcBef>
                        <a:spcAft>
                          <a:spcPts val="0"/>
                        </a:spcAft>
                      </a:pPr>
                      <a:r>
                        <a:rPr lang="en-US" sz="1800" b="1" dirty="0">
                          <a:effectLst/>
                          <a:latin typeface="Calibri Light" panose="020F0302020204030204" pitchFamily="34" charset="0"/>
                          <a:cs typeface="Calibri Light" panose="020F0302020204030204" pitchFamily="34" charset="0"/>
                        </a:rPr>
                        <a:t>13:00</a:t>
                      </a:r>
                      <a:r>
                        <a:rPr lang="pl-PL" sz="1800" b="1" dirty="0">
                          <a:effectLst/>
                          <a:latin typeface="Calibri Light" panose="020F0302020204030204" pitchFamily="34" charset="0"/>
                          <a:cs typeface="Calibri Light" panose="020F0302020204030204" pitchFamily="34" charset="0"/>
                        </a:rPr>
                        <a:t>-14:00</a:t>
                      </a:r>
                      <a:endParaRPr lang="en-US" sz="1800" b="1"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7620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spcBef>
                          <a:spcPts val="500"/>
                        </a:spcBef>
                        <a:spcAft>
                          <a:spcPts val="0"/>
                        </a:spcAft>
                      </a:pPr>
                      <a:r>
                        <a:rPr lang="pl-PL" sz="1800" dirty="0">
                          <a:effectLst/>
                          <a:latin typeface="Calibri Light" panose="020F0302020204030204" pitchFamily="34" charset="0"/>
                          <a:cs typeface="Calibri Light" panose="020F0302020204030204" pitchFamily="34" charset="0"/>
                        </a:rPr>
                        <a:t>  </a:t>
                      </a:r>
                      <a:r>
                        <a:rPr lang="en-US" sz="1800" dirty="0">
                          <a:effectLst/>
                          <a:latin typeface="Calibri Light" panose="020F0302020204030204" pitchFamily="34" charset="0"/>
                          <a:cs typeface="Calibri Light" panose="020F0302020204030204" pitchFamily="34" charset="0"/>
                        </a:rPr>
                        <a:t>Visiting of the Faculty</a:t>
                      </a:r>
                      <a:r>
                        <a:rPr lang="pl-PL" sz="1800" dirty="0">
                          <a:effectLst/>
                          <a:latin typeface="Calibri Light" panose="020F0302020204030204" pitchFamily="34" charset="0"/>
                          <a:cs typeface="Calibri Light" panose="020F0302020204030204" pitchFamily="34" charset="0"/>
                        </a:rPr>
                        <a:t> </a:t>
                      </a:r>
                      <a:r>
                        <a:rPr lang="en-US" sz="1800" dirty="0">
                          <a:effectLst/>
                          <a:latin typeface="Calibri Light" panose="020F0302020204030204" pitchFamily="34" charset="0"/>
                          <a:cs typeface="Calibri Light" panose="020F0302020204030204" pitchFamily="34" charset="0"/>
                        </a:rPr>
                        <a:t>of Material Technologies </a:t>
                      </a:r>
                      <a:br>
                        <a:rPr lang="pl-PL" sz="1800" dirty="0">
                          <a:effectLst/>
                          <a:latin typeface="Calibri Light" panose="020F0302020204030204" pitchFamily="34" charset="0"/>
                          <a:cs typeface="Calibri Light" panose="020F0302020204030204" pitchFamily="34" charset="0"/>
                        </a:rPr>
                      </a:br>
                      <a:r>
                        <a:rPr lang="pl-PL" sz="1800" dirty="0">
                          <a:effectLst/>
                          <a:latin typeface="Calibri Light" panose="020F0302020204030204" pitchFamily="34" charset="0"/>
                          <a:cs typeface="Calibri Light" panose="020F0302020204030204" pitchFamily="34" charset="0"/>
                        </a:rPr>
                        <a:t>  </a:t>
                      </a:r>
                      <a:r>
                        <a:rPr lang="en-US" sz="1800" dirty="0">
                          <a:effectLst/>
                          <a:latin typeface="Calibri Light" panose="020F0302020204030204" pitchFamily="34" charset="0"/>
                          <a:cs typeface="Calibri Light" panose="020F0302020204030204" pitchFamily="34" charset="0"/>
                        </a:rPr>
                        <a:t>and Textile Design</a:t>
                      </a:r>
                    </a:p>
                  </a:txBody>
                  <a:tcPr marL="51435" marR="51435" marT="0" marB="0" anchor="ctr">
                    <a:lnL w="5715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lgn="ctr">
                        <a:spcBef>
                          <a:spcPts val="500"/>
                        </a:spcBef>
                        <a:spcAft>
                          <a:spcPts val="0"/>
                        </a:spcAft>
                      </a:pP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7620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5715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extLst>
                  <a:ext uri="{0D108BD9-81ED-4DB2-BD59-A6C34878D82A}">
                    <a16:rowId xmlns:a16="http://schemas.microsoft.com/office/drawing/2014/main" val="769473805"/>
                  </a:ext>
                </a:extLst>
              </a:tr>
              <a:tr h="426116">
                <a:tc>
                  <a:txBody>
                    <a:bodyPr/>
                    <a:lstStyle/>
                    <a:p>
                      <a:pPr algn="ctr">
                        <a:spcBef>
                          <a:spcPts val="500"/>
                        </a:spcBef>
                        <a:spcAft>
                          <a:spcPts val="0"/>
                        </a:spcAft>
                      </a:pPr>
                      <a:r>
                        <a:rPr lang="en-US" sz="1800" b="1" dirty="0">
                          <a:effectLst/>
                          <a:latin typeface="Calibri Light" panose="020F0302020204030204" pitchFamily="34" charset="0"/>
                          <a:cs typeface="Calibri Light" panose="020F0302020204030204" pitchFamily="34" charset="0"/>
                        </a:rPr>
                        <a:t>14:00</a:t>
                      </a:r>
                      <a:r>
                        <a:rPr lang="pl-PL" sz="1800" b="1" dirty="0">
                          <a:effectLst/>
                          <a:latin typeface="Calibri Light" panose="020F0302020204030204" pitchFamily="34" charset="0"/>
                          <a:cs typeface="Calibri Light" panose="020F0302020204030204" pitchFamily="34" charset="0"/>
                        </a:rPr>
                        <a:t>-15:00</a:t>
                      </a:r>
                      <a:endParaRPr lang="en-US" sz="1800" b="1"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7620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7620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spcBef>
                          <a:spcPts val="500"/>
                        </a:spcBef>
                        <a:spcAft>
                          <a:spcPts val="0"/>
                        </a:spcAft>
                      </a:pPr>
                      <a:r>
                        <a:rPr lang="pl-PL" sz="1800" dirty="0">
                          <a:effectLst/>
                          <a:latin typeface="Calibri Light" panose="020F0302020204030204" pitchFamily="34" charset="0"/>
                          <a:cs typeface="Calibri Light" panose="020F0302020204030204" pitchFamily="34" charset="0"/>
                        </a:rPr>
                        <a:t>  </a:t>
                      </a:r>
                      <a:r>
                        <a:rPr lang="en-US" sz="1800" dirty="0">
                          <a:effectLst/>
                          <a:latin typeface="Calibri Light" panose="020F0302020204030204" pitchFamily="34" charset="0"/>
                          <a:cs typeface="Calibri Light" panose="020F0302020204030204" pitchFamily="34" charset="0"/>
                        </a:rPr>
                        <a:t>Lunch</a:t>
                      </a: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5715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7620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tc>
                  <a:txBody>
                    <a:bodyPr/>
                    <a:lstStyle/>
                    <a:p>
                      <a:pPr>
                        <a:spcBef>
                          <a:spcPts val="500"/>
                        </a:spcBef>
                        <a:spcAft>
                          <a:spcPts val="0"/>
                        </a:spcAft>
                      </a:pPr>
                      <a:r>
                        <a:rPr lang="en-US" sz="1800" dirty="0">
                          <a:effectLst/>
                          <a:latin typeface="Calibri Light" panose="020F0302020204030204" pitchFamily="34" charset="0"/>
                          <a:cs typeface="Calibri Light" panose="020F0302020204030204" pitchFamily="34" charset="0"/>
                        </a:rPr>
                        <a:t> </a:t>
                      </a:r>
                      <a:endParaRPr lang="en-US" sz="1800" dirty="0">
                        <a:effectLst/>
                        <a:latin typeface="Calibri Light" panose="020F0302020204030204" pitchFamily="34" charset="0"/>
                        <a:ea typeface="Times New Roman" panose="02020603050405020304" pitchFamily="18" charset="0"/>
                        <a:cs typeface="Calibri Light" panose="020F0302020204030204" pitchFamily="34" charset="0"/>
                      </a:endParaRPr>
                    </a:p>
                  </a:txBody>
                  <a:tcPr marL="51435" marR="51435" marT="0" marB="0" anchor="ctr">
                    <a:lnL w="57150" cap="flat" cmpd="sng" algn="ctr">
                      <a:solidFill>
                        <a:srgbClr val="646D78"/>
                      </a:solidFill>
                      <a:prstDash val="solid"/>
                      <a:round/>
                      <a:headEnd type="none" w="med" len="med"/>
                      <a:tailEnd type="none" w="med" len="med"/>
                    </a:lnL>
                    <a:lnR w="76200" cap="flat" cmpd="sng" algn="ctr">
                      <a:solidFill>
                        <a:srgbClr val="646D78"/>
                      </a:solidFill>
                      <a:prstDash val="solid"/>
                      <a:round/>
                      <a:headEnd type="none" w="med" len="med"/>
                      <a:tailEnd type="none" w="med" len="med"/>
                    </a:lnR>
                    <a:lnT w="57150" cap="flat" cmpd="sng" algn="ctr">
                      <a:solidFill>
                        <a:srgbClr val="646D78"/>
                      </a:solidFill>
                      <a:prstDash val="solid"/>
                      <a:round/>
                      <a:headEnd type="none" w="med" len="med"/>
                      <a:tailEnd type="none" w="med" len="med"/>
                    </a:lnT>
                    <a:lnB w="76200" cap="flat" cmpd="sng" algn="ctr">
                      <a:solidFill>
                        <a:srgbClr val="646D78"/>
                      </a:solidFill>
                      <a:prstDash val="solid"/>
                      <a:round/>
                      <a:headEnd type="none" w="med" len="med"/>
                      <a:tailEnd type="none" w="med" len="med"/>
                    </a:lnB>
                    <a:lnTlToBr w="12700" cmpd="sng">
                      <a:noFill/>
                      <a:prstDash val="solid"/>
                    </a:lnTlToBr>
                    <a:lnBlToTr w="12700" cmpd="sng">
                      <a:noFill/>
                      <a:prstDash val="solid"/>
                    </a:lnBlToTr>
                    <a:solidFill>
                      <a:srgbClr val="ECEEF0"/>
                    </a:solidFill>
                  </a:tcPr>
                </a:tc>
                <a:extLst>
                  <a:ext uri="{0D108BD9-81ED-4DB2-BD59-A6C34878D82A}">
                    <a16:rowId xmlns:a16="http://schemas.microsoft.com/office/drawing/2014/main" val="216492587"/>
                  </a:ext>
                </a:extLst>
              </a:tr>
            </a:tbl>
          </a:graphicData>
        </a:graphic>
      </p:graphicFrame>
      <p:sp>
        <p:nvSpPr>
          <p:cNvPr id="5" name="Rectangle 1">
            <a:extLst>
              <a:ext uri="{FF2B5EF4-FFF2-40B4-BE49-F238E27FC236}">
                <a16:creationId xmlns:a16="http://schemas.microsoft.com/office/drawing/2014/main" id="{987BBEBE-E487-4E78-889C-87440D578CAA}"/>
              </a:ext>
            </a:extLst>
          </p:cNvPr>
          <p:cNvSpPr>
            <a:spLocks noChangeArrowheads="1"/>
          </p:cNvSpPr>
          <p:nvPr/>
        </p:nvSpPr>
        <p:spPr bwMode="auto">
          <a:xfrm>
            <a:off x="239446" y="1"/>
            <a:ext cx="522032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lvl="0" eaLnBrk="0" fontAlgn="base" hangingPunct="0">
              <a:spcBef>
                <a:spcPct val="0"/>
              </a:spcBef>
              <a:spcAft>
                <a:spcPct val="0"/>
              </a:spcAft>
            </a:pPr>
            <a:r>
              <a:rPr lang="en-US" altLang="en-US" sz="2400" b="1" dirty="0">
                <a:solidFill>
                  <a:srgbClr val="19C19D"/>
                </a:solidFill>
                <a:latin typeface="Arial" panose="020B0604020202020204" pitchFamily="34" charset="0"/>
                <a:ea typeface="Times New Roman" panose="02020603050405020304" pitchFamily="18" charset="0"/>
              </a:rPr>
              <a:t>MEETING AGENDA</a:t>
            </a:r>
            <a:endParaRPr lang="en-US" altLang="en-US" sz="1200" dirty="0">
              <a:latin typeface="Arial" panose="020B0604020202020204" pitchFamily="34" charset="0"/>
            </a:endParaRPr>
          </a:p>
        </p:txBody>
      </p:sp>
    </p:spTree>
    <p:extLst>
      <p:ext uri="{BB962C8B-B14F-4D97-AF65-F5344CB8AC3E}">
        <p14:creationId xmlns:p14="http://schemas.microsoft.com/office/powerpoint/2010/main" val="2173447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2"/>
          <p:cNvSpPr txBox="1"/>
          <p:nvPr/>
        </p:nvSpPr>
        <p:spPr>
          <a:xfrm>
            <a:off x="3023616" y="831914"/>
            <a:ext cx="5364480" cy="3816399"/>
          </a:xfrm>
          <a:prstGeom prst="rect">
            <a:avLst/>
          </a:prstGeom>
          <a:noFill/>
          <a:ln>
            <a:noFill/>
          </a:ln>
        </p:spPr>
        <p:txBody>
          <a:bodyPr spcFirstLastPara="1" wrap="square" lIns="91425" tIns="91425" rIns="91425" bIns="91425" anchor="t" anchorCtr="0">
            <a:spAutoFit/>
          </a:bodyPr>
          <a:lstStyle/>
          <a:p>
            <a:pPr lvl="0"/>
            <a:r>
              <a:rPr lang="en-US" sz="1600" dirty="0">
                <a:latin typeface="Calibri"/>
                <a:ea typeface="Calibri"/>
                <a:cs typeface="Calibri"/>
                <a:sym typeface="Calibri"/>
              </a:rPr>
              <a:t>Project acronym: </a:t>
            </a:r>
            <a:r>
              <a:rPr lang="en-US" sz="1600" b="1" dirty="0">
                <a:solidFill>
                  <a:srgbClr val="49CFAE"/>
                </a:solidFill>
                <a:latin typeface="Calibri"/>
                <a:ea typeface="Calibri"/>
                <a:cs typeface="Calibri"/>
                <a:sym typeface="Calibri"/>
              </a:rPr>
              <a:t>AIdesignTEX​</a:t>
            </a:r>
          </a:p>
          <a:p>
            <a:pPr lvl="0"/>
            <a:r>
              <a:rPr lang="en-US" sz="1600" dirty="0">
                <a:latin typeface="Calibri"/>
                <a:ea typeface="Calibri"/>
                <a:cs typeface="Calibri"/>
                <a:sym typeface="Calibri"/>
              </a:rPr>
              <a:t>Project title: </a:t>
            </a:r>
            <a:r>
              <a:rPr lang="en-US" sz="1600" b="1" dirty="0">
                <a:latin typeface="Calibri"/>
                <a:ea typeface="Calibri"/>
                <a:cs typeface="Calibri"/>
                <a:sym typeface="Calibri"/>
              </a:rPr>
              <a:t>Innovative IT tools for a circular textile economy: driving sustainability and resource efficiency.</a:t>
            </a:r>
          </a:p>
          <a:p>
            <a:pPr lvl="0"/>
            <a:endParaRPr lang="en-US" sz="1600" b="1" dirty="0">
              <a:latin typeface="Calibri"/>
              <a:ea typeface="Calibri"/>
              <a:cs typeface="Calibri"/>
              <a:sym typeface="Calibri"/>
            </a:endParaRPr>
          </a:p>
          <a:p>
            <a:r>
              <a:rPr lang="en-US" sz="1600" dirty="0">
                <a:latin typeface="Calibri"/>
                <a:cs typeface="Calibri"/>
              </a:rPr>
              <a:t>Project number: 101159060</a:t>
            </a:r>
            <a:endParaRPr lang="en-US" sz="1600" dirty="0">
              <a:latin typeface="Calibri"/>
              <a:cs typeface="Calibri"/>
              <a:sym typeface="Calibri"/>
            </a:endParaRPr>
          </a:p>
          <a:p>
            <a:r>
              <a:rPr lang="en-US" sz="1600" dirty="0">
                <a:latin typeface="Calibri"/>
                <a:cs typeface="Calibri"/>
                <a:sym typeface="Calibri"/>
              </a:rPr>
              <a:t>Funding Scheme: HORIZON-WIDERA-2023-ACCESS-02</a:t>
            </a:r>
          </a:p>
          <a:p>
            <a:r>
              <a:rPr lang="en-US" sz="1600" dirty="0">
                <a:latin typeface="Calibri"/>
                <a:cs typeface="Calibri"/>
                <a:sym typeface="Calibri"/>
              </a:rPr>
              <a:t>Start date of the project: </a:t>
            </a:r>
            <a:r>
              <a:rPr lang="en-US" sz="1600" b="1" dirty="0">
                <a:latin typeface="Calibri"/>
                <a:cs typeface="Calibri"/>
                <a:sym typeface="Calibri"/>
              </a:rPr>
              <a:t>01st October 2024</a:t>
            </a:r>
          </a:p>
          <a:p>
            <a:r>
              <a:rPr lang="en-US" sz="1600" dirty="0">
                <a:latin typeface="Calibri"/>
                <a:cs typeface="Calibri"/>
                <a:sym typeface="Calibri"/>
              </a:rPr>
              <a:t>Duration: 36 months till</a:t>
            </a:r>
            <a:r>
              <a:rPr lang="pl-PL" sz="1600" dirty="0">
                <a:latin typeface="Calibri"/>
                <a:cs typeface="Calibri"/>
                <a:sym typeface="Calibri"/>
              </a:rPr>
              <a:t>:</a:t>
            </a:r>
            <a:r>
              <a:rPr lang="en-US" sz="1600" dirty="0">
                <a:latin typeface="Calibri"/>
                <a:cs typeface="Calibri"/>
                <a:sym typeface="Calibri"/>
              </a:rPr>
              <a:t> </a:t>
            </a:r>
            <a:r>
              <a:rPr lang="en-US" sz="1600" b="1" dirty="0">
                <a:latin typeface="Calibri"/>
                <a:cs typeface="Calibri"/>
                <a:sym typeface="Calibri"/>
              </a:rPr>
              <a:t>30th September 2027​</a:t>
            </a:r>
          </a:p>
          <a:p>
            <a:r>
              <a:rPr lang="en-US" sz="1600" dirty="0">
                <a:latin typeface="Calibri"/>
                <a:cs typeface="Calibri"/>
                <a:sym typeface="Calibri"/>
              </a:rPr>
              <a:t>Budget: </a:t>
            </a:r>
            <a:r>
              <a:rPr lang="en-US" sz="1600" dirty="0">
                <a:latin typeface="Calibri"/>
                <a:cs typeface="Calibri"/>
              </a:rPr>
              <a:t>1 498 183.75 </a:t>
            </a:r>
            <a:r>
              <a:rPr lang="en-US" sz="1600" dirty="0">
                <a:latin typeface="Calibri"/>
                <a:cs typeface="Calibri"/>
                <a:sym typeface="Calibri"/>
              </a:rPr>
              <a:t>Euro​</a:t>
            </a:r>
          </a:p>
          <a:p>
            <a:pPr lvl="0"/>
            <a:endParaRPr lang="en-US" sz="1600" dirty="0">
              <a:latin typeface="Calibri"/>
              <a:ea typeface="Calibri"/>
              <a:cs typeface="Calibri"/>
              <a:sym typeface="Calibri"/>
            </a:endParaRPr>
          </a:p>
          <a:p>
            <a:pPr lvl="0"/>
            <a:r>
              <a:rPr lang="en-US" sz="1600" b="1" dirty="0">
                <a:latin typeface="Calibri"/>
                <a:ea typeface="Calibri"/>
                <a:cs typeface="Calibri"/>
                <a:sym typeface="Calibri"/>
              </a:rPr>
              <a:t>Project coordinator name: Prof. Katarzyna Grabowska, </a:t>
            </a:r>
            <a:br>
              <a:rPr lang="en-US" sz="1600" b="1" dirty="0">
                <a:latin typeface="Calibri"/>
                <a:ea typeface="Calibri"/>
                <a:cs typeface="Calibri"/>
                <a:sym typeface="Calibri"/>
              </a:rPr>
            </a:br>
            <a:r>
              <a:rPr lang="en-US" sz="1600" b="1" dirty="0">
                <a:latin typeface="Calibri"/>
                <a:ea typeface="Calibri"/>
                <a:cs typeface="Calibri"/>
                <a:sym typeface="Calibri"/>
              </a:rPr>
              <a:t>Lodz University of Technology​</a:t>
            </a:r>
          </a:p>
          <a:p>
            <a:pPr lvl="0"/>
            <a:r>
              <a:rPr lang="en-US" sz="1600" b="1" dirty="0">
                <a:latin typeface="Calibri"/>
                <a:ea typeface="Calibri"/>
                <a:cs typeface="Calibri"/>
                <a:sym typeface="Calibri"/>
              </a:rPr>
              <a:t>Tel: +48 42 631 33 00</a:t>
            </a:r>
          </a:p>
          <a:p>
            <a:pPr lvl="0"/>
            <a:r>
              <a:rPr lang="en-US" sz="1600" b="1" dirty="0">
                <a:latin typeface="Calibri"/>
                <a:ea typeface="Calibri"/>
                <a:cs typeface="Calibri"/>
                <a:sym typeface="Calibri"/>
              </a:rPr>
              <a:t>Project coordinator e-mail: katarzyna.grabowska@p.lodz.pl​</a:t>
            </a:r>
          </a:p>
          <a:p>
            <a:pPr marL="0" lvl="0" indent="0" algn="l" rtl="0">
              <a:spcBef>
                <a:spcPts val="0"/>
              </a:spcBef>
              <a:spcAft>
                <a:spcPts val="0"/>
              </a:spcAft>
              <a:buNone/>
            </a:pPr>
            <a:endParaRPr lang="en-US" sz="1200" dirty="0">
              <a:latin typeface="Calibri"/>
              <a:ea typeface="Calibri"/>
              <a:cs typeface="Calibri"/>
              <a:sym typeface="Calibri"/>
            </a:endParaRPr>
          </a:p>
        </p:txBody>
      </p:sp>
      <p:sp>
        <p:nvSpPr>
          <p:cNvPr id="272" name="Google Shape;272;p32"/>
          <p:cNvSpPr txBox="1">
            <a:spLocks noGrp="1"/>
          </p:cNvSpPr>
          <p:nvPr>
            <p:ph type="title"/>
          </p:nvPr>
        </p:nvSpPr>
        <p:spPr>
          <a:xfrm>
            <a:off x="0" y="0"/>
            <a:ext cx="9144000" cy="569400"/>
          </a:xfrm>
          <a:prstGeom prst="rect">
            <a:avLst/>
          </a:prstGeom>
          <a:solidFill>
            <a:srgbClr val="67707A"/>
          </a:solid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31250"/>
              <a:buFont typeface="Calibri"/>
              <a:buNone/>
            </a:pPr>
            <a:r>
              <a:rPr lang="en" sz="3200" b="1" dirty="0">
                <a:solidFill>
                  <a:schemeClr val="lt1"/>
                </a:solidFill>
              </a:rPr>
              <a:t>Call details                                                    </a:t>
            </a:r>
            <a:r>
              <a:rPr lang="en" sz="3200" dirty="0">
                <a:solidFill>
                  <a:schemeClr val="lt1"/>
                </a:solidFill>
              </a:rPr>
              <a:t> </a:t>
            </a:r>
            <a:r>
              <a:rPr lang="en" sz="2680" dirty="0">
                <a:solidFill>
                  <a:schemeClr val="lt1"/>
                </a:solidFill>
                <a:latin typeface="Comfortaa"/>
                <a:ea typeface="Comfortaa"/>
                <a:cs typeface="Comfortaa"/>
                <a:sym typeface="Comfortaa"/>
              </a:rPr>
              <a:t>AI</a:t>
            </a:r>
            <a:r>
              <a:rPr lang="en" sz="2580" dirty="0">
                <a:solidFill>
                  <a:srgbClr val="49CFAE"/>
                </a:solidFill>
                <a:latin typeface="Comfortaa"/>
                <a:ea typeface="Comfortaa"/>
                <a:cs typeface="Comfortaa"/>
                <a:sym typeface="Comfortaa"/>
              </a:rPr>
              <a:t>design</a:t>
            </a:r>
            <a:r>
              <a:rPr lang="en" sz="2680" dirty="0">
                <a:solidFill>
                  <a:schemeClr val="lt1"/>
                </a:solidFill>
                <a:latin typeface="Comfortaa"/>
                <a:ea typeface="Comfortaa"/>
                <a:cs typeface="Comfortaa"/>
                <a:sym typeface="Comfortaa"/>
              </a:rPr>
              <a:t>TEX</a:t>
            </a:r>
            <a:endParaRPr sz="4800" dirty="0">
              <a:solidFill>
                <a:schemeClr val="lt1"/>
              </a:solidFill>
            </a:endParaRPr>
          </a:p>
        </p:txBody>
      </p:sp>
      <p:pic>
        <p:nvPicPr>
          <p:cNvPr id="3" name="Obraz 2">
            <a:extLst>
              <a:ext uri="{FF2B5EF4-FFF2-40B4-BE49-F238E27FC236}">
                <a16:creationId xmlns:a16="http://schemas.microsoft.com/office/drawing/2014/main" id="{5C9414D5-2EA0-432F-893F-0F2029536792}"/>
              </a:ext>
            </a:extLst>
          </p:cNvPr>
          <p:cNvPicPr>
            <a:picLocks noChangeAspect="1"/>
          </p:cNvPicPr>
          <p:nvPr/>
        </p:nvPicPr>
        <p:blipFill>
          <a:blip r:embed="rId3"/>
          <a:stretch>
            <a:fillRect/>
          </a:stretch>
        </p:blipFill>
        <p:spPr>
          <a:xfrm>
            <a:off x="249783" y="1508958"/>
            <a:ext cx="2773833" cy="2802628"/>
          </a:xfrm>
          <a:prstGeom prst="rect">
            <a:avLst/>
          </a:prstGeom>
        </p:spPr>
      </p:pic>
      <p:pic>
        <p:nvPicPr>
          <p:cNvPr id="4" name="Obraz 3">
            <a:extLst>
              <a:ext uri="{FF2B5EF4-FFF2-40B4-BE49-F238E27FC236}">
                <a16:creationId xmlns:a16="http://schemas.microsoft.com/office/drawing/2014/main" id="{3BDA914C-1A97-4A8D-8A74-C26E2C05CE73}"/>
              </a:ext>
            </a:extLst>
          </p:cNvPr>
          <p:cNvPicPr>
            <a:picLocks noChangeAspect="1"/>
          </p:cNvPicPr>
          <p:nvPr/>
        </p:nvPicPr>
        <p:blipFill>
          <a:blip r:embed="rId4"/>
          <a:stretch>
            <a:fillRect/>
          </a:stretch>
        </p:blipFill>
        <p:spPr>
          <a:xfrm>
            <a:off x="7137834" y="4642295"/>
            <a:ext cx="1762326" cy="36541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3" name="Obraz 2">
            <a:extLst>
              <a:ext uri="{FF2B5EF4-FFF2-40B4-BE49-F238E27FC236}">
                <a16:creationId xmlns:a16="http://schemas.microsoft.com/office/drawing/2014/main" id="{2D342F0A-D019-4CB5-B995-02054AB41C1B}"/>
              </a:ext>
            </a:extLst>
          </p:cNvPr>
          <p:cNvPicPr>
            <a:picLocks noChangeAspect="1"/>
          </p:cNvPicPr>
          <p:nvPr/>
        </p:nvPicPr>
        <p:blipFill rotWithShape="1">
          <a:blip r:embed="rId3"/>
          <a:srcRect r="18045"/>
          <a:stretch/>
        </p:blipFill>
        <p:spPr>
          <a:xfrm>
            <a:off x="161301" y="847159"/>
            <a:ext cx="3670873" cy="3951782"/>
          </a:xfrm>
          <a:prstGeom prst="rect">
            <a:avLst/>
          </a:prstGeom>
        </p:spPr>
      </p:pic>
      <p:sp>
        <p:nvSpPr>
          <p:cNvPr id="286" name="Google Shape;286;p34"/>
          <p:cNvSpPr txBox="1">
            <a:spLocks noGrp="1"/>
          </p:cNvSpPr>
          <p:nvPr>
            <p:ph type="body" idx="1"/>
          </p:nvPr>
        </p:nvSpPr>
        <p:spPr>
          <a:xfrm>
            <a:off x="5021575" y="963350"/>
            <a:ext cx="4019700" cy="1926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440"/>
              </a:spcBef>
              <a:spcAft>
                <a:spcPts val="0"/>
              </a:spcAft>
              <a:buClr>
                <a:schemeClr val="dk1"/>
              </a:buClr>
              <a:buSzPts val="2200"/>
              <a:buFont typeface="Arial"/>
              <a:buNone/>
            </a:pPr>
            <a:r>
              <a:rPr lang="en" sz="1600" dirty="0">
                <a:latin typeface="Calibri"/>
                <a:ea typeface="Calibri"/>
                <a:cs typeface="Calibri"/>
                <a:sym typeface="Calibri"/>
              </a:rPr>
              <a:t>The</a:t>
            </a:r>
            <a:r>
              <a:rPr lang="en" sz="1500" dirty="0"/>
              <a:t> </a:t>
            </a:r>
            <a:r>
              <a:rPr lang="en" sz="1480" b="1" dirty="0">
                <a:latin typeface="Comfortaa"/>
                <a:ea typeface="Comfortaa"/>
                <a:cs typeface="Comfortaa"/>
                <a:sym typeface="Comfortaa"/>
              </a:rPr>
              <a:t>AI</a:t>
            </a:r>
            <a:r>
              <a:rPr lang="en" sz="1380" b="1" dirty="0">
                <a:solidFill>
                  <a:srgbClr val="49CFAE"/>
                </a:solidFill>
                <a:latin typeface="Comfortaa"/>
                <a:ea typeface="Comfortaa"/>
                <a:cs typeface="Comfortaa"/>
                <a:sym typeface="Comfortaa"/>
              </a:rPr>
              <a:t>design</a:t>
            </a:r>
            <a:r>
              <a:rPr lang="en" sz="1480" dirty="0">
                <a:latin typeface="Comfortaa"/>
                <a:ea typeface="Comfortaa"/>
                <a:cs typeface="Comfortaa"/>
                <a:sym typeface="Comfortaa"/>
              </a:rPr>
              <a:t>T</a:t>
            </a:r>
            <a:r>
              <a:rPr lang="en" sz="1480" b="1" dirty="0">
                <a:latin typeface="Comfortaa"/>
                <a:ea typeface="Comfortaa"/>
                <a:cs typeface="Comfortaa"/>
                <a:sym typeface="Comfortaa"/>
              </a:rPr>
              <a:t>EX</a:t>
            </a:r>
            <a:r>
              <a:rPr lang="en" sz="1480" b="1" dirty="0">
                <a:latin typeface="Calibri"/>
                <a:ea typeface="Calibri"/>
                <a:cs typeface="Calibri"/>
                <a:sym typeface="Calibri"/>
              </a:rPr>
              <a:t> </a:t>
            </a:r>
            <a:r>
              <a:rPr lang="en" sz="1600" dirty="0">
                <a:latin typeface="Calibri"/>
                <a:ea typeface="Calibri"/>
                <a:cs typeface="Calibri"/>
                <a:sym typeface="Calibri"/>
              </a:rPr>
              <a:t>project's general objective </a:t>
            </a:r>
            <a:r>
              <a:rPr lang="en" sz="1600" b="1" dirty="0">
                <a:latin typeface="Calibri"/>
                <a:ea typeface="Calibri"/>
                <a:cs typeface="Calibri"/>
                <a:sym typeface="Calibri"/>
              </a:rPr>
              <a:t>is to establish a long-term partnership between TUL and high-ranking counterparts among EU peers through networking activities.</a:t>
            </a:r>
            <a:endParaRPr sz="1600" b="1" dirty="0">
              <a:latin typeface="Calibri"/>
              <a:ea typeface="Calibri"/>
              <a:cs typeface="Calibri"/>
              <a:sym typeface="Calibri"/>
            </a:endParaRPr>
          </a:p>
          <a:p>
            <a:pPr marL="0" marR="0" lvl="0" indent="0" algn="l" rtl="0">
              <a:lnSpc>
                <a:spcPct val="100000"/>
              </a:lnSpc>
              <a:spcBef>
                <a:spcPts val="440"/>
              </a:spcBef>
              <a:spcAft>
                <a:spcPts val="0"/>
              </a:spcAft>
              <a:buClr>
                <a:schemeClr val="dk1"/>
              </a:buClr>
              <a:buSzPts val="2200"/>
              <a:buFont typeface="Arial"/>
              <a:buNone/>
            </a:pPr>
            <a:endParaRPr sz="1000" b="1" dirty="0">
              <a:latin typeface="Calibri"/>
              <a:ea typeface="Calibri"/>
              <a:cs typeface="Calibri"/>
              <a:sym typeface="Calibri"/>
            </a:endParaRPr>
          </a:p>
          <a:p>
            <a:pPr marL="0" lvl="0" indent="0" algn="l" rtl="0">
              <a:spcBef>
                <a:spcPts val="0"/>
              </a:spcBef>
              <a:spcAft>
                <a:spcPts val="0"/>
              </a:spcAft>
              <a:buClr>
                <a:schemeClr val="dk1"/>
              </a:buClr>
              <a:buSzPts val="2000"/>
              <a:buFont typeface="Arial"/>
              <a:buNone/>
            </a:pPr>
            <a:r>
              <a:rPr lang="en" sz="1600" dirty="0">
                <a:latin typeface="Calibri"/>
                <a:ea typeface="Calibri"/>
                <a:cs typeface="Calibri"/>
                <a:sym typeface="Calibri"/>
              </a:rPr>
              <a:t>The networking and partnership implemented in the project will raise the institutional research and administration profile of TUL in the textile production design processes </a:t>
            </a:r>
            <a:br>
              <a:rPr lang="en" sz="1600" dirty="0">
                <a:latin typeface="Calibri"/>
                <a:ea typeface="Calibri"/>
                <a:cs typeface="Calibri"/>
                <a:sym typeface="Calibri"/>
              </a:rPr>
            </a:br>
            <a:r>
              <a:rPr lang="en" sz="1600" dirty="0">
                <a:latin typeface="Calibri"/>
                <a:ea typeface="Calibri"/>
                <a:cs typeface="Calibri"/>
                <a:sym typeface="Calibri"/>
              </a:rPr>
              <a:t>by utilizing artificial intelligence and machine learning tools to develop textiles that are more easily recyclable or biodegradable.</a:t>
            </a:r>
            <a:endParaRPr sz="1600" b="1" dirty="0">
              <a:latin typeface="Calibri"/>
              <a:ea typeface="Calibri"/>
              <a:cs typeface="Calibri"/>
              <a:sym typeface="Calibri"/>
            </a:endParaRPr>
          </a:p>
          <a:p>
            <a:pPr marL="0" marR="0" lvl="0" indent="0" algn="l" rtl="0">
              <a:lnSpc>
                <a:spcPct val="100000"/>
              </a:lnSpc>
              <a:spcBef>
                <a:spcPts val="1200"/>
              </a:spcBef>
              <a:spcAft>
                <a:spcPts val="0"/>
              </a:spcAft>
              <a:buClr>
                <a:schemeClr val="dk1"/>
              </a:buClr>
              <a:buSzPts val="2200"/>
              <a:buFont typeface="Arial"/>
              <a:buNone/>
            </a:pPr>
            <a:endParaRPr sz="1900" b="1" dirty="0"/>
          </a:p>
          <a:p>
            <a:pPr marL="0" marR="0" lvl="0" indent="0" algn="l" rtl="0">
              <a:lnSpc>
                <a:spcPct val="100000"/>
              </a:lnSpc>
              <a:spcBef>
                <a:spcPts val="440"/>
              </a:spcBef>
              <a:spcAft>
                <a:spcPts val="0"/>
              </a:spcAft>
              <a:buClr>
                <a:schemeClr val="dk1"/>
              </a:buClr>
              <a:buSzPts val="2200"/>
              <a:buFont typeface="Arial"/>
              <a:buNone/>
            </a:pPr>
            <a:endParaRPr sz="1900" b="1" dirty="0"/>
          </a:p>
        </p:txBody>
      </p:sp>
      <p:sp>
        <p:nvSpPr>
          <p:cNvPr id="288" name="Google Shape;288;p34"/>
          <p:cNvSpPr txBox="1"/>
          <p:nvPr/>
        </p:nvSpPr>
        <p:spPr>
          <a:xfrm>
            <a:off x="1157637" y="746131"/>
            <a:ext cx="1678199" cy="697853"/>
          </a:xfrm>
          <a:prstGeom prst="rect">
            <a:avLst/>
          </a:prstGeom>
          <a:noFill/>
          <a:ln>
            <a:noFill/>
          </a:ln>
        </p:spPr>
        <p:txBody>
          <a:bodyPr spcFirstLastPara="1" wrap="square" lIns="91425" tIns="91425" rIns="91425" bIns="91425" anchor="t" anchorCtr="0">
            <a:spAutoFit/>
          </a:bodyPr>
          <a:lstStyle/>
          <a:p>
            <a:pPr lvl="0">
              <a:lnSpc>
                <a:spcPct val="115000"/>
              </a:lnSpc>
            </a:pPr>
            <a:r>
              <a:rPr lang="en" sz="800" b="1" dirty="0"/>
              <a:t>UiS – University</a:t>
            </a:r>
            <a:r>
              <a:rPr lang="pl-PL" sz="800" b="1" dirty="0"/>
              <a:t> of </a:t>
            </a:r>
            <a:r>
              <a:rPr lang="en" sz="700" b="1" dirty="0"/>
              <a:t>Stavanger</a:t>
            </a:r>
            <a:br>
              <a:rPr lang="en" sz="700" b="1" dirty="0"/>
            </a:br>
            <a:r>
              <a:rPr lang="en" sz="700" dirty="0"/>
              <a:t>Department of Mechanical and Structural Engineering and Materials Science (IMBM) </a:t>
            </a:r>
            <a:endParaRPr sz="1100" dirty="0"/>
          </a:p>
        </p:txBody>
      </p:sp>
      <p:sp>
        <p:nvSpPr>
          <p:cNvPr id="289" name="Google Shape;289;p34"/>
          <p:cNvSpPr txBox="1"/>
          <p:nvPr/>
        </p:nvSpPr>
        <p:spPr>
          <a:xfrm>
            <a:off x="128037" y="4377167"/>
            <a:ext cx="2059200" cy="76633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500"/>
              </a:spcAft>
              <a:buNone/>
            </a:pPr>
            <a:r>
              <a:rPr lang="en" sz="800" b="1" dirty="0"/>
              <a:t>UCAV - Catholic University of Avila </a:t>
            </a:r>
            <a:r>
              <a:rPr lang="en" sz="700" dirty="0"/>
              <a:t>Department of Entrepreneurship and Management </a:t>
            </a:r>
            <a:endParaRPr sz="700" dirty="0"/>
          </a:p>
        </p:txBody>
      </p:sp>
      <p:sp>
        <p:nvSpPr>
          <p:cNvPr id="290" name="Google Shape;290;p34"/>
          <p:cNvSpPr txBox="1"/>
          <p:nvPr/>
        </p:nvSpPr>
        <p:spPr>
          <a:xfrm>
            <a:off x="3251627" y="2176750"/>
            <a:ext cx="1613336" cy="64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b="1" dirty="0"/>
              <a:t>TUL - Łódź University of Technology</a:t>
            </a:r>
            <a:endParaRPr sz="800" b="1" dirty="0"/>
          </a:p>
          <a:p>
            <a:pPr marL="0" lvl="0" indent="0" algn="l" rtl="0">
              <a:spcBef>
                <a:spcPts val="0"/>
              </a:spcBef>
              <a:spcAft>
                <a:spcPts val="0"/>
              </a:spcAft>
              <a:buNone/>
            </a:pPr>
            <a:r>
              <a:rPr lang="en" sz="700" dirty="0"/>
              <a:t>Faculty of Materials Technologies and Textile Design</a:t>
            </a:r>
            <a:endParaRPr sz="700" dirty="0"/>
          </a:p>
        </p:txBody>
      </p:sp>
      <p:sp>
        <p:nvSpPr>
          <p:cNvPr id="291" name="Google Shape;291;p34"/>
          <p:cNvSpPr txBox="1">
            <a:spLocks noGrp="1"/>
          </p:cNvSpPr>
          <p:nvPr>
            <p:ph type="title"/>
          </p:nvPr>
        </p:nvSpPr>
        <p:spPr>
          <a:xfrm>
            <a:off x="0" y="0"/>
            <a:ext cx="9144000" cy="569400"/>
          </a:xfrm>
          <a:prstGeom prst="rect">
            <a:avLst/>
          </a:prstGeom>
          <a:solidFill>
            <a:srgbClr val="67707A"/>
          </a:solid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31250"/>
              <a:buFont typeface="Calibri"/>
              <a:buNone/>
            </a:pPr>
            <a:r>
              <a:rPr lang="en" sz="3200" b="1" dirty="0">
                <a:solidFill>
                  <a:schemeClr val="lt1"/>
                </a:solidFill>
                <a:latin typeface="Calibri"/>
                <a:ea typeface="Calibri"/>
                <a:cs typeface="Calibri"/>
                <a:sym typeface="Calibri"/>
              </a:rPr>
              <a:t>Main objective      </a:t>
            </a:r>
            <a:r>
              <a:rPr lang="en" sz="3200" b="1" dirty="0">
                <a:solidFill>
                  <a:schemeClr val="lt1"/>
                </a:solidFill>
              </a:rPr>
              <a:t>                            </a:t>
            </a:r>
            <a:r>
              <a:rPr lang="en" sz="3200" dirty="0">
                <a:solidFill>
                  <a:schemeClr val="lt1"/>
                </a:solidFill>
              </a:rPr>
              <a:t> </a:t>
            </a:r>
            <a:r>
              <a:rPr lang="en" sz="2680" dirty="0">
                <a:solidFill>
                  <a:schemeClr val="lt1"/>
                </a:solidFill>
                <a:latin typeface="Comfortaa"/>
                <a:ea typeface="Comfortaa"/>
                <a:cs typeface="Comfortaa"/>
                <a:sym typeface="Comfortaa"/>
              </a:rPr>
              <a:t>AI</a:t>
            </a:r>
            <a:r>
              <a:rPr lang="en" sz="2580" dirty="0">
                <a:solidFill>
                  <a:srgbClr val="49CFAE"/>
                </a:solidFill>
                <a:latin typeface="Comfortaa"/>
                <a:ea typeface="Comfortaa"/>
                <a:cs typeface="Comfortaa"/>
                <a:sym typeface="Comfortaa"/>
              </a:rPr>
              <a:t>desi</a:t>
            </a:r>
            <a:r>
              <a:rPr lang="pl-PL" sz="2580" dirty="0">
                <a:solidFill>
                  <a:srgbClr val="49CFAE"/>
                </a:solidFill>
                <a:latin typeface="Comfortaa"/>
                <a:ea typeface="Comfortaa"/>
                <a:cs typeface="Comfortaa"/>
                <a:sym typeface="Comfortaa"/>
              </a:rPr>
              <a:t>g</a:t>
            </a:r>
            <a:r>
              <a:rPr lang="en" sz="2580" dirty="0">
                <a:solidFill>
                  <a:srgbClr val="49CFAE"/>
                </a:solidFill>
                <a:latin typeface="Comfortaa"/>
                <a:ea typeface="Comfortaa"/>
                <a:cs typeface="Comfortaa"/>
                <a:sym typeface="Comfortaa"/>
              </a:rPr>
              <a:t>n</a:t>
            </a:r>
            <a:r>
              <a:rPr lang="en" sz="2680" dirty="0">
                <a:solidFill>
                  <a:schemeClr val="lt1"/>
                </a:solidFill>
                <a:latin typeface="Comfortaa"/>
                <a:ea typeface="Comfortaa"/>
                <a:cs typeface="Comfortaa"/>
                <a:sym typeface="Comfortaa"/>
              </a:rPr>
              <a:t>TEX</a:t>
            </a:r>
            <a:endParaRPr sz="4800" dirty="0">
              <a:solidFill>
                <a:schemeClr val="lt1"/>
              </a:solidFill>
            </a:endParaRPr>
          </a:p>
        </p:txBody>
      </p:sp>
      <p:sp>
        <p:nvSpPr>
          <p:cNvPr id="10" name="Google Shape;288;p34">
            <a:extLst>
              <a:ext uri="{FF2B5EF4-FFF2-40B4-BE49-F238E27FC236}">
                <a16:creationId xmlns:a16="http://schemas.microsoft.com/office/drawing/2014/main" id="{1CA85FF3-823E-47CA-A383-C94970EAC98D}"/>
              </a:ext>
            </a:extLst>
          </p:cNvPr>
          <p:cNvSpPr txBox="1"/>
          <p:nvPr/>
        </p:nvSpPr>
        <p:spPr>
          <a:xfrm>
            <a:off x="86917" y="1751101"/>
            <a:ext cx="1678200" cy="573973"/>
          </a:xfrm>
          <a:prstGeom prst="rect">
            <a:avLst/>
          </a:prstGeom>
          <a:noFill/>
          <a:ln>
            <a:noFill/>
          </a:ln>
        </p:spPr>
        <p:txBody>
          <a:bodyPr spcFirstLastPara="1" wrap="square" lIns="91425" tIns="91425" rIns="91425" bIns="91425" anchor="t" anchorCtr="0">
            <a:spAutoFit/>
          </a:bodyPr>
          <a:lstStyle/>
          <a:p>
            <a:pPr lvl="0">
              <a:lnSpc>
                <a:spcPct val="115000"/>
              </a:lnSpc>
            </a:pPr>
            <a:r>
              <a:rPr lang="pl-PL" sz="800" b="1" dirty="0"/>
              <a:t>UG</a:t>
            </a:r>
            <a:r>
              <a:rPr lang="en" sz="800" b="1" dirty="0"/>
              <a:t> - </a:t>
            </a:r>
            <a:r>
              <a:rPr lang="pl-PL" sz="800" b="1" dirty="0" err="1"/>
              <a:t>Ghent</a:t>
            </a:r>
            <a:r>
              <a:rPr lang="en" sz="800" b="1" dirty="0"/>
              <a:t> University</a:t>
            </a:r>
            <a:br>
              <a:rPr lang="en" sz="700" b="1" dirty="0"/>
            </a:br>
            <a:r>
              <a:rPr lang="en-US" sz="700" dirty="0"/>
              <a:t>Department of Materials, Textiles </a:t>
            </a:r>
            <a:br>
              <a:rPr lang="pl-PL" sz="700" dirty="0"/>
            </a:br>
            <a:r>
              <a:rPr lang="en-US" sz="700" dirty="0"/>
              <a:t>and Chemical Engineering </a:t>
            </a:r>
            <a:endParaRPr sz="1100" dirty="0"/>
          </a:p>
        </p:txBody>
      </p:sp>
      <p:pic>
        <p:nvPicPr>
          <p:cNvPr id="11" name="Obraz 10">
            <a:extLst>
              <a:ext uri="{FF2B5EF4-FFF2-40B4-BE49-F238E27FC236}">
                <a16:creationId xmlns:a16="http://schemas.microsoft.com/office/drawing/2014/main" id="{78B6C370-E072-425E-8AD8-9CE11F996658}"/>
              </a:ext>
            </a:extLst>
          </p:cNvPr>
          <p:cNvPicPr>
            <a:picLocks noChangeAspect="1"/>
          </p:cNvPicPr>
          <p:nvPr/>
        </p:nvPicPr>
        <p:blipFill>
          <a:blip r:embed="rId4"/>
          <a:stretch>
            <a:fillRect/>
          </a:stretch>
        </p:blipFill>
        <p:spPr>
          <a:xfrm>
            <a:off x="7137834" y="4642295"/>
            <a:ext cx="1762326" cy="36541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73FF6D0-65F3-4898-B3EA-EC78D28A6E94}"/>
              </a:ext>
            </a:extLst>
          </p:cNvPr>
          <p:cNvSpPr>
            <a:spLocks noGrp="1"/>
          </p:cNvSpPr>
          <p:nvPr>
            <p:ph type="title"/>
          </p:nvPr>
        </p:nvSpPr>
        <p:spPr>
          <a:xfrm>
            <a:off x="1857798" y="139711"/>
            <a:ext cx="6829002" cy="857250"/>
          </a:xfrm>
        </p:spPr>
        <p:txBody>
          <a:bodyPr/>
          <a:lstStyle/>
          <a:p>
            <a:r>
              <a:rPr lang="en-US" dirty="0"/>
              <a:t>Presentation of Partners</a:t>
            </a:r>
          </a:p>
        </p:txBody>
      </p:sp>
      <p:sp>
        <p:nvSpPr>
          <p:cNvPr id="3" name="Symbol zastępczy tekstu 2">
            <a:extLst>
              <a:ext uri="{FF2B5EF4-FFF2-40B4-BE49-F238E27FC236}">
                <a16:creationId xmlns:a16="http://schemas.microsoft.com/office/drawing/2014/main" id="{4595568B-62A6-4031-8308-A488B027ACB0}"/>
              </a:ext>
            </a:extLst>
          </p:cNvPr>
          <p:cNvSpPr>
            <a:spLocks noGrp="1"/>
          </p:cNvSpPr>
          <p:nvPr>
            <p:ph type="body" idx="1"/>
          </p:nvPr>
        </p:nvSpPr>
        <p:spPr>
          <a:xfrm>
            <a:off x="2107180" y="996961"/>
            <a:ext cx="6818658" cy="2448272"/>
          </a:xfrm>
        </p:spPr>
        <p:txBody>
          <a:bodyPr/>
          <a:lstStyle/>
          <a:p>
            <a:r>
              <a:rPr lang="en-US" dirty="0"/>
              <a:t>Project coordinator: Prof. Katarzyna Grabowska,</a:t>
            </a:r>
            <a:endParaRPr lang="pl-PL" dirty="0"/>
          </a:p>
          <a:p>
            <a:endParaRPr lang="pl-PL" dirty="0"/>
          </a:p>
          <a:p>
            <a:endParaRPr lang="pl-PL" dirty="0"/>
          </a:p>
          <a:p>
            <a:r>
              <a:rPr lang="en-US" sz="4000" dirty="0"/>
              <a:t>Lodz University of Technology​</a:t>
            </a:r>
          </a:p>
          <a:p>
            <a:endParaRPr lang="en-US" dirty="0"/>
          </a:p>
        </p:txBody>
      </p:sp>
      <p:pic>
        <p:nvPicPr>
          <p:cNvPr id="4" name="Obraz 3">
            <a:extLst>
              <a:ext uri="{FF2B5EF4-FFF2-40B4-BE49-F238E27FC236}">
                <a16:creationId xmlns:a16="http://schemas.microsoft.com/office/drawing/2014/main" id="{039E9D88-5903-4677-AF55-3708839A8292}"/>
              </a:ext>
            </a:extLst>
          </p:cNvPr>
          <p:cNvPicPr>
            <a:picLocks noChangeAspect="1"/>
          </p:cNvPicPr>
          <p:nvPr/>
        </p:nvPicPr>
        <p:blipFill>
          <a:blip r:embed="rId3"/>
          <a:stretch>
            <a:fillRect/>
          </a:stretch>
        </p:blipFill>
        <p:spPr>
          <a:xfrm>
            <a:off x="1100417" y="3368031"/>
            <a:ext cx="2281104" cy="1189294"/>
          </a:xfrm>
          <a:prstGeom prst="rect">
            <a:avLst/>
          </a:prstGeom>
        </p:spPr>
      </p:pic>
    </p:spTree>
    <p:extLst>
      <p:ext uri="{BB962C8B-B14F-4D97-AF65-F5344CB8AC3E}">
        <p14:creationId xmlns:p14="http://schemas.microsoft.com/office/powerpoint/2010/main" val="1940487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6" name="Obraz 5">
            <a:extLst>
              <a:ext uri="{FF2B5EF4-FFF2-40B4-BE49-F238E27FC236}">
                <a16:creationId xmlns:a16="http://schemas.microsoft.com/office/drawing/2014/main" id="{118B65A9-0FB9-43B9-9820-B2A3D55D0444}"/>
              </a:ext>
            </a:extLst>
          </p:cNvPr>
          <p:cNvPicPr>
            <a:picLocks noChangeAspect="1"/>
          </p:cNvPicPr>
          <p:nvPr/>
        </p:nvPicPr>
        <p:blipFill>
          <a:blip r:embed="rId3"/>
          <a:stretch>
            <a:fillRect/>
          </a:stretch>
        </p:blipFill>
        <p:spPr>
          <a:xfrm>
            <a:off x="2285999" y="0"/>
            <a:ext cx="6858001" cy="5143500"/>
          </a:xfrm>
          <a:prstGeom prst="rect">
            <a:avLst/>
          </a:prstGeom>
        </p:spPr>
      </p:pic>
      <p:sp>
        <p:nvSpPr>
          <p:cNvPr id="304" name="Google Shape;304;p36"/>
          <p:cNvSpPr txBox="1">
            <a:spLocks noGrp="1"/>
          </p:cNvSpPr>
          <p:nvPr>
            <p:ph type="title"/>
          </p:nvPr>
        </p:nvSpPr>
        <p:spPr>
          <a:xfrm>
            <a:off x="0" y="-1"/>
            <a:ext cx="6093229" cy="831273"/>
          </a:xfrm>
          <a:prstGeom prst="rect">
            <a:avLst/>
          </a:prstGeom>
          <a:solidFill>
            <a:srgbClr val="67707A"/>
          </a:solidFill>
          <a:ln>
            <a:noFill/>
          </a:ln>
        </p:spPr>
        <p:txBody>
          <a:bodyPr spcFirstLastPara="1" wrap="square" lIns="91425" tIns="45700" rIns="91425" bIns="45700" anchor="ctr" anchorCtr="0">
            <a:normAutofit fontScale="90000"/>
          </a:bodyPr>
          <a:lstStyle/>
          <a:p>
            <a:pPr lvl="0" algn="ctr">
              <a:buClr>
                <a:schemeClr val="dk1"/>
              </a:buClr>
              <a:buSzPts val="3780"/>
            </a:pPr>
            <a:r>
              <a:rPr lang="en-US" b="1" dirty="0">
                <a:solidFill>
                  <a:schemeClr val="lt1"/>
                </a:solidFill>
                <a:latin typeface="Calibri" panose="020F0502020204030204" pitchFamily="34" charset="0"/>
                <a:ea typeface="Comfortaa"/>
                <a:cs typeface="Calibri" panose="020F0502020204030204" pitchFamily="34" charset="0"/>
                <a:sym typeface="Comfortaa"/>
              </a:rPr>
              <a:t>Lodz is located in the center of Europe </a:t>
            </a:r>
            <a:br>
              <a:rPr lang="pl-PL" b="1" dirty="0">
                <a:solidFill>
                  <a:schemeClr val="lt1"/>
                </a:solidFill>
                <a:latin typeface="Calibri" panose="020F0502020204030204" pitchFamily="34" charset="0"/>
                <a:ea typeface="Comfortaa"/>
                <a:cs typeface="Calibri" panose="020F0502020204030204" pitchFamily="34" charset="0"/>
                <a:sym typeface="Comfortaa"/>
              </a:rPr>
            </a:br>
            <a:r>
              <a:rPr lang="en-US" b="1" dirty="0">
                <a:solidFill>
                  <a:schemeClr val="lt1"/>
                </a:solidFill>
                <a:latin typeface="Calibri" panose="020F0502020204030204" pitchFamily="34" charset="0"/>
                <a:ea typeface="Comfortaa"/>
                <a:cs typeface="Calibri" panose="020F0502020204030204" pitchFamily="34" charset="0"/>
                <a:sym typeface="Comfortaa"/>
              </a:rPr>
              <a:t>and is one of the largest cities in Poland</a:t>
            </a: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4"/>
          <a:stretch>
            <a:fillRect/>
          </a:stretch>
        </p:blipFill>
        <p:spPr>
          <a:xfrm>
            <a:off x="7381674" y="4778083"/>
            <a:ext cx="1762326" cy="365417"/>
          </a:xfrm>
          <a:prstGeom prst="rect">
            <a:avLst/>
          </a:prstGeom>
        </p:spPr>
      </p:pic>
      <p:sp>
        <p:nvSpPr>
          <p:cNvPr id="7" name="Prostokąt 6">
            <a:extLst>
              <a:ext uri="{FF2B5EF4-FFF2-40B4-BE49-F238E27FC236}">
                <a16:creationId xmlns:a16="http://schemas.microsoft.com/office/drawing/2014/main" id="{31441553-E474-4DB6-A129-D264D2FCC917}"/>
              </a:ext>
            </a:extLst>
          </p:cNvPr>
          <p:cNvSpPr/>
          <p:nvPr/>
        </p:nvSpPr>
        <p:spPr>
          <a:xfrm>
            <a:off x="195196" y="1050628"/>
            <a:ext cx="2014603" cy="1169551"/>
          </a:xfrm>
          <a:prstGeom prst="rect">
            <a:avLst/>
          </a:prstGeom>
        </p:spPr>
        <p:txBody>
          <a:bodyPr wrap="square">
            <a:spAutoFit/>
          </a:bodyPr>
          <a:lstStyle/>
          <a:p>
            <a:r>
              <a:rPr lang="en-US" dirty="0"/>
              <a:t>The city of unique historical and cultural heritage, constantly changing and developing</a:t>
            </a:r>
            <a:r>
              <a:rPr lang="pl-PL" dirty="0"/>
              <a:t>.</a:t>
            </a:r>
            <a:endParaRPr lang="en-US" dirty="0"/>
          </a:p>
        </p:txBody>
      </p:sp>
    </p:spTree>
    <p:extLst>
      <p:ext uri="{BB962C8B-B14F-4D97-AF65-F5344CB8AC3E}">
        <p14:creationId xmlns:p14="http://schemas.microsoft.com/office/powerpoint/2010/main" val="3679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2" name="Google Shape;272;p32"/>
          <p:cNvSpPr txBox="1">
            <a:spLocks noGrp="1"/>
          </p:cNvSpPr>
          <p:nvPr>
            <p:ph type="title"/>
          </p:nvPr>
        </p:nvSpPr>
        <p:spPr>
          <a:xfrm>
            <a:off x="0" y="0"/>
            <a:ext cx="9144000" cy="569400"/>
          </a:xfrm>
          <a:prstGeom prst="rect">
            <a:avLst/>
          </a:prstGeom>
          <a:solidFill>
            <a:srgbClr val="67707A"/>
          </a:solidFill>
          <a:ln>
            <a:noFill/>
          </a:ln>
        </p:spPr>
        <p:txBody>
          <a:bodyPr spcFirstLastPara="1" wrap="square" lIns="91425" tIns="45700" rIns="91425" bIns="45700" anchor="ctr" anchorCtr="0">
            <a:normAutofit/>
          </a:bodyPr>
          <a:lstStyle/>
          <a:p>
            <a:pPr lvl="0" algn="ctr">
              <a:buSzPct val="131250"/>
            </a:pPr>
            <a:r>
              <a:rPr lang="en-US" sz="2680" dirty="0">
                <a:solidFill>
                  <a:schemeClr val="lt1"/>
                </a:solidFill>
                <a:latin typeface="Calibri" panose="020F0502020204030204" pitchFamily="34" charset="0"/>
                <a:ea typeface="Comfortaa"/>
                <a:cs typeface="Calibri" panose="020F0502020204030204" pitchFamily="34" charset="0"/>
                <a:sym typeface="Comfortaa"/>
              </a:rPr>
              <a:t>Lodz University of Technology</a:t>
            </a:r>
            <a:r>
              <a:rPr lang="pl-PL" sz="2680" dirty="0">
                <a:solidFill>
                  <a:schemeClr val="lt1"/>
                </a:solidFill>
                <a:latin typeface="Calibri" panose="020F0502020204030204" pitchFamily="34" charset="0"/>
                <a:ea typeface="Comfortaa"/>
                <a:cs typeface="Calibri" panose="020F0502020204030204" pitchFamily="34" charset="0"/>
                <a:sym typeface="Comfortaa"/>
              </a:rPr>
              <a:t>                              </a:t>
            </a:r>
            <a:r>
              <a:rPr lang="en" sz="2680" dirty="0">
                <a:solidFill>
                  <a:schemeClr val="lt1"/>
                </a:solidFill>
                <a:latin typeface="Comfortaa"/>
                <a:ea typeface="Comfortaa"/>
                <a:cs typeface="Comfortaa"/>
                <a:sym typeface="Comfortaa"/>
              </a:rPr>
              <a:t>AI</a:t>
            </a:r>
            <a:r>
              <a:rPr lang="en" sz="2580" dirty="0">
                <a:solidFill>
                  <a:srgbClr val="49CFAE"/>
                </a:solidFill>
                <a:latin typeface="Comfortaa"/>
                <a:ea typeface="Comfortaa"/>
                <a:cs typeface="Comfortaa"/>
                <a:sym typeface="Comfortaa"/>
              </a:rPr>
              <a:t>design</a:t>
            </a:r>
            <a:r>
              <a:rPr lang="en" sz="2680" dirty="0">
                <a:solidFill>
                  <a:schemeClr val="lt1"/>
                </a:solidFill>
                <a:latin typeface="Comfortaa"/>
                <a:ea typeface="Comfortaa"/>
                <a:cs typeface="Comfortaa"/>
                <a:sym typeface="Comfortaa"/>
              </a:rPr>
              <a:t>TEX</a:t>
            </a:r>
            <a:endParaRPr sz="4800" dirty="0">
              <a:solidFill>
                <a:schemeClr val="lt1"/>
              </a:solidFill>
            </a:endParaRPr>
          </a:p>
        </p:txBody>
      </p:sp>
      <p:pic>
        <p:nvPicPr>
          <p:cNvPr id="4" name="Obraz 3">
            <a:extLst>
              <a:ext uri="{FF2B5EF4-FFF2-40B4-BE49-F238E27FC236}">
                <a16:creationId xmlns:a16="http://schemas.microsoft.com/office/drawing/2014/main" id="{3BDA914C-1A97-4A8D-8A74-C26E2C05CE73}"/>
              </a:ext>
            </a:extLst>
          </p:cNvPr>
          <p:cNvPicPr>
            <a:picLocks noChangeAspect="1"/>
          </p:cNvPicPr>
          <p:nvPr/>
        </p:nvPicPr>
        <p:blipFill>
          <a:blip r:embed="rId3"/>
          <a:stretch>
            <a:fillRect/>
          </a:stretch>
        </p:blipFill>
        <p:spPr>
          <a:xfrm>
            <a:off x="7137834" y="4642295"/>
            <a:ext cx="1762326" cy="365417"/>
          </a:xfrm>
          <a:prstGeom prst="rect">
            <a:avLst/>
          </a:prstGeom>
        </p:spPr>
      </p:pic>
      <p:pic>
        <p:nvPicPr>
          <p:cNvPr id="5" name="Obraz 4">
            <a:extLst>
              <a:ext uri="{FF2B5EF4-FFF2-40B4-BE49-F238E27FC236}">
                <a16:creationId xmlns:a16="http://schemas.microsoft.com/office/drawing/2014/main" id="{15E386A4-3F3F-4171-A403-771A1267DB92}"/>
              </a:ext>
            </a:extLst>
          </p:cNvPr>
          <p:cNvPicPr>
            <a:picLocks noChangeAspect="1"/>
          </p:cNvPicPr>
          <p:nvPr/>
        </p:nvPicPr>
        <p:blipFill>
          <a:blip r:embed="rId4"/>
          <a:stretch>
            <a:fillRect/>
          </a:stretch>
        </p:blipFill>
        <p:spPr>
          <a:xfrm>
            <a:off x="120351" y="629730"/>
            <a:ext cx="4765908" cy="2454646"/>
          </a:xfrm>
          <a:prstGeom prst="rect">
            <a:avLst/>
          </a:prstGeom>
        </p:spPr>
      </p:pic>
      <p:pic>
        <p:nvPicPr>
          <p:cNvPr id="6" name="Obraz 5">
            <a:extLst>
              <a:ext uri="{FF2B5EF4-FFF2-40B4-BE49-F238E27FC236}">
                <a16:creationId xmlns:a16="http://schemas.microsoft.com/office/drawing/2014/main" id="{0AF4008F-6EFC-414E-A3BB-7321AD8E5BDA}"/>
              </a:ext>
            </a:extLst>
          </p:cNvPr>
          <p:cNvPicPr>
            <a:picLocks noChangeAspect="1"/>
          </p:cNvPicPr>
          <p:nvPr/>
        </p:nvPicPr>
        <p:blipFill>
          <a:blip r:embed="rId5"/>
          <a:stretch>
            <a:fillRect/>
          </a:stretch>
        </p:blipFill>
        <p:spPr>
          <a:xfrm>
            <a:off x="5110143" y="652158"/>
            <a:ext cx="3790017" cy="2454646"/>
          </a:xfrm>
          <a:prstGeom prst="rect">
            <a:avLst/>
          </a:prstGeom>
        </p:spPr>
      </p:pic>
      <p:sp>
        <p:nvSpPr>
          <p:cNvPr id="7" name="pole tekstowe 6">
            <a:extLst>
              <a:ext uri="{FF2B5EF4-FFF2-40B4-BE49-F238E27FC236}">
                <a16:creationId xmlns:a16="http://schemas.microsoft.com/office/drawing/2014/main" id="{A1D5A30B-6FC7-49E3-8AB7-95AA4923E5C6}"/>
              </a:ext>
            </a:extLst>
          </p:cNvPr>
          <p:cNvSpPr txBox="1"/>
          <p:nvPr/>
        </p:nvSpPr>
        <p:spPr>
          <a:xfrm>
            <a:off x="1770742" y="3321791"/>
            <a:ext cx="6248255" cy="1169551"/>
          </a:xfrm>
          <a:prstGeom prst="rect">
            <a:avLst/>
          </a:prstGeom>
          <a:noFill/>
        </p:spPr>
        <p:txBody>
          <a:bodyPr wrap="square" rtlCol="0">
            <a:spAutoFit/>
          </a:bodyPr>
          <a:lstStyle/>
          <a:p>
            <a:r>
              <a:rPr lang="en-US" b="1" dirty="0"/>
              <a:t>Lodz University of Technology: </a:t>
            </a:r>
            <a:endParaRPr lang="pl-PL" b="1" dirty="0"/>
          </a:p>
          <a:p>
            <a:pPr marL="342900" indent="-342900">
              <a:buFont typeface="Arial" panose="020B0604020202020204" pitchFamily="34" charset="0"/>
              <a:buChar char="•"/>
            </a:pPr>
            <a:r>
              <a:rPr lang="pl-PL" dirty="0"/>
              <a:t>2</a:t>
            </a:r>
            <a:r>
              <a:rPr lang="en-US" dirty="0"/>
              <a:t> 237 academic staff, </a:t>
            </a:r>
            <a:endParaRPr lang="pl-PL" dirty="0"/>
          </a:p>
          <a:p>
            <a:pPr marL="342900" indent="-342900">
              <a:buFont typeface="Arial" panose="020B0604020202020204" pitchFamily="34" charset="0"/>
              <a:buChar char="•"/>
            </a:pPr>
            <a:r>
              <a:rPr lang="en-US" dirty="0"/>
              <a:t>13 050 students,</a:t>
            </a:r>
            <a:endParaRPr lang="pl-PL" dirty="0"/>
          </a:p>
          <a:p>
            <a:pPr marL="342900" indent="-342900">
              <a:buFont typeface="Arial" panose="020B0604020202020204" pitchFamily="34" charset="0"/>
              <a:buChar char="•"/>
            </a:pPr>
            <a:r>
              <a:rPr lang="en-US" dirty="0"/>
              <a:t> 573 Ph.D. students, </a:t>
            </a:r>
            <a:endParaRPr lang="pl-PL" dirty="0"/>
          </a:p>
          <a:p>
            <a:pPr marL="342900" indent="-342900">
              <a:buFont typeface="Arial" panose="020B0604020202020204" pitchFamily="34" charset="0"/>
              <a:buChar char="•"/>
            </a:pPr>
            <a:r>
              <a:rPr lang="en-US" dirty="0"/>
              <a:t>110 000 graduates, </a:t>
            </a:r>
          </a:p>
        </p:txBody>
      </p:sp>
      <p:sp>
        <p:nvSpPr>
          <p:cNvPr id="8" name="Prostokąt 7">
            <a:extLst>
              <a:ext uri="{FF2B5EF4-FFF2-40B4-BE49-F238E27FC236}">
                <a16:creationId xmlns:a16="http://schemas.microsoft.com/office/drawing/2014/main" id="{2ED75A88-28FC-457D-9D97-0912061BF307}"/>
              </a:ext>
            </a:extLst>
          </p:cNvPr>
          <p:cNvSpPr/>
          <p:nvPr/>
        </p:nvSpPr>
        <p:spPr>
          <a:xfrm>
            <a:off x="5207992" y="3612711"/>
            <a:ext cx="4572000" cy="954107"/>
          </a:xfrm>
          <a:prstGeom prst="rect">
            <a:avLst/>
          </a:prstGeom>
        </p:spPr>
        <p:txBody>
          <a:bodyPr>
            <a:spAutoFit/>
          </a:bodyPr>
          <a:lstStyle/>
          <a:p>
            <a:pPr marL="285750" indent="-285750">
              <a:buFont typeface="Arial" panose="020B0604020202020204" pitchFamily="34" charset="0"/>
              <a:buChar char="•"/>
            </a:pPr>
            <a:r>
              <a:rPr lang="en-US" dirty="0"/>
              <a:t>60 fields of study, </a:t>
            </a:r>
            <a:endParaRPr lang="pl-PL" dirty="0"/>
          </a:p>
          <a:p>
            <a:pPr marL="285750" indent="-285750">
              <a:buFont typeface="Arial" panose="020B0604020202020204" pitchFamily="34" charset="0"/>
              <a:buChar char="•"/>
            </a:pPr>
            <a:r>
              <a:rPr lang="en-US" dirty="0"/>
              <a:t>9 faculties</a:t>
            </a:r>
          </a:p>
          <a:p>
            <a:pPr marL="285750" indent="-285750">
              <a:buFont typeface="Arial" panose="020B0604020202020204" pitchFamily="34" charset="0"/>
              <a:buChar char="•"/>
            </a:pPr>
            <a:r>
              <a:rPr lang="en-US" dirty="0"/>
              <a:t>International Faculty of Engineering (IFE),</a:t>
            </a:r>
          </a:p>
          <a:p>
            <a:pPr marL="285750" indent="-285750">
              <a:buFont typeface="Arial" panose="020B0604020202020204" pitchFamily="34" charset="0"/>
              <a:buChar char="•"/>
            </a:pPr>
            <a:r>
              <a:rPr lang="en-US" dirty="0"/>
              <a:t>International Doctoral School (IDS)</a:t>
            </a:r>
          </a:p>
        </p:txBody>
      </p:sp>
      <p:pic>
        <p:nvPicPr>
          <p:cNvPr id="9" name="Obraz 8">
            <a:extLst>
              <a:ext uri="{FF2B5EF4-FFF2-40B4-BE49-F238E27FC236}">
                <a16:creationId xmlns:a16="http://schemas.microsoft.com/office/drawing/2014/main" id="{BF5F1C00-8957-4F6B-AF56-7FEFFA9C9982}"/>
              </a:ext>
            </a:extLst>
          </p:cNvPr>
          <p:cNvPicPr>
            <a:picLocks noChangeAspect="1"/>
          </p:cNvPicPr>
          <p:nvPr/>
        </p:nvPicPr>
        <p:blipFill>
          <a:blip r:embed="rId6"/>
          <a:stretch>
            <a:fillRect/>
          </a:stretch>
        </p:blipFill>
        <p:spPr>
          <a:xfrm>
            <a:off x="120351" y="4245486"/>
            <a:ext cx="1522183" cy="793617"/>
          </a:xfrm>
          <a:prstGeom prst="rect">
            <a:avLst/>
          </a:prstGeom>
        </p:spPr>
      </p:pic>
    </p:spTree>
    <p:extLst>
      <p:ext uri="{BB962C8B-B14F-4D97-AF65-F5344CB8AC3E}">
        <p14:creationId xmlns:p14="http://schemas.microsoft.com/office/powerpoint/2010/main" val="633494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2" name="Google Shape;272;p32"/>
          <p:cNvSpPr txBox="1">
            <a:spLocks noGrp="1"/>
          </p:cNvSpPr>
          <p:nvPr>
            <p:ph type="title"/>
          </p:nvPr>
        </p:nvSpPr>
        <p:spPr>
          <a:xfrm>
            <a:off x="0" y="0"/>
            <a:ext cx="9144000" cy="905164"/>
          </a:xfrm>
          <a:prstGeom prst="rect">
            <a:avLst/>
          </a:prstGeom>
          <a:solidFill>
            <a:srgbClr val="67707A"/>
          </a:solidFill>
          <a:ln>
            <a:noFill/>
          </a:ln>
        </p:spPr>
        <p:txBody>
          <a:bodyPr spcFirstLastPara="1" wrap="square" lIns="91425" tIns="45700" rIns="91425" bIns="45700" anchor="ctr" anchorCtr="0">
            <a:normAutofit fontScale="90000"/>
          </a:bodyPr>
          <a:lstStyle/>
          <a:p>
            <a:pPr lvl="0" algn="ctr">
              <a:buSzPct val="131250"/>
            </a:pPr>
            <a:r>
              <a:rPr lang="pl-PL" sz="2680" dirty="0">
                <a:solidFill>
                  <a:schemeClr val="lt1"/>
                </a:solidFill>
                <a:latin typeface="Calibri" panose="020F0502020204030204" pitchFamily="34" charset="0"/>
                <a:ea typeface="Comfortaa"/>
                <a:cs typeface="Calibri" panose="020F0502020204030204" pitchFamily="34" charset="0"/>
                <a:sym typeface="Comfortaa"/>
              </a:rPr>
              <a:t> </a:t>
            </a:r>
            <a:r>
              <a:rPr lang="en-US" sz="2680" dirty="0">
                <a:solidFill>
                  <a:schemeClr val="lt1"/>
                </a:solidFill>
                <a:latin typeface="Calibri" panose="020F0502020204030204" pitchFamily="34" charset="0"/>
                <a:ea typeface="Comfortaa"/>
                <a:cs typeface="Calibri" panose="020F0502020204030204" pitchFamily="34" charset="0"/>
                <a:sym typeface="Comfortaa"/>
              </a:rPr>
              <a:t>Faculty of Material Technologies and Textile Design</a:t>
            </a:r>
            <a:r>
              <a:rPr lang="pl-PL" sz="2680" dirty="0">
                <a:solidFill>
                  <a:schemeClr val="lt1"/>
                </a:solidFill>
                <a:latin typeface="Calibri" panose="020F0502020204030204" pitchFamily="34" charset="0"/>
                <a:ea typeface="Comfortaa"/>
                <a:cs typeface="Calibri" panose="020F0502020204030204" pitchFamily="34" charset="0"/>
                <a:sym typeface="Comfortaa"/>
              </a:rPr>
              <a:t>                           </a:t>
            </a:r>
            <a:r>
              <a:rPr lang="en" sz="2680" dirty="0">
                <a:solidFill>
                  <a:schemeClr val="lt1"/>
                </a:solidFill>
                <a:latin typeface="Comfortaa"/>
                <a:ea typeface="Comfortaa"/>
                <a:cs typeface="Comfortaa"/>
                <a:sym typeface="Comfortaa"/>
              </a:rPr>
              <a:t>AI</a:t>
            </a:r>
            <a:r>
              <a:rPr lang="en" sz="2580" dirty="0">
                <a:solidFill>
                  <a:srgbClr val="49CFAE"/>
                </a:solidFill>
                <a:latin typeface="Comfortaa"/>
                <a:ea typeface="Comfortaa"/>
                <a:cs typeface="Comfortaa"/>
                <a:sym typeface="Comfortaa"/>
              </a:rPr>
              <a:t>design</a:t>
            </a:r>
            <a:r>
              <a:rPr lang="en" sz="2680" dirty="0">
                <a:solidFill>
                  <a:schemeClr val="lt1"/>
                </a:solidFill>
                <a:latin typeface="Comfortaa"/>
                <a:ea typeface="Comfortaa"/>
                <a:cs typeface="Comfortaa"/>
                <a:sym typeface="Comfortaa"/>
              </a:rPr>
              <a:t>TEX</a:t>
            </a:r>
            <a:endParaRPr sz="4800" dirty="0">
              <a:solidFill>
                <a:schemeClr val="lt1"/>
              </a:solidFill>
            </a:endParaRPr>
          </a:p>
        </p:txBody>
      </p:sp>
      <p:pic>
        <p:nvPicPr>
          <p:cNvPr id="4" name="Obraz 3">
            <a:extLst>
              <a:ext uri="{FF2B5EF4-FFF2-40B4-BE49-F238E27FC236}">
                <a16:creationId xmlns:a16="http://schemas.microsoft.com/office/drawing/2014/main" id="{3BDA914C-1A97-4A8D-8A74-C26E2C05CE73}"/>
              </a:ext>
            </a:extLst>
          </p:cNvPr>
          <p:cNvPicPr>
            <a:picLocks noChangeAspect="1"/>
          </p:cNvPicPr>
          <p:nvPr/>
        </p:nvPicPr>
        <p:blipFill>
          <a:blip r:embed="rId3"/>
          <a:stretch>
            <a:fillRect/>
          </a:stretch>
        </p:blipFill>
        <p:spPr>
          <a:xfrm>
            <a:off x="7137834" y="4642295"/>
            <a:ext cx="1762326" cy="365417"/>
          </a:xfrm>
          <a:prstGeom prst="rect">
            <a:avLst/>
          </a:prstGeom>
        </p:spPr>
      </p:pic>
      <p:pic>
        <p:nvPicPr>
          <p:cNvPr id="9" name="Obraz 8">
            <a:extLst>
              <a:ext uri="{FF2B5EF4-FFF2-40B4-BE49-F238E27FC236}">
                <a16:creationId xmlns:a16="http://schemas.microsoft.com/office/drawing/2014/main" id="{BF5F1C00-8957-4F6B-AF56-7FEFFA9C9982}"/>
              </a:ext>
            </a:extLst>
          </p:cNvPr>
          <p:cNvPicPr>
            <a:picLocks noChangeAspect="1"/>
          </p:cNvPicPr>
          <p:nvPr/>
        </p:nvPicPr>
        <p:blipFill>
          <a:blip r:embed="rId4"/>
          <a:stretch>
            <a:fillRect/>
          </a:stretch>
        </p:blipFill>
        <p:spPr>
          <a:xfrm>
            <a:off x="120351" y="4245486"/>
            <a:ext cx="1522183" cy="793617"/>
          </a:xfrm>
          <a:prstGeom prst="rect">
            <a:avLst/>
          </a:prstGeom>
        </p:spPr>
      </p:pic>
      <p:sp>
        <p:nvSpPr>
          <p:cNvPr id="2" name="Prostokąt 1">
            <a:extLst>
              <a:ext uri="{FF2B5EF4-FFF2-40B4-BE49-F238E27FC236}">
                <a16:creationId xmlns:a16="http://schemas.microsoft.com/office/drawing/2014/main" id="{793B5C76-4259-4BCE-95E2-0495609F60B5}"/>
              </a:ext>
            </a:extLst>
          </p:cNvPr>
          <p:cNvSpPr/>
          <p:nvPr/>
        </p:nvSpPr>
        <p:spPr>
          <a:xfrm>
            <a:off x="4457225" y="2417862"/>
            <a:ext cx="229550" cy="307777"/>
          </a:xfrm>
          <a:prstGeom prst="rect">
            <a:avLst/>
          </a:prstGeom>
        </p:spPr>
        <p:txBody>
          <a:bodyPr wrap="none">
            <a:spAutoFit/>
          </a:bodyPr>
          <a:lstStyle/>
          <a:p>
            <a:r>
              <a:rPr lang="en-US" dirty="0">
                <a:latin typeface="Times New Roman" panose="02020603050405020304" pitchFamily="18" charset="0"/>
              </a:rPr>
              <a:t> </a:t>
            </a:r>
            <a:endParaRPr lang="en-US" dirty="0"/>
          </a:p>
        </p:txBody>
      </p:sp>
      <p:sp>
        <p:nvSpPr>
          <p:cNvPr id="10" name="Prostokąt 9">
            <a:extLst>
              <a:ext uri="{FF2B5EF4-FFF2-40B4-BE49-F238E27FC236}">
                <a16:creationId xmlns:a16="http://schemas.microsoft.com/office/drawing/2014/main" id="{5B4771E3-19C7-4049-B944-601E853AECDE}"/>
              </a:ext>
            </a:extLst>
          </p:cNvPr>
          <p:cNvSpPr/>
          <p:nvPr/>
        </p:nvSpPr>
        <p:spPr>
          <a:xfrm>
            <a:off x="2488922" y="1149030"/>
            <a:ext cx="6858000" cy="3493264"/>
          </a:xfrm>
          <a:prstGeom prst="rect">
            <a:avLst/>
          </a:prstGeom>
        </p:spPr>
        <p:txBody>
          <a:bodyPr wrap="square">
            <a:spAutoFit/>
          </a:bodyPr>
          <a:lstStyle/>
          <a:p>
            <a:pPr marL="342900" indent="-342900" fontAlgn="base">
              <a:buFont typeface="+mj-lt"/>
              <a:buAutoNum type="arabicPeriod"/>
            </a:pPr>
            <a:r>
              <a:rPr lang="en-US" sz="1800" b="1" dirty="0">
                <a:latin typeface="Calibri" panose="020F0502020204030204" pitchFamily="34" charset="0"/>
              </a:rPr>
              <a:t>Institute of Textiles</a:t>
            </a:r>
            <a:r>
              <a:rPr lang="en-US" sz="1800" dirty="0">
                <a:latin typeface="Calibri" panose="020F0502020204030204" pitchFamily="34" charset="0"/>
              </a:rPr>
              <a:t>​</a:t>
            </a:r>
            <a:endParaRPr lang="en-US" sz="1600" dirty="0">
              <a:latin typeface="Arial" panose="020B0604020202020204" pitchFamily="34" charset="0"/>
            </a:endParaRPr>
          </a:p>
          <a:p>
            <a:pPr marL="285750" indent="-285750" fontAlgn="base">
              <a:buFont typeface="Arial" panose="020B0604020202020204" pitchFamily="34" charset="0"/>
              <a:buChar char="•"/>
            </a:pPr>
            <a:r>
              <a:rPr lang="en-US" sz="1600" dirty="0">
                <a:latin typeface="Calibri" panose="020F0502020204030204" pitchFamily="34" charset="0"/>
              </a:rPr>
              <a:t>Department of </a:t>
            </a:r>
            <a:r>
              <a:rPr lang="pl-PL" sz="1600" dirty="0">
                <a:latin typeface="Calibri" panose="020F0502020204030204" pitchFamily="34" charset="0"/>
              </a:rPr>
              <a:t>C</a:t>
            </a:r>
            <a:r>
              <a:rPr lang="en-US" sz="1600" dirty="0" err="1">
                <a:latin typeface="Calibri" panose="020F0502020204030204" pitchFamily="34" charset="0"/>
              </a:rPr>
              <a:t>hemistry</a:t>
            </a:r>
            <a:r>
              <a:rPr lang="en-US" sz="1600" dirty="0">
                <a:latin typeface="Calibri" panose="020F0502020204030204" pitchFamily="34" charset="0"/>
              </a:rPr>
              <a:t> and </a:t>
            </a:r>
            <a:r>
              <a:rPr lang="pl-PL" sz="1600" dirty="0">
                <a:latin typeface="Calibri" panose="020F0502020204030204" pitchFamily="34" charset="0"/>
              </a:rPr>
              <a:t>P</a:t>
            </a:r>
            <a:r>
              <a:rPr lang="en-US" sz="1600" dirty="0" err="1">
                <a:latin typeface="Calibri" panose="020F0502020204030204" pitchFamily="34" charset="0"/>
              </a:rPr>
              <a:t>hysical</a:t>
            </a:r>
            <a:r>
              <a:rPr lang="en-US" sz="1600" dirty="0">
                <a:latin typeface="Calibri" panose="020F0502020204030204" pitchFamily="34" charset="0"/>
              </a:rPr>
              <a:t> </a:t>
            </a:r>
            <a:r>
              <a:rPr lang="pl-PL" sz="1600" dirty="0">
                <a:latin typeface="Calibri" panose="020F0502020204030204" pitchFamily="34" charset="0"/>
              </a:rPr>
              <a:t>C</a:t>
            </a:r>
            <a:r>
              <a:rPr lang="en-US" sz="1600" dirty="0" err="1">
                <a:latin typeface="Calibri" panose="020F0502020204030204" pitchFamily="34" charset="0"/>
              </a:rPr>
              <a:t>hemistry</a:t>
            </a:r>
            <a:r>
              <a:rPr lang="en-US" sz="1600" dirty="0">
                <a:latin typeface="Calibri" panose="020F0502020204030204" pitchFamily="34" charset="0"/>
              </a:rPr>
              <a:t> of </a:t>
            </a:r>
            <a:r>
              <a:rPr lang="pl-PL" sz="1600" dirty="0">
                <a:latin typeface="Calibri" panose="020F0502020204030204" pitchFamily="34" charset="0"/>
              </a:rPr>
              <a:t>P</a:t>
            </a:r>
            <a:r>
              <a:rPr lang="en-US" sz="1600" dirty="0" err="1">
                <a:latin typeface="Calibri" panose="020F0502020204030204" pitchFamily="34" charset="0"/>
              </a:rPr>
              <a:t>olymers</a:t>
            </a:r>
            <a:r>
              <a:rPr lang="en-US" sz="1600" dirty="0">
                <a:latin typeface="Calibri" panose="020F0502020204030204" pitchFamily="34" charset="0"/>
              </a:rPr>
              <a:t>​</a:t>
            </a:r>
            <a:endParaRPr lang="en-US" sz="1600" dirty="0">
              <a:latin typeface="Arial" panose="020B0604020202020204" pitchFamily="34" charset="0"/>
            </a:endParaRPr>
          </a:p>
          <a:p>
            <a:pPr marL="285750" indent="-285750" fontAlgn="base">
              <a:buFont typeface="Arial" panose="020B0604020202020204" pitchFamily="34" charset="0"/>
              <a:buChar char="•"/>
            </a:pPr>
            <a:r>
              <a:rPr lang="en-US" sz="1600" dirty="0">
                <a:latin typeface="Calibri" panose="020F0502020204030204" pitchFamily="34" charset="0"/>
              </a:rPr>
              <a:t>Department </a:t>
            </a:r>
            <a:r>
              <a:rPr lang="pl-PL" sz="1600" dirty="0">
                <a:latin typeface="Calibri" panose="020F0502020204030204" pitchFamily="34" charset="0"/>
              </a:rPr>
              <a:t>o</a:t>
            </a:r>
            <a:r>
              <a:rPr lang="en-US" sz="1600" dirty="0">
                <a:latin typeface="Calibri" panose="020F0502020204030204" pitchFamily="34" charset="0"/>
              </a:rPr>
              <a:t>f Material Science, Commodity Science And Textile Metrology​</a:t>
            </a:r>
            <a:endParaRPr lang="en-US" sz="1600" dirty="0">
              <a:latin typeface="Arial" panose="020B0604020202020204" pitchFamily="34" charset="0"/>
            </a:endParaRPr>
          </a:p>
          <a:p>
            <a:pPr marL="285750" indent="-285750" fontAlgn="base">
              <a:buFont typeface="Arial" panose="020B0604020202020204" pitchFamily="34" charset="0"/>
              <a:buChar char="•"/>
            </a:pPr>
            <a:r>
              <a:rPr lang="en-US" sz="1600" dirty="0">
                <a:latin typeface="Calibri" panose="020F0502020204030204" pitchFamily="34" charset="0"/>
              </a:rPr>
              <a:t>Department </a:t>
            </a:r>
            <a:r>
              <a:rPr lang="pl-PL" sz="1600" dirty="0">
                <a:latin typeface="Calibri" panose="020F0502020204030204" pitchFamily="34" charset="0"/>
              </a:rPr>
              <a:t>o</a:t>
            </a:r>
            <a:r>
              <a:rPr lang="en-US" sz="1600" dirty="0">
                <a:latin typeface="Calibri" panose="020F0502020204030204" pitchFamily="34" charset="0"/>
              </a:rPr>
              <a:t>f Yarns, Nonwovens And Polymer Composites Technology​</a:t>
            </a:r>
            <a:endParaRPr lang="en-US" sz="1600" dirty="0">
              <a:latin typeface="Arial" panose="020B0604020202020204" pitchFamily="34" charset="0"/>
            </a:endParaRPr>
          </a:p>
          <a:p>
            <a:pPr marL="285750" indent="-285750" fontAlgn="base">
              <a:buFont typeface="Arial" panose="020B0604020202020204" pitchFamily="34" charset="0"/>
              <a:buChar char="•"/>
            </a:pPr>
            <a:r>
              <a:rPr lang="en-US" sz="1600" dirty="0">
                <a:latin typeface="Calibri" panose="020F0502020204030204" pitchFamily="34" charset="0"/>
              </a:rPr>
              <a:t>Department </a:t>
            </a:r>
            <a:r>
              <a:rPr lang="pl-PL" sz="1600" dirty="0">
                <a:latin typeface="Calibri" panose="020F0502020204030204" pitchFamily="34" charset="0"/>
              </a:rPr>
              <a:t>o</a:t>
            </a:r>
            <a:r>
              <a:rPr lang="en-US" sz="1600" dirty="0">
                <a:latin typeface="Calibri" panose="020F0502020204030204" pitchFamily="34" charset="0"/>
              </a:rPr>
              <a:t>f Sustainable Development And Textile Marketing​</a:t>
            </a:r>
            <a:endParaRPr lang="en-US" sz="1600" dirty="0">
              <a:latin typeface="Arial" panose="020B0604020202020204" pitchFamily="34" charset="0"/>
            </a:endParaRPr>
          </a:p>
          <a:p>
            <a:pPr marL="285750" indent="-285750" fontAlgn="base">
              <a:buFont typeface="Arial" panose="020B0604020202020204" pitchFamily="34" charset="0"/>
              <a:buChar char="•"/>
            </a:pPr>
            <a:r>
              <a:rPr lang="en-US" sz="1600" dirty="0">
                <a:latin typeface="Calibri" panose="020F0502020204030204" pitchFamily="34" charset="0"/>
              </a:rPr>
              <a:t>Department </a:t>
            </a:r>
            <a:r>
              <a:rPr lang="pl-PL" sz="1600" dirty="0">
                <a:latin typeface="Calibri" panose="020F0502020204030204" pitchFamily="34" charset="0"/>
              </a:rPr>
              <a:t>o</a:t>
            </a:r>
            <a:r>
              <a:rPr lang="en-US" sz="1600" dirty="0">
                <a:latin typeface="Calibri" panose="020F0502020204030204" pitchFamily="34" charset="0"/>
              </a:rPr>
              <a:t>f Knitting Technologies And Textile Machines​</a:t>
            </a:r>
            <a:endParaRPr lang="en-US" sz="1600" dirty="0">
              <a:latin typeface="Arial" panose="020B0604020202020204" pitchFamily="34" charset="0"/>
            </a:endParaRPr>
          </a:p>
          <a:p>
            <a:pPr marL="342900" indent="-342900" fontAlgn="base">
              <a:buFont typeface="+mj-lt"/>
              <a:buAutoNum type="arabicPeriod" startAt="2"/>
            </a:pPr>
            <a:r>
              <a:rPr lang="pl-PL" sz="1600" b="1" dirty="0">
                <a:latin typeface="Calibri" panose="020F0502020204030204" pitchFamily="34" charset="0"/>
              </a:rPr>
              <a:t>I</a:t>
            </a:r>
            <a:r>
              <a:rPr lang="en-US" sz="1600" b="1" dirty="0" err="1">
                <a:latin typeface="Calibri" panose="020F0502020204030204" pitchFamily="34" charset="0"/>
              </a:rPr>
              <a:t>nstitute</a:t>
            </a:r>
            <a:r>
              <a:rPr lang="en-US" sz="1600" b="1" dirty="0">
                <a:latin typeface="Calibri" panose="020F0502020204030204" pitchFamily="34" charset="0"/>
              </a:rPr>
              <a:t> of Architecture of Textiles </a:t>
            </a:r>
            <a:r>
              <a:rPr lang="en-US" sz="1600" b="1" dirty="0">
                <a:latin typeface="Calibri Light" panose="020F0302020204030204" pitchFamily="34" charset="0"/>
              </a:rPr>
              <a:t>  </a:t>
            </a:r>
            <a:r>
              <a:rPr lang="en-US" sz="1600" dirty="0">
                <a:latin typeface="Calibri Light" panose="020F0302020204030204" pitchFamily="34" charset="0"/>
              </a:rPr>
              <a:t>​</a:t>
            </a:r>
            <a:endParaRPr lang="en-US" dirty="0">
              <a:latin typeface="Arial" panose="020B0604020202020204" pitchFamily="34" charset="0"/>
            </a:endParaRPr>
          </a:p>
          <a:p>
            <a:pPr marL="285750" indent="-285750" fontAlgn="base">
              <a:buFont typeface="Arial" panose="020B0604020202020204" pitchFamily="34" charset="0"/>
              <a:buChar char="•"/>
            </a:pPr>
            <a:r>
              <a:rPr lang="en-US" sz="1600" dirty="0">
                <a:latin typeface="Calibri" panose="020F0502020204030204" pitchFamily="34" charset="0"/>
              </a:rPr>
              <a:t>Textile and Clothing Architecture ​</a:t>
            </a:r>
            <a:endParaRPr lang="en-US" dirty="0">
              <a:latin typeface="Arial" panose="020B0604020202020204" pitchFamily="34" charset="0"/>
            </a:endParaRPr>
          </a:p>
          <a:p>
            <a:pPr marL="285750" indent="-285750" fontAlgn="base">
              <a:buFont typeface="Arial" panose="020B0604020202020204" pitchFamily="34" charset="0"/>
              <a:buChar char="•"/>
            </a:pPr>
            <a:r>
              <a:rPr lang="en-US" sz="1600" dirty="0">
                <a:latin typeface="Calibri" panose="020F0502020204030204" pitchFamily="34" charset="0"/>
              </a:rPr>
              <a:t>Fabric Technology and Construction​</a:t>
            </a:r>
            <a:endParaRPr lang="en-US" dirty="0">
              <a:latin typeface="Arial" panose="020B0604020202020204" pitchFamily="34" charset="0"/>
            </a:endParaRPr>
          </a:p>
          <a:p>
            <a:pPr marL="285750" indent="-285750" fontAlgn="base">
              <a:buFont typeface="Arial" panose="020B0604020202020204" pitchFamily="34" charset="0"/>
              <a:buChar char="•"/>
            </a:pPr>
            <a:r>
              <a:rPr lang="en-US" sz="1600" dirty="0">
                <a:latin typeface="Calibri" panose="020F0502020204030204" pitchFamily="34" charset="0"/>
              </a:rPr>
              <a:t>Clothing and </a:t>
            </a:r>
            <a:r>
              <a:rPr lang="en-US" sz="1600" dirty="0" err="1">
                <a:latin typeface="Calibri" panose="020F0502020204030204" pitchFamily="34" charset="0"/>
              </a:rPr>
              <a:t>Textronics</a:t>
            </a:r>
            <a:r>
              <a:rPr lang="en-US" sz="1600" dirty="0">
                <a:latin typeface="Calibri" panose="020F0502020204030204" pitchFamily="34" charset="0"/>
              </a:rPr>
              <a:t> ​</a:t>
            </a:r>
            <a:endParaRPr lang="en-US" dirty="0">
              <a:latin typeface="Arial" panose="020B0604020202020204" pitchFamily="34" charset="0"/>
            </a:endParaRPr>
          </a:p>
          <a:p>
            <a:pPr marL="285750" indent="-285750" fontAlgn="base">
              <a:buFont typeface="Arial" panose="020B0604020202020204" pitchFamily="34" charset="0"/>
              <a:buChar char="•"/>
            </a:pPr>
            <a:r>
              <a:rPr lang="en-US" sz="1600" dirty="0">
                <a:latin typeface="Calibri" panose="020F0502020204030204" pitchFamily="34" charset="0"/>
              </a:rPr>
              <a:t>Visual Communication​</a:t>
            </a:r>
            <a:endParaRPr lang="en-US" dirty="0">
              <a:latin typeface="Arial" panose="020B0604020202020204" pitchFamily="34" charset="0"/>
            </a:endParaRPr>
          </a:p>
          <a:p>
            <a:pPr fontAlgn="base"/>
            <a:r>
              <a:rPr lang="pl-PL" sz="1600" b="1" dirty="0">
                <a:latin typeface="Calibri" panose="020F0502020204030204" pitchFamily="34" charset="0"/>
              </a:rPr>
              <a:t>3. </a:t>
            </a:r>
            <a:r>
              <a:rPr lang="en-US" sz="1600" b="1" dirty="0">
                <a:latin typeface="Calibri" panose="020F0502020204030204" pitchFamily="34" charset="0"/>
              </a:rPr>
              <a:t>Department of Mechanical Engineering, Technical Informatics</a:t>
            </a:r>
            <a:br>
              <a:rPr lang="pl-PL" sz="1600" b="1" dirty="0">
                <a:latin typeface="Calibri" panose="020F0502020204030204" pitchFamily="34" charset="0"/>
              </a:rPr>
            </a:br>
            <a:r>
              <a:rPr lang="pl-PL" sz="1600" b="1" dirty="0">
                <a:latin typeface="Calibri" panose="020F0502020204030204" pitchFamily="34" charset="0"/>
              </a:rPr>
              <a:t>    </a:t>
            </a:r>
            <a:r>
              <a:rPr lang="en-US" sz="1600" b="1" dirty="0">
                <a:latin typeface="Calibri" panose="020F0502020204030204" pitchFamily="34" charset="0"/>
              </a:rPr>
              <a:t> and Chemistry of Polymer Materials</a:t>
            </a:r>
            <a:r>
              <a:rPr lang="en-US" sz="1600" dirty="0">
                <a:latin typeface="Calibri" panose="020F0502020204030204" pitchFamily="34" charset="0"/>
              </a:rPr>
              <a:t>​</a:t>
            </a:r>
            <a:br>
              <a:rPr lang="en-US" sz="1600" dirty="0">
                <a:latin typeface="Calibri" panose="020F0502020204030204" pitchFamily="34" charset="0"/>
              </a:rPr>
            </a:br>
            <a:r>
              <a:rPr lang="en-US" sz="1100" dirty="0">
                <a:latin typeface="Calibri Light" panose="020F0302020204030204" pitchFamily="34" charset="0"/>
              </a:rPr>
              <a:t>​</a:t>
            </a:r>
            <a:endParaRPr lang="en-US" dirty="0">
              <a:latin typeface="Arial" panose="020B0604020202020204" pitchFamily="34" charset="0"/>
            </a:endParaRPr>
          </a:p>
        </p:txBody>
      </p:sp>
      <p:sp>
        <p:nvSpPr>
          <p:cNvPr id="12" name="Prostokąt 11">
            <a:extLst>
              <a:ext uri="{FF2B5EF4-FFF2-40B4-BE49-F238E27FC236}">
                <a16:creationId xmlns:a16="http://schemas.microsoft.com/office/drawing/2014/main" id="{CE1C5FEE-4416-492B-A5F3-195958FB196C}"/>
              </a:ext>
            </a:extLst>
          </p:cNvPr>
          <p:cNvSpPr/>
          <p:nvPr/>
        </p:nvSpPr>
        <p:spPr>
          <a:xfrm>
            <a:off x="264359" y="2417862"/>
            <a:ext cx="1801369" cy="1600438"/>
          </a:xfrm>
          <a:prstGeom prst="rect">
            <a:avLst/>
          </a:prstGeom>
          <a:solidFill>
            <a:schemeClr val="bg1"/>
          </a:solidFill>
          <a:ln>
            <a:solidFill>
              <a:schemeClr val="tx1"/>
            </a:solidFill>
          </a:ln>
        </p:spPr>
        <p:txBody>
          <a:bodyPr wrap="square">
            <a:spAutoFit/>
          </a:bodyPr>
          <a:lstStyle/>
          <a:p>
            <a:pPr algn="ctr" fontAlgn="base"/>
            <a:r>
              <a:rPr lang="en-US" b="1" dirty="0">
                <a:latin typeface="Calibri" panose="020F0502020204030204" pitchFamily="34" charset="0"/>
              </a:rPr>
              <a:t>Main field of studies at the Faculty are:</a:t>
            </a:r>
            <a:r>
              <a:rPr lang="en-US" dirty="0">
                <a:latin typeface="Calibri" panose="020F0502020204030204" pitchFamily="34" charset="0"/>
              </a:rPr>
              <a:t>​</a:t>
            </a:r>
            <a:endParaRPr lang="en-US" dirty="0">
              <a:latin typeface="Arial" panose="020B0604020202020204" pitchFamily="34" charset="0"/>
            </a:endParaRPr>
          </a:p>
          <a:p>
            <a:pPr marL="285750" indent="-285750" fontAlgn="base">
              <a:buFont typeface="Arial" panose="020B0604020202020204" pitchFamily="34" charset="0"/>
              <a:buChar char="•"/>
            </a:pPr>
            <a:r>
              <a:rPr lang="en-US" dirty="0">
                <a:latin typeface="Calibri" panose="020F0502020204030204" pitchFamily="34" charset="0"/>
              </a:rPr>
              <a:t>Textile Engineering​</a:t>
            </a:r>
            <a:endParaRPr lang="en-US" dirty="0">
              <a:latin typeface="Arial" panose="020B0604020202020204" pitchFamily="34" charset="0"/>
            </a:endParaRPr>
          </a:p>
          <a:p>
            <a:pPr marL="285750" indent="-285750" fontAlgn="base">
              <a:buFont typeface="Arial" panose="020B0604020202020204" pitchFamily="34" charset="0"/>
              <a:buChar char="•"/>
            </a:pPr>
            <a:r>
              <a:rPr lang="en-US" dirty="0">
                <a:latin typeface="Calibri" panose="020F0502020204030204" pitchFamily="34" charset="0"/>
              </a:rPr>
              <a:t>Textile and Fashion Industry​</a:t>
            </a:r>
            <a:endParaRPr lang="pl-PL" dirty="0">
              <a:latin typeface="Arial" panose="020B0604020202020204" pitchFamily="34" charset="0"/>
            </a:endParaRPr>
          </a:p>
          <a:p>
            <a:pPr marL="285750" indent="-285750" fontAlgn="base">
              <a:buFont typeface="Arial" panose="020B0604020202020204" pitchFamily="34" charset="0"/>
              <a:buChar char="•"/>
            </a:pPr>
            <a:r>
              <a:rPr lang="en-US" dirty="0">
                <a:latin typeface="Calibri" panose="020F0502020204030204" pitchFamily="34" charset="0"/>
              </a:rPr>
              <a:t>Design​</a:t>
            </a:r>
            <a:endParaRPr lang="en-US" dirty="0">
              <a:latin typeface="Arial" panose="020B0604020202020204" pitchFamily="34" charset="0"/>
            </a:endParaRPr>
          </a:p>
        </p:txBody>
      </p:sp>
    </p:spTree>
    <p:extLst>
      <p:ext uri="{BB962C8B-B14F-4D97-AF65-F5344CB8AC3E}">
        <p14:creationId xmlns:p14="http://schemas.microsoft.com/office/powerpoint/2010/main" val="3896917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73FF6D0-65F3-4898-B3EA-EC78D28A6E94}"/>
              </a:ext>
            </a:extLst>
          </p:cNvPr>
          <p:cNvSpPr>
            <a:spLocks noGrp="1"/>
          </p:cNvSpPr>
          <p:nvPr>
            <p:ph type="title"/>
          </p:nvPr>
        </p:nvSpPr>
        <p:spPr>
          <a:xfrm>
            <a:off x="1857798" y="139711"/>
            <a:ext cx="6829002" cy="857250"/>
          </a:xfrm>
        </p:spPr>
        <p:txBody>
          <a:bodyPr/>
          <a:lstStyle/>
          <a:p>
            <a:r>
              <a:rPr lang="en-US" dirty="0"/>
              <a:t>Presentation of Partners</a:t>
            </a:r>
          </a:p>
        </p:txBody>
      </p:sp>
      <p:sp>
        <p:nvSpPr>
          <p:cNvPr id="3" name="Symbol zastępczy tekstu 2">
            <a:extLst>
              <a:ext uri="{FF2B5EF4-FFF2-40B4-BE49-F238E27FC236}">
                <a16:creationId xmlns:a16="http://schemas.microsoft.com/office/drawing/2014/main" id="{4595568B-62A6-4031-8308-A488B027ACB0}"/>
              </a:ext>
            </a:extLst>
          </p:cNvPr>
          <p:cNvSpPr>
            <a:spLocks noGrp="1"/>
          </p:cNvSpPr>
          <p:nvPr>
            <p:ph type="body" idx="1"/>
          </p:nvPr>
        </p:nvSpPr>
        <p:spPr>
          <a:xfrm>
            <a:off x="1413164" y="1347614"/>
            <a:ext cx="7448203" cy="2448272"/>
          </a:xfrm>
        </p:spPr>
        <p:txBody>
          <a:bodyPr/>
          <a:lstStyle/>
          <a:p>
            <a:pPr marL="266700" indent="-38100"/>
            <a:r>
              <a:rPr lang="pl-PL" dirty="0"/>
              <a:t>Prof. </a:t>
            </a:r>
            <a:r>
              <a:rPr lang="en-US" dirty="0"/>
              <a:t>R.M. </a:t>
            </a:r>
            <a:r>
              <a:rPr lang="en-US" dirty="0" err="1"/>
              <a:t>Chandima</a:t>
            </a:r>
            <a:r>
              <a:rPr lang="en-US" dirty="0"/>
              <a:t> Ratnayake, Dr.,</a:t>
            </a:r>
          </a:p>
          <a:p>
            <a:pPr marL="266700" indent="-38100"/>
            <a:r>
              <a:rPr lang="en-US" dirty="0"/>
              <a:t>Department of Mechanical and Structural Engineering and Materials Science,</a:t>
            </a:r>
          </a:p>
          <a:p>
            <a:pPr marL="266700" indent="0" algn="ctr"/>
            <a:endParaRPr lang="pl-PL" sz="1000" dirty="0"/>
          </a:p>
          <a:p>
            <a:pPr marL="266700" indent="0" algn="ctr"/>
            <a:r>
              <a:rPr lang="en-US" sz="4000" dirty="0"/>
              <a:t>University of Stavanger</a:t>
            </a:r>
          </a:p>
          <a:p>
            <a:pPr marL="266700" indent="0"/>
            <a:endParaRPr lang="pl-PL" sz="2400" dirty="0"/>
          </a:p>
          <a:p>
            <a:pPr marL="266700" indent="0"/>
            <a:endParaRPr lang="pl-PL" dirty="0"/>
          </a:p>
          <a:p>
            <a:endParaRPr lang="pl-PL" dirty="0"/>
          </a:p>
        </p:txBody>
      </p:sp>
      <p:pic>
        <p:nvPicPr>
          <p:cNvPr id="4" name="Obraz 3">
            <a:extLst>
              <a:ext uri="{FF2B5EF4-FFF2-40B4-BE49-F238E27FC236}">
                <a16:creationId xmlns:a16="http://schemas.microsoft.com/office/drawing/2014/main" id="{A2BAA620-988E-4630-8681-675D22A3BA5F}"/>
              </a:ext>
            </a:extLst>
          </p:cNvPr>
          <p:cNvPicPr>
            <a:picLocks noChangeAspect="1"/>
          </p:cNvPicPr>
          <p:nvPr/>
        </p:nvPicPr>
        <p:blipFill>
          <a:blip r:embed="rId3"/>
          <a:stretch>
            <a:fillRect/>
          </a:stretch>
        </p:blipFill>
        <p:spPr>
          <a:xfrm>
            <a:off x="447798" y="3795886"/>
            <a:ext cx="2820000" cy="1128000"/>
          </a:xfrm>
          <a:prstGeom prst="rect">
            <a:avLst/>
          </a:prstGeom>
        </p:spPr>
      </p:pic>
    </p:spTree>
    <p:extLst>
      <p:ext uri="{BB962C8B-B14F-4D97-AF65-F5344CB8AC3E}">
        <p14:creationId xmlns:p14="http://schemas.microsoft.com/office/powerpoint/2010/main" val="1490834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73FF6D0-65F3-4898-B3EA-EC78D28A6E94}"/>
              </a:ext>
            </a:extLst>
          </p:cNvPr>
          <p:cNvSpPr>
            <a:spLocks noGrp="1"/>
          </p:cNvSpPr>
          <p:nvPr>
            <p:ph type="title"/>
          </p:nvPr>
        </p:nvSpPr>
        <p:spPr>
          <a:xfrm>
            <a:off x="1857798" y="139711"/>
            <a:ext cx="6829002" cy="857250"/>
          </a:xfrm>
        </p:spPr>
        <p:txBody>
          <a:bodyPr/>
          <a:lstStyle/>
          <a:p>
            <a:r>
              <a:rPr lang="en-US" dirty="0"/>
              <a:t>Presentation of Partners</a:t>
            </a:r>
          </a:p>
        </p:txBody>
      </p:sp>
      <p:pic>
        <p:nvPicPr>
          <p:cNvPr id="5" name="Obraz 4">
            <a:hlinkClick r:id="rId3"/>
            <a:extLst>
              <a:ext uri="{FF2B5EF4-FFF2-40B4-BE49-F238E27FC236}">
                <a16:creationId xmlns:a16="http://schemas.microsoft.com/office/drawing/2014/main" id="{96EA62ED-95C2-4CD5-B379-B314B20E0D42}"/>
              </a:ext>
            </a:extLst>
          </p:cNvPr>
          <p:cNvPicPr>
            <a:picLocks noChangeAspect="1"/>
          </p:cNvPicPr>
          <p:nvPr/>
        </p:nvPicPr>
        <p:blipFill>
          <a:blip r:embed="rId4"/>
          <a:stretch>
            <a:fillRect/>
          </a:stretch>
        </p:blipFill>
        <p:spPr>
          <a:xfrm>
            <a:off x="627022" y="3445233"/>
            <a:ext cx="2033051" cy="1488769"/>
          </a:xfrm>
          <a:prstGeom prst="rect">
            <a:avLst/>
          </a:prstGeom>
        </p:spPr>
      </p:pic>
      <p:sp>
        <p:nvSpPr>
          <p:cNvPr id="3" name="Symbol zastępczy tekstu 2">
            <a:extLst>
              <a:ext uri="{FF2B5EF4-FFF2-40B4-BE49-F238E27FC236}">
                <a16:creationId xmlns:a16="http://schemas.microsoft.com/office/drawing/2014/main" id="{4595568B-62A6-4031-8308-A488B027ACB0}"/>
              </a:ext>
            </a:extLst>
          </p:cNvPr>
          <p:cNvSpPr>
            <a:spLocks noGrp="1"/>
          </p:cNvSpPr>
          <p:nvPr>
            <p:ph type="body" idx="1"/>
          </p:nvPr>
        </p:nvSpPr>
        <p:spPr>
          <a:xfrm>
            <a:off x="1413164" y="1347614"/>
            <a:ext cx="7448203" cy="2448272"/>
          </a:xfrm>
        </p:spPr>
        <p:txBody>
          <a:bodyPr/>
          <a:lstStyle/>
          <a:p>
            <a:pPr marL="266700" indent="-38100"/>
            <a:r>
              <a:rPr lang="pl-PL" dirty="0"/>
              <a:t>Prof. </a:t>
            </a:r>
            <a:r>
              <a:rPr lang="en-US" dirty="0"/>
              <a:t>Karen De </a:t>
            </a:r>
            <a:r>
              <a:rPr lang="en-US" dirty="0" err="1"/>
              <a:t>Clerck</a:t>
            </a:r>
            <a:r>
              <a:rPr lang="en-US" dirty="0"/>
              <a:t> </a:t>
            </a:r>
            <a:r>
              <a:rPr lang="pl-PL" dirty="0"/>
              <a:t>,</a:t>
            </a:r>
            <a:endParaRPr lang="en-US" dirty="0"/>
          </a:p>
          <a:p>
            <a:pPr marL="266700" indent="0"/>
            <a:r>
              <a:rPr lang="en-US" dirty="0"/>
              <a:t>Department of Materials, Textiles and Chemical</a:t>
            </a:r>
            <a:r>
              <a:rPr lang="pl-PL" dirty="0"/>
              <a:t> </a:t>
            </a:r>
            <a:r>
              <a:rPr lang="en-US" dirty="0"/>
              <a:t>Engineering, </a:t>
            </a:r>
            <a:endParaRPr lang="pl-PL" dirty="0"/>
          </a:p>
          <a:p>
            <a:pPr marL="266700" indent="0"/>
            <a:endParaRPr lang="pl-PL" sz="2400" dirty="0"/>
          </a:p>
          <a:p>
            <a:pPr marL="266700" indent="0" algn="ctr"/>
            <a:r>
              <a:rPr lang="en-US" sz="4000" dirty="0"/>
              <a:t>Ghent University</a:t>
            </a:r>
            <a:endParaRPr lang="en-US" sz="3600" dirty="0"/>
          </a:p>
          <a:p>
            <a:pPr marL="266700" indent="0"/>
            <a:endParaRPr lang="pl-PL" dirty="0"/>
          </a:p>
          <a:p>
            <a:endParaRPr lang="pl-PL" dirty="0"/>
          </a:p>
        </p:txBody>
      </p:sp>
    </p:spTree>
    <p:extLst>
      <p:ext uri="{BB962C8B-B14F-4D97-AF65-F5344CB8AC3E}">
        <p14:creationId xmlns:p14="http://schemas.microsoft.com/office/powerpoint/2010/main" val="2333487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73FF6D0-65F3-4898-B3EA-EC78D28A6E94}"/>
              </a:ext>
            </a:extLst>
          </p:cNvPr>
          <p:cNvSpPr>
            <a:spLocks noGrp="1"/>
          </p:cNvSpPr>
          <p:nvPr>
            <p:ph type="title"/>
          </p:nvPr>
        </p:nvSpPr>
        <p:spPr>
          <a:xfrm>
            <a:off x="1857798" y="139711"/>
            <a:ext cx="6829002" cy="857250"/>
          </a:xfrm>
        </p:spPr>
        <p:txBody>
          <a:bodyPr/>
          <a:lstStyle/>
          <a:p>
            <a:r>
              <a:rPr lang="en-US" dirty="0"/>
              <a:t>Presentation of Partners</a:t>
            </a:r>
          </a:p>
        </p:txBody>
      </p:sp>
      <p:sp>
        <p:nvSpPr>
          <p:cNvPr id="3" name="Symbol zastępczy tekstu 2">
            <a:extLst>
              <a:ext uri="{FF2B5EF4-FFF2-40B4-BE49-F238E27FC236}">
                <a16:creationId xmlns:a16="http://schemas.microsoft.com/office/drawing/2014/main" id="{4595568B-62A6-4031-8308-A488B027ACB0}"/>
              </a:ext>
            </a:extLst>
          </p:cNvPr>
          <p:cNvSpPr>
            <a:spLocks noGrp="1"/>
          </p:cNvSpPr>
          <p:nvPr>
            <p:ph type="body" idx="1"/>
          </p:nvPr>
        </p:nvSpPr>
        <p:spPr>
          <a:xfrm>
            <a:off x="1413164" y="1347614"/>
            <a:ext cx="7448203" cy="2448272"/>
          </a:xfrm>
        </p:spPr>
        <p:txBody>
          <a:bodyPr/>
          <a:lstStyle/>
          <a:p>
            <a:pPr marL="266700" indent="-38100"/>
            <a:r>
              <a:rPr lang="en-US" dirty="0"/>
              <a:t>PhD. Ricardo </a:t>
            </a:r>
            <a:r>
              <a:rPr lang="en-US" dirty="0" err="1"/>
              <a:t>Reier</a:t>
            </a:r>
            <a:r>
              <a:rPr lang="en-US" dirty="0"/>
              <a:t> Forradellas</a:t>
            </a:r>
          </a:p>
          <a:p>
            <a:pPr marL="266700" indent="0"/>
            <a:r>
              <a:rPr lang="en-US" dirty="0"/>
              <a:t>Director of Ávila Business School, </a:t>
            </a:r>
            <a:endParaRPr lang="pl-PL" dirty="0"/>
          </a:p>
          <a:p>
            <a:pPr marL="266700" indent="0"/>
            <a:r>
              <a:rPr lang="en-US" dirty="0"/>
              <a:t>Faculty of Social Sciences and Law,</a:t>
            </a:r>
            <a:endParaRPr lang="pl-PL" dirty="0"/>
          </a:p>
          <a:p>
            <a:pPr marL="266700" indent="0" algn="ctr"/>
            <a:r>
              <a:rPr lang="en-US" dirty="0"/>
              <a:t> </a:t>
            </a:r>
            <a:endParaRPr lang="pl-PL" dirty="0"/>
          </a:p>
          <a:p>
            <a:pPr marL="266700" indent="0" algn="ctr"/>
            <a:r>
              <a:rPr lang="en-US" sz="4000" dirty="0"/>
              <a:t>Catholic University of Ávila</a:t>
            </a:r>
          </a:p>
          <a:p>
            <a:pPr marL="266700" indent="0" algn="ctr"/>
            <a:endParaRPr lang="pl-PL" sz="1000" dirty="0"/>
          </a:p>
          <a:p>
            <a:pPr marL="266700" indent="0"/>
            <a:endParaRPr lang="pl-PL" sz="2400" dirty="0"/>
          </a:p>
          <a:p>
            <a:pPr marL="266700" indent="0"/>
            <a:endParaRPr lang="pl-PL" dirty="0"/>
          </a:p>
          <a:p>
            <a:endParaRPr lang="pl-PL" dirty="0"/>
          </a:p>
        </p:txBody>
      </p:sp>
      <p:pic>
        <p:nvPicPr>
          <p:cNvPr id="5" name="Obraz 4">
            <a:hlinkClick r:id="rId3"/>
            <a:extLst>
              <a:ext uri="{FF2B5EF4-FFF2-40B4-BE49-F238E27FC236}">
                <a16:creationId xmlns:a16="http://schemas.microsoft.com/office/drawing/2014/main" id="{2EAA17FC-D631-4EFC-8DF0-7F2EE72E0BAB}"/>
              </a:ext>
            </a:extLst>
          </p:cNvPr>
          <p:cNvPicPr>
            <a:picLocks noChangeAspect="1"/>
          </p:cNvPicPr>
          <p:nvPr/>
        </p:nvPicPr>
        <p:blipFill>
          <a:blip r:embed="rId4"/>
          <a:stretch>
            <a:fillRect/>
          </a:stretch>
        </p:blipFill>
        <p:spPr>
          <a:xfrm>
            <a:off x="766085" y="2992582"/>
            <a:ext cx="1294157" cy="1879609"/>
          </a:xfrm>
          <a:prstGeom prst="rect">
            <a:avLst/>
          </a:prstGeom>
        </p:spPr>
      </p:pic>
    </p:spTree>
    <p:extLst>
      <p:ext uri="{BB962C8B-B14F-4D97-AF65-F5344CB8AC3E}">
        <p14:creationId xmlns:p14="http://schemas.microsoft.com/office/powerpoint/2010/main" val="382138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73FF6D0-65F3-4898-B3EA-EC78D28A6E94}"/>
              </a:ext>
            </a:extLst>
          </p:cNvPr>
          <p:cNvSpPr>
            <a:spLocks noGrp="1"/>
          </p:cNvSpPr>
          <p:nvPr>
            <p:ph type="title"/>
          </p:nvPr>
        </p:nvSpPr>
        <p:spPr>
          <a:xfrm>
            <a:off x="2026240" y="1188282"/>
            <a:ext cx="6829002" cy="857250"/>
          </a:xfrm>
        </p:spPr>
        <p:txBody>
          <a:bodyPr>
            <a:normAutofit/>
          </a:bodyPr>
          <a:lstStyle/>
          <a:p>
            <a:r>
              <a:rPr lang="pl-PL" dirty="0"/>
              <a:t>Project </a:t>
            </a:r>
            <a:r>
              <a:rPr lang="en-US" dirty="0"/>
              <a:t>Budget</a:t>
            </a:r>
          </a:p>
        </p:txBody>
      </p:sp>
      <p:sp>
        <p:nvSpPr>
          <p:cNvPr id="3" name="Symbol zastępczy tekstu 2">
            <a:extLst>
              <a:ext uri="{FF2B5EF4-FFF2-40B4-BE49-F238E27FC236}">
                <a16:creationId xmlns:a16="http://schemas.microsoft.com/office/drawing/2014/main" id="{4595568B-62A6-4031-8308-A488B027ACB0}"/>
              </a:ext>
            </a:extLst>
          </p:cNvPr>
          <p:cNvSpPr>
            <a:spLocks noGrp="1"/>
          </p:cNvSpPr>
          <p:nvPr>
            <p:ph type="body" idx="1"/>
          </p:nvPr>
        </p:nvSpPr>
        <p:spPr>
          <a:xfrm>
            <a:off x="2026240" y="3308486"/>
            <a:ext cx="6818658" cy="2448272"/>
          </a:xfrm>
        </p:spPr>
        <p:txBody>
          <a:bodyPr/>
          <a:lstStyle/>
          <a:p>
            <a:r>
              <a:rPr lang="pl-PL" dirty="0"/>
              <a:t>Małgorzata Michalak</a:t>
            </a:r>
            <a:r>
              <a:rPr lang="en-US" dirty="0"/>
              <a:t>,</a:t>
            </a:r>
            <a:endParaRPr lang="pl-PL" dirty="0"/>
          </a:p>
          <a:p>
            <a:r>
              <a:rPr lang="en-US" dirty="0"/>
              <a:t>Lodz University of Technology​</a:t>
            </a:r>
          </a:p>
          <a:p>
            <a:endParaRPr lang="en-US" dirty="0"/>
          </a:p>
        </p:txBody>
      </p:sp>
    </p:spTree>
    <p:extLst>
      <p:ext uri="{BB962C8B-B14F-4D97-AF65-F5344CB8AC3E}">
        <p14:creationId xmlns:p14="http://schemas.microsoft.com/office/powerpoint/2010/main" val="1799141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97;p35">
            <a:extLst>
              <a:ext uri="{FF2B5EF4-FFF2-40B4-BE49-F238E27FC236}">
                <a16:creationId xmlns:a16="http://schemas.microsoft.com/office/drawing/2014/main" id="{FFE4066A-3694-4FD6-A3FA-9CCD90272A33}"/>
              </a:ext>
            </a:extLst>
          </p:cNvPr>
          <p:cNvSpPr txBox="1">
            <a:spLocks/>
          </p:cNvSpPr>
          <p:nvPr/>
        </p:nvSpPr>
        <p:spPr>
          <a:xfrm>
            <a:off x="0" y="0"/>
            <a:ext cx="9144000" cy="569400"/>
          </a:xfrm>
          <a:prstGeom prst="rect">
            <a:avLst/>
          </a:prstGeom>
          <a:solidFill>
            <a:srgbClr val="67707A"/>
          </a:solid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ctr">
              <a:buClr>
                <a:schemeClr val="dk1"/>
              </a:buClr>
              <a:buSzPct val="131250"/>
              <a:buFont typeface="Calibri"/>
              <a:buNone/>
            </a:pPr>
            <a:r>
              <a:rPr lang="en-US" sz="3200" b="1" dirty="0">
                <a:solidFill>
                  <a:schemeClr val="lt1"/>
                </a:solidFill>
                <a:latin typeface="Calibri"/>
                <a:ea typeface="Calibri"/>
                <a:cs typeface="Calibri"/>
                <a:sym typeface="Calibri"/>
              </a:rPr>
              <a:t>Project </a:t>
            </a:r>
            <a:r>
              <a:rPr lang="pl-PL" sz="3200" b="1" dirty="0" err="1">
                <a:solidFill>
                  <a:schemeClr val="lt1"/>
                </a:solidFill>
                <a:latin typeface="Calibri"/>
                <a:ea typeface="Calibri"/>
                <a:cs typeface="Calibri"/>
                <a:sym typeface="Calibri"/>
              </a:rPr>
              <a:t>budget</a:t>
            </a:r>
            <a:r>
              <a:rPr lang="en-US" sz="3200" b="1" dirty="0">
                <a:solidFill>
                  <a:schemeClr val="lt1"/>
                </a:solidFill>
              </a:rPr>
              <a:t>                                 </a:t>
            </a:r>
            <a:r>
              <a:rPr lang="en-US" sz="3200" dirty="0">
                <a:solidFill>
                  <a:schemeClr val="lt1"/>
                </a:solidFill>
              </a:rPr>
              <a:t> </a:t>
            </a:r>
            <a:r>
              <a:rPr lang="en-US" sz="2680" dirty="0">
                <a:solidFill>
                  <a:schemeClr val="lt1"/>
                </a:solidFill>
                <a:latin typeface="Comfortaa"/>
                <a:ea typeface="Comfortaa"/>
                <a:cs typeface="Comfortaa"/>
                <a:sym typeface="Comfortaa"/>
              </a:rPr>
              <a:t>AI</a:t>
            </a:r>
            <a:r>
              <a:rPr lang="en-US" sz="2580" dirty="0">
                <a:solidFill>
                  <a:srgbClr val="49CFAE"/>
                </a:solidFill>
                <a:latin typeface="Comfortaa"/>
                <a:ea typeface="Comfortaa"/>
                <a:cs typeface="Comfortaa"/>
                <a:sym typeface="Comfortaa"/>
              </a:rPr>
              <a:t>design</a:t>
            </a:r>
            <a:r>
              <a:rPr lang="en-US" sz="2680" dirty="0">
                <a:solidFill>
                  <a:schemeClr val="lt1"/>
                </a:solidFill>
                <a:latin typeface="Comfortaa"/>
                <a:ea typeface="Comfortaa"/>
                <a:cs typeface="Comfortaa"/>
                <a:sym typeface="Comfortaa"/>
              </a:rPr>
              <a:t>TEX</a:t>
            </a:r>
            <a:endParaRPr lang="en-US" sz="4800" dirty="0">
              <a:solidFill>
                <a:schemeClr val="lt1"/>
              </a:solidFill>
            </a:endParaRPr>
          </a:p>
        </p:txBody>
      </p:sp>
      <p:pic>
        <p:nvPicPr>
          <p:cNvPr id="3" name="Obraz 2">
            <a:extLst>
              <a:ext uri="{FF2B5EF4-FFF2-40B4-BE49-F238E27FC236}">
                <a16:creationId xmlns:a16="http://schemas.microsoft.com/office/drawing/2014/main" id="{C123D390-787A-E82B-4C8D-6E189446E030}"/>
              </a:ext>
            </a:extLst>
          </p:cNvPr>
          <p:cNvPicPr>
            <a:picLocks noChangeAspect="1"/>
          </p:cNvPicPr>
          <p:nvPr/>
        </p:nvPicPr>
        <p:blipFill>
          <a:blip r:embed="rId3"/>
          <a:stretch>
            <a:fillRect/>
          </a:stretch>
        </p:blipFill>
        <p:spPr>
          <a:xfrm>
            <a:off x="0" y="957488"/>
            <a:ext cx="9144000" cy="2810224"/>
          </a:xfrm>
          <a:prstGeom prst="rect">
            <a:avLst/>
          </a:prstGeom>
        </p:spPr>
      </p:pic>
    </p:spTree>
    <p:extLst>
      <p:ext uri="{BB962C8B-B14F-4D97-AF65-F5344CB8AC3E}">
        <p14:creationId xmlns:p14="http://schemas.microsoft.com/office/powerpoint/2010/main" val="1513216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97;p35">
            <a:extLst>
              <a:ext uri="{FF2B5EF4-FFF2-40B4-BE49-F238E27FC236}">
                <a16:creationId xmlns:a16="http://schemas.microsoft.com/office/drawing/2014/main" id="{FFE4066A-3694-4FD6-A3FA-9CCD90272A33}"/>
              </a:ext>
            </a:extLst>
          </p:cNvPr>
          <p:cNvSpPr txBox="1">
            <a:spLocks/>
          </p:cNvSpPr>
          <p:nvPr/>
        </p:nvSpPr>
        <p:spPr>
          <a:xfrm>
            <a:off x="0" y="0"/>
            <a:ext cx="9144000" cy="569400"/>
          </a:xfrm>
          <a:prstGeom prst="rect">
            <a:avLst/>
          </a:prstGeom>
          <a:solidFill>
            <a:srgbClr val="67707A"/>
          </a:solid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ctr">
              <a:buClr>
                <a:schemeClr val="dk1"/>
              </a:buClr>
              <a:buSzPct val="131250"/>
              <a:buFont typeface="Calibri"/>
              <a:buNone/>
            </a:pPr>
            <a:r>
              <a:rPr lang="en-US" sz="3200" b="1" dirty="0">
                <a:solidFill>
                  <a:schemeClr val="lt1"/>
                </a:solidFill>
                <a:latin typeface="Calibri"/>
                <a:ea typeface="Calibri"/>
                <a:cs typeface="Calibri"/>
                <a:sym typeface="Calibri"/>
              </a:rPr>
              <a:t>Project </a:t>
            </a:r>
            <a:r>
              <a:rPr lang="pl-PL" sz="3200" b="1" dirty="0" err="1">
                <a:solidFill>
                  <a:schemeClr val="lt1"/>
                </a:solidFill>
                <a:latin typeface="Calibri"/>
                <a:ea typeface="Calibri"/>
                <a:cs typeface="Calibri"/>
                <a:sym typeface="Calibri"/>
              </a:rPr>
              <a:t>budget</a:t>
            </a:r>
            <a:r>
              <a:rPr lang="en-US" sz="3200" b="1" dirty="0">
                <a:solidFill>
                  <a:schemeClr val="lt1"/>
                </a:solidFill>
              </a:rPr>
              <a:t>                                 </a:t>
            </a:r>
            <a:r>
              <a:rPr lang="en-US" sz="3200" dirty="0">
                <a:solidFill>
                  <a:schemeClr val="lt1"/>
                </a:solidFill>
              </a:rPr>
              <a:t> </a:t>
            </a:r>
            <a:r>
              <a:rPr lang="en-US" sz="2680" dirty="0">
                <a:solidFill>
                  <a:schemeClr val="lt1"/>
                </a:solidFill>
                <a:latin typeface="Comfortaa"/>
                <a:ea typeface="Comfortaa"/>
                <a:cs typeface="Comfortaa"/>
                <a:sym typeface="Comfortaa"/>
              </a:rPr>
              <a:t>AI</a:t>
            </a:r>
            <a:r>
              <a:rPr lang="en-US" sz="2580" dirty="0">
                <a:solidFill>
                  <a:srgbClr val="49CFAE"/>
                </a:solidFill>
                <a:latin typeface="Comfortaa"/>
                <a:ea typeface="Comfortaa"/>
                <a:cs typeface="Comfortaa"/>
                <a:sym typeface="Comfortaa"/>
              </a:rPr>
              <a:t>design</a:t>
            </a:r>
            <a:r>
              <a:rPr lang="en-US" sz="2680" dirty="0">
                <a:solidFill>
                  <a:schemeClr val="lt1"/>
                </a:solidFill>
                <a:latin typeface="Comfortaa"/>
                <a:ea typeface="Comfortaa"/>
                <a:cs typeface="Comfortaa"/>
                <a:sym typeface="Comfortaa"/>
              </a:rPr>
              <a:t>TEX</a:t>
            </a:r>
            <a:endParaRPr lang="en-US" sz="4800" dirty="0">
              <a:solidFill>
                <a:schemeClr val="lt1"/>
              </a:solidFill>
            </a:endParaRPr>
          </a:p>
        </p:txBody>
      </p:sp>
      <p:sp>
        <p:nvSpPr>
          <p:cNvPr id="3" name="pole tekstowe 2">
            <a:extLst>
              <a:ext uri="{FF2B5EF4-FFF2-40B4-BE49-F238E27FC236}">
                <a16:creationId xmlns:a16="http://schemas.microsoft.com/office/drawing/2014/main" id="{2E2CAF17-E6C8-AAC0-038A-8B39D6F93A87}"/>
              </a:ext>
            </a:extLst>
          </p:cNvPr>
          <p:cNvSpPr txBox="1"/>
          <p:nvPr/>
        </p:nvSpPr>
        <p:spPr>
          <a:xfrm>
            <a:off x="1946092" y="1029298"/>
            <a:ext cx="4572000" cy="307777"/>
          </a:xfrm>
          <a:prstGeom prst="rect">
            <a:avLst/>
          </a:prstGeom>
          <a:noFill/>
        </p:spPr>
        <p:txBody>
          <a:bodyPr wrap="square">
            <a:spAutoFit/>
          </a:bodyPr>
          <a:lstStyle/>
          <a:p>
            <a:r>
              <a:rPr lang="pl-PL" sz="1400" b="1" dirty="0">
                <a:effectLst/>
                <a:latin typeface="Aptos" panose="020B0004020202020204" pitchFamily="34" charset="0"/>
                <a:ea typeface="Aptos" panose="020B0004020202020204" pitchFamily="34" charset="0"/>
                <a:cs typeface="Times New Roman" panose="02020603050405020304" pitchFamily="18" charset="0"/>
              </a:rPr>
              <a:t>GENERAL AND SPECIFIC ELIGIBILITY CONDITIONS</a:t>
            </a:r>
            <a:endParaRPr lang="pl-PL" dirty="0"/>
          </a:p>
        </p:txBody>
      </p:sp>
      <p:sp>
        <p:nvSpPr>
          <p:cNvPr id="6" name="pole tekstowe 5">
            <a:extLst>
              <a:ext uri="{FF2B5EF4-FFF2-40B4-BE49-F238E27FC236}">
                <a16:creationId xmlns:a16="http://schemas.microsoft.com/office/drawing/2014/main" id="{72802471-1FD0-6B04-3C82-6DD110650E01}"/>
              </a:ext>
            </a:extLst>
          </p:cNvPr>
          <p:cNvSpPr txBox="1"/>
          <p:nvPr/>
        </p:nvSpPr>
        <p:spPr>
          <a:xfrm>
            <a:off x="456004" y="2042836"/>
            <a:ext cx="8634137" cy="1442254"/>
          </a:xfrm>
          <a:prstGeom prst="rect">
            <a:avLst/>
          </a:prstGeom>
          <a:noFill/>
        </p:spPr>
        <p:txBody>
          <a:bodyPr wrap="square">
            <a:spAutoFit/>
          </a:bodyPr>
          <a:lstStyle/>
          <a:p>
            <a:pPr>
              <a:lnSpc>
                <a:spcPct val="107000"/>
              </a:lnSpc>
              <a:spcAft>
                <a:spcPts val="800"/>
              </a:spcAf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Lump sum contributions are eligible, if:</a:t>
            </a:r>
            <a:endParaRPr lang="pl-PL" sz="14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(a) they are set out in Annex 2 (Project’s budget)</a:t>
            </a:r>
            <a:endParaRPr lang="pl-PL"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(b) the work packages are completed and the work is properly </a:t>
            </a:r>
            <a:br>
              <a:rPr lang="pl-PL" sz="1400" kern="100" dirty="0">
                <a:effectLst/>
                <a:latin typeface="Aptos" panose="020B0004020202020204" pitchFamily="34" charset="0"/>
                <a:ea typeface="Aptos" panose="020B0004020202020204" pitchFamily="34" charset="0"/>
                <a:cs typeface="Times New Roman" panose="02020603050405020304" pitchFamily="18" charset="0"/>
              </a:rPr>
            </a:br>
            <a:r>
              <a:rPr lang="en-GB" sz="1400" kern="100" dirty="0">
                <a:effectLst/>
                <a:latin typeface="Aptos" panose="020B0004020202020204" pitchFamily="34" charset="0"/>
                <a:ea typeface="Aptos" panose="020B0004020202020204" pitchFamily="34" charset="0"/>
                <a:cs typeface="Times New Roman" panose="02020603050405020304" pitchFamily="18" charset="0"/>
              </a:rPr>
              <a:t>implemented by the beneficiaries and/or the results are achieved, </a:t>
            </a:r>
            <a:br>
              <a:rPr lang="pl-PL" sz="1400" kern="100" dirty="0">
                <a:effectLst/>
                <a:latin typeface="Aptos" panose="020B0004020202020204" pitchFamily="34" charset="0"/>
                <a:ea typeface="Aptos" panose="020B0004020202020204" pitchFamily="34" charset="0"/>
                <a:cs typeface="Times New Roman" panose="02020603050405020304" pitchFamily="18" charset="0"/>
              </a:rPr>
            </a:br>
            <a:r>
              <a:rPr lang="en-GB" sz="1400" kern="100" dirty="0">
                <a:effectLst/>
                <a:latin typeface="Aptos" panose="020B0004020202020204" pitchFamily="34" charset="0"/>
                <a:ea typeface="Aptos" panose="020B0004020202020204" pitchFamily="34" charset="0"/>
                <a:cs typeface="Times New Roman" panose="02020603050405020304" pitchFamily="18" charset="0"/>
              </a:rPr>
              <a:t>in the period set out</a:t>
            </a:r>
            <a:r>
              <a:rPr lang="pl-PL" sz="14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in the Project.</a:t>
            </a:r>
            <a:endParaRPr lang="pl-PL"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Obraz 7">
            <a:extLst>
              <a:ext uri="{FF2B5EF4-FFF2-40B4-BE49-F238E27FC236}">
                <a16:creationId xmlns:a16="http://schemas.microsoft.com/office/drawing/2014/main" id="{FA931DCC-45C0-4D85-D488-187B46EF92D9}"/>
              </a:ext>
            </a:extLst>
          </p:cNvPr>
          <p:cNvPicPr>
            <a:picLocks noChangeAspect="1"/>
          </p:cNvPicPr>
          <p:nvPr/>
        </p:nvPicPr>
        <p:blipFill>
          <a:blip r:embed="rId3"/>
          <a:stretch>
            <a:fillRect/>
          </a:stretch>
        </p:blipFill>
        <p:spPr>
          <a:xfrm>
            <a:off x="5799047" y="1563097"/>
            <a:ext cx="2751286" cy="2285402"/>
          </a:xfrm>
          <a:prstGeom prst="rect">
            <a:avLst/>
          </a:prstGeom>
        </p:spPr>
      </p:pic>
    </p:spTree>
    <p:extLst>
      <p:ext uri="{BB962C8B-B14F-4D97-AF65-F5344CB8AC3E}">
        <p14:creationId xmlns:p14="http://schemas.microsoft.com/office/powerpoint/2010/main" val="2057548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97;p35">
            <a:extLst>
              <a:ext uri="{FF2B5EF4-FFF2-40B4-BE49-F238E27FC236}">
                <a16:creationId xmlns:a16="http://schemas.microsoft.com/office/drawing/2014/main" id="{FFE4066A-3694-4FD6-A3FA-9CCD90272A33}"/>
              </a:ext>
            </a:extLst>
          </p:cNvPr>
          <p:cNvSpPr txBox="1">
            <a:spLocks/>
          </p:cNvSpPr>
          <p:nvPr/>
        </p:nvSpPr>
        <p:spPr>
          <a:xfrm>
            <a:off x="0" y="0"/>
            <a:ext cx="9144000" cy="569400"/>
          </a:xfrm>
          <a:prstGeom prst="rect">
            <a:avLst/>
          </a:prstGeom>
          <a:solidFill>
            <a:srgbClr val="67707A"/>
          </a:solid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ctr">
              <a:buClr>
                <a:schemeClr val="dk1"/>
              </a:buClr>
              <a:buSzPct val="131250"/>
              <a:buFont typeface="Calibri"/>
              <a:buNone/>
            </a:pPr>
            <a:r>
              <a:rPr lang="en-US" sz="3200" b="1" dirty="0">
                <a:solidFill>
                  <a:schemeClr val="lt1"/>
                </a:solidFill>
                <a:latin typeface="Calibri"/>
                <a:ea typeface="Calibri"/>
                <a:cs typeface="Calibri"/>
                <a:sym typeface="Calibri"/>
              </a:rPr>
              <a:t>Project </a:t>
            </a:r>
            <a:r>
              <a:rPr lang="pl-PL" sz="3200" b="1" dirty="0" err="1">
                <a:solidFill>
                  <a:schemeClr val="lt1"/>
                </a:solidFill>
                <a:latin typeface="Calibri"/>
                <a:ea typeface="Calibri"/>
                <a:cs typeface="Calibri"/>
                <a:sym typeface="Calibri"/>
              </a:rPr>
              <a:t>budget</a:t>
            </a:r>
            <a:r>
              <a:rPr lang="en-US" sz="3200" b="1" dirty="0">
                <a:solidFill>
                  <a:schemeClr val="lt1"/>
                </a:solidFill>
              </a:rPr>
              <a:t>                                 </a:t>
            </a:r>
            <a:r>
              <a:rPr lang="en-US" sz="3200" dirty="0">
                <a:solidFill>
                  <a:schemeClr val="lt1"/>
                </a:solidFill>
              </a:rPr>
              <a:t> </a:t>
            </a:r>
            <a:r>
              <a:rPr lang="en-US" sz="2680" dirty="0">
                <a:solidFill>
                  <a:schemeClr val="lt1"/>
                </a:solidFill>
                <a:latin typeface="Comfortaa"/>
                <a:ea typeface="Comfortaa"/>
                <a:cs typeface="Comfortaa"/>
                <a:sym typeface="Comfortaa"/>
              </a:rPr>
              <a:t>AI</a:t>
            </a:r>
            <a:r>
              <a:rPr lang="en-US" sz="2580" dirty="0">
                <a:solidFill>
                  <a:srgbClr val="49CFAE"/>
                </a:solidFill>
                <a:latin typeface="Comfortaa"/>
                <a:ea typeface="Comfortaa"/>
                <a:cs typeface="Comfortaa"/>
                <a:sym typeface="Comfortaa"/>
              </a:rPr>
              <a:t>design</a:t>
            </a:r>
            <a:r>
              <a:rPr lang="en-US" sz="2680" dirty="0">
                <a:solidFill>
                  <a:schemeClr val="lt1"/>
                </a:solidFill>
                <a:latin typeface="Comfortaa"/>
                <a:ea typeface="Comfortaa"/>
                <a:cs typeface="Comfortaa"/>
                <a:sym typeface="Comfortaa"/>
              </a:rPr>
              <a:t>TEX</a:t>
            </a:r>
            <a:endParaRPr lang="en-US" sz="4800" dirty="0">
              <a:solidFill>
                <a:schemeClr val="lt1"/>
              </a:solidFill>
            </a:endParaRPr>
          </a:p>
        </p:txBody>
      </p:sp>
      <p:sp>
        <p:nvSpPr>
          <p:cNvPr id="4" name="pole tekstowe 3">
            <a:extLst>
              <a:ext uri="{FF2B5EF4-FFF2-40B4-BE49-F238E27FC236}">
                <a16:creationId xmlns:a16="http://schemas.microsoft.com/office/drawing/2014/main" id="{2979E2F4-BCA5-581B-CCF0-D177561BDB51}"/>
              </a:ext>
            </a:extLst>
          </p:cNvPr>
          <p:cNvSpPr txBox="1"/>
          <p:nvPr/>
        </p:nvSpPr>
        <p:spPr>
          <a:xfrm>
            <a:off x="215435" y="1010149"/>
            <a:ext cx="8512058" cy="1422377"/>
          </a:xfrm>
          <a:prstGeom prst="rect">
            <a:avLst/>
          </a:prstGeom>
          <a:noFill/>
        </p:spPr>
        <p:txBody>
          <a:bodyPr wrap="square">
            <a:spAutoFit/>
          </a:bodyPr>
          <a:lstStyle/>
          <a:p>
            <a:pPr algn="ctr"/>
            <a:r>
              <a:rPr lang="en-GB" b="1" dirty="0">
                <a:latin typeface="Aptos" panose="020B0004020202020204" pitchFamily="34" charset="0"/>
                <a:cs typeface="Times New Roman" panose="02020603050405020304" pitchFamily="18" charset="0"/>
              </a:rPr>
              <a:t>CHANGES TO BUDGET </a:t>
            </a:r>
            <a:endParaRPr lang="pl-PL" b="1" dirty="0">
              <a:latin typeface="Aptos" panose="020B0004020202020204" pitchFamily="34" charset="0"/>
              <a:cs typeface="Times New Roman" panose="02020603050405020304" pitchFamily="18" charset="0"/>
            </a:endParaRPr>
          </a:p>
          <a:p>
            <a:pPr algn="ctr"/>
            <a:endParaRPr lang="pl-PL" b="1" dirty="0">
              <a:latin typeface="Aptos" panose="020B0004020202020204" pitchFamily="34" charset="0"/>
              <a:cs typeface="Times New Roman" panose="02020603050405020304" pitchFamily="18" charset="0"/>
            </a:endParaRPr>
          </a:p>
          <a:p>
            <a:pPr algn="ctr"/>
            <a:endParaRPr lang="pl-PL" b="1" dirty="0">
              <a:latin typeface="Aptos" panose="020B0004020202020204" pitchFamily="34" charset="0"/>
              <a:cs typeface="Times New Roman" panose="02020603050405020304" pitchFamily="18" charset="0"/>
            </a:endParaRPr>
          </a:p>
          <a:p>
            <a:pPr algn="ctr">
              <a:lnSpc>
                <a:spcPct val="107000"/>
              </a:lnSpc>
              <a:spcAft>
                <a:spcPts val="800"/>
              </a:spcAft>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Amendments for transfers between </a:t>
            </a:r>
            <a:r>
              <a:rPr lang="en-GB" sz="1400" i="1" kern="100" dirty="0">
                <a:effectLst/>
                <a:latin typeface="Aptos" panose="020B0004020202020204" pitchFamily="34" charset="0"/>
                <a:ea typeface="Aptos" panose="020B0004020202020204" pitchFamily="34" charset="0"/>
                <a:cs typeface="Times New Roman" panose="02020603050405020304" pitchFamily="18" charset="0"/>
              </a:rPr>
              <a:t>work packages </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are moreover possible only if the work packages concerned are not already completed (and declared in a financial statement) and the transfers are justified by the technical implementation of the action.</a:t>
            </a:r>
            <a:endParaRPr lang="pl-PL"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Obraz 8">
            <a:extLst>
              <a:ext uri="{FF2B5EF4-FFF2-40B4-BE49-F238E27FC236}">
                <a16:creationId xmlns:a16="http://schemas.microsoft.com/office/drawing/2014/main" id="{AE33F747-9DB5-7392-BAEF-98EB216DC6E3}"/>
              </a:ext>
            </a:extLst>
          </p:cNvPr>
          <p:cNvPicPr>
            <a:picLocks noChangeAspect="1"/>
          </p:cNvPicPr>
          <p:nvPr/>
        </p:nvPicPr>
        <p:blipFill>
          <a:blip r:embed="rId3"/>
          <a:stretch>
            <a:fillRect/>
          </a:stretch>
        </p:blipFill>
        <p:spPr>
          <a:xfrm>
            <a:off x="202247" y="2486460"/>
            <a:ext cx="3669522" cy="2264496"/>
          </a:xfrm>
          <a:prstGeom prst="rect">
            <a:avLst/>
          </a:prstGeom>
        </p:spPr>
      </p:pic>
      <p:sp>
        <p:nvSpPr>
          <p:cNvPr id="11" name="pole tekstowe 10">
            <a:extLst>
              <a:ext uri="{FF2B5EF4-FFF2-40B4-BE49-F238E27FC236}">
                <a16:creationId xmlns:a16="http://schemas.microsoft.com/office/drawing/2014/main" id="{A5CD1B24-1249-3D41-72AD-3661E4387640}"/>
              </a:ext>
            </a:extLst>
          </p:cNvPr>
          <p:cNvSpPr txBox="1"/>
          <p:nvPr/>
        </p:nvSpPr>
        <p:spPr>
          <a:xfrm>
            <a:off x="4100438" y="3216797"/>
            <a:ext cx="4572000" cy="545534"/>
          </a:xfrm>
          <a:prstGeom prst="rect">
            <a:avLst/>
          </a:prstGeom>
          <a:noFill/>
        </p:spPr>
        <p:txBody>
          <a:bodyPr wrap="square">
            <a:spAutoFit/>
          </a:bodyPr>
          <a:lstStyle/>
          <a:p>
            <a:pPr algn="ctr">
              <a:lnSpc>
                <a:spcPct val="107000"/>
              </a:lnSpc>
              <a:spcAft>
                <a:spcPts val="800"/>
              </a:spcAft>
            </a:pPr>
            <a:r>
              <a:rPr lang="en-GB" sz="14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CATEGORIES WITH LUMP SUMS COSTS OR CONTRIBUTIONS ALWAYS REQUIRE AN AMENDMENT</a:t>
            </a:r>
            <a:endParaRPr lang="pl-PL" sz="18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96004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97;p35">
            <a:extLst>
              <a:ext uri="{FF2B5EF4-FFF2-40B4-BE49-F238E27FC236}">
                <a16:creationId xmlns:a16="http://schemas.microsoft.com/office/drawing/2014/main" id="{FFE4066A-3694-4FD6-A3FA-9CCD90272A33}"/>
              </a:ext>
            </a:extLst>
          </p:cNvPr>
          <p:cNvSpPr txBox="1">
            <a:spLocks/>
          </p:cNvSpPr>
          <p:nvPr/>
        </p:nvSpPr>
        <p:spPr>
          <a:xfrm>
            <a:off x="0" y="0"/>
            <a:ext cx="9144000" cy="569400"/>
          </a:xfrm>
          <a:prstGeom prst="rect">
            <a:avLst/>
          </a:prstGeom>
          <a:solidFill>
            <a:srgbClr val="67707A"/>
          </a:solid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ctr">
              <a:buClr>
                <a:schemeClr val="dk1"/>
              </a:buClr>
              <a:buSzPct val="131250"/>
              <a:buFont typeface="Calibri"/>
              <a:buNone/>
            </a:pPr>
            <a:r>
              <a:rPr lang="en-US" sz="3200" b="1" dirty="0">
                <a:solidFill>
                  <a:schemeClr val="lt1"/>
                </a:solidFill>
                <a:latin typeface="Calibri"/>
                <a:ea typeface="Calibri"/>
                <a:cs typeface="Calibri"/>
                <a:sym typeface="Calibri"/>
              </a:rPr>
              <a:t>Project </a:t>
            </a:r>
            <a:r>
              <a:rPr lang="pl-PL" sz="3200" b="1" dirty="0" err="1">
                <a:solidFill>
                  <a:schemeClr val="lt1"/>
                </a:solidFill>
                <a:latin typeface="Calibri"/>
                <a:ea typeface="Calibri"/>
                <a:cs typeface="Calibri"/>
                <a:sym typeface="Calibri"/>
              </a:rPr>
              <a:t>budget</a:t>
            </a:r>
            <a:r>
              <a:rPr lang="en-US" sz="3200" b="1" dirty="0">
                <a:solidFill>
                  <a:schemeClr val="lt1"/>
                </a:solidFill>
              </a:rPr>
              <a:t>                                 </a:t>
            </a:r>
            <a:r>
              <a:rPr lang="en-US" sz="3200" dirty="0">
                <a:solidFill>
                  <a:schemeClr val="lt1"/>
                </a:solidFill>
              </a:rPr>
              <a:t> </a:t>
            </a:r>
            <a:r>
              <a:rPr lang="en-US" sz="2680" dirty="0">
                <a:solidFill>
                  <a:schemeClr val="lt1"/>
                </a:solidFill>
                <a:latin typeface="Comfortaa"/>
                <a:ea typeface="Comfortaa"/>
                <a:cs typeface="Comfortaa"/>
                <a:sym typeface="Comfortaa"/>
              </a:rPr>
              <a:t>AI</a:t>
            </a:r>
            <a:r>
              <a:rPr lang="en-US" sz="2580" dirty="0">
                <a:solidFill>
                  <a:srgbClr val="49CFAE"/>
                </a:solidFill>
                <a:latin typeface="Comfortaa"/>
                <a:ea typeface="Comfortaa"/>
                <a:cs typeface="Comfortaa"/>
                <a:sym typeface="Comfortaa"/>
              </a:rPr>
              <a:t>design</a:t>
            </a:r>
            <a:r>
              <a:rPr lang="en-US" sz="2680" dirty="0">
                <a:solidFill>
                  <a:schemeClr val="lt1"/>
                </a:solidFill>
                <a:latin typeface="Comfortaa"/>
                <a:ea typeface="Comfortaa"/>
                <a:cs typeface="Comfortaa"/>
                <a:sym typeface="Comfortaa"/>
              </a:rPr>
              <a:t>TEX</a:t>
            </a:r>
            <a:endParaRPr lang="en-US" sz="4800" dirty="0">
              <a:solidFill>
                <a:schemeClr val="lt1"/>
              </a:solidFill>
            </a:endParaRPr>
          </a:p>
        </p:txBody>
      </p:sp>
      <p:sp>
        <p:nvSpPr>
          <p:cNvPr id="3" name="pole tekstowe 2">
            <a:extLst>
              <a:ext uri="{FF2B5EF4-FFF2-40B4-BE49-F238E27FC236}">
                <a16:creationId xmlns:a16="http://schemas.microsoft.com/office/drawing/2014/main" id="{E9031C02-C221-4777-B7EA-3240B6F919BB}"/>
              </a:ext>
            </a:extLst>
          </p:cNvPr>
          <p:cNvSpPr txBox="1"/>
          <p:nvPr/>
        </p:nvSpPr>
        <p:spPr>
          <a:xfrm>
            <a:off x="277393" y="1743302"/>
            <a:ext cx="2882036" cy="712887"/>
          </a:xfrm>
          <a:prstGeom prst="rect">
            <a:avLst/>
          </a:prstGeom>
          <a:noFill/>
        </p:spPr>
        <p:txBody>
          <a:bodyPr wrap="square">
            <a:spAutoFit/>
          </a:bodyPr>
          <a:lstStyle/>
          <a:p>
            <a:pPr algn="ctr">
              <a:lnSpc>
                <a:spcPct val="107000"/>
              </a:lnSpc>
              <a:spcAft>
                <a:spcPts val="800"/>
              </a:spcAft>
            </a:pPr>
            <a:r>
              <a:rPr lang="pl-PL" sz="16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PREFINANCING PAYMENTS</a:t>
            </a:r>
          </a:p>
          <a:p>
            <a:pPr algn="ctr">
              <a:lnSpc>
                <a:spcPct val="107000"/>
              </a:lnSpc>
              <a:spcAft>
                <a:spcPts val="800"/>
              </a:spcAft>
            </a:pPr>
            <a:r>
              <a:rPr lang="pl-PL" sz="4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 </a:t>
            </a:r>
            <a:r>
              <a:rPr lang="pl-PL" sz="16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IN PROGRESS</a:t>
            </a:r>
          </a:p>
        </p:txBody>
      </p:sp>
      <p:pic>
        <p:nvPicPr>
          <p:cNvPr id="6" name="Obraz 5">
            <a:extLst>
              <a:ext uri="{FF2B5EF4-FFF2-40B4-BE49-F238E27FC236}">
                <a16:creationId xmlns:a16="http://schemas.microsoft.com/office/drawing/2014/main" id="{4FBBC97A-36B4-E9D6-6CDB-A7007DDA0C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16879" y="1670472"/>
            <a:ext cx="5261667" cy="2700916"/>
          </a:xfrm>
          <a:prstGeom prst="rect">
            <a:avLst/>
          </a:prstGeom>
          <a:noFill/>
          <a:ln>
            <a:noFill/>
          </a:ln>
        </p:spPr>
      </p:pic>
      <p:sp>
        <p:nvSpPr>
          <p:cNvPr id="7" name="pole tekstowe 6">
            <a:extLst>
              <a:ext uri="{FF2B5EF4-FFF2-40B4-BE49-F238E27FC236}">
                <a16:creationId xmlns:a16="http://schemas.microsoft.com/office/drawing/2014/main" id="{043DBED9-A1DF-23C7-DA66-39AEC690ABD3}"/>
              </a:ext>
            </a:extLst>
          </p:cNvPr>
          <p:cNvSpPr txBox="1"/>
          <p:nvPr/>
        </p:nvSpPr>
        <p:spPr>
          <a:xfrm>
            <a:off x="339108" y="772112"/>
            <a:ext cx="8607807" cy="648126"/>
          </a:xfrm>
          <a:prstGeom prst="rect">
            <a:avLst/>
          </a:prstGeom>
          <a:noFill/>
        </p:spPr>
        <p:txBody>
          <a:bodyPr wrap="square">
            <a:spAutoFit/>
          </a:bodyPr>
          <a:lstStyle/>
          <a:p>
            <a:pPr algn="ctr">
              <a:lnSpc>
                <a:spcPct val="107000"/>
              </a:lnSpc>
              <a:spcAft>
                <a:spcPts val="800"/>
              </a:spcAft>
            </a:pPr>
            <a:r>
              <a:rPr lang="pl-PL" sz="1400" b="1" kern="100" dirty="0">
                <a:effectLst/>
                <a:latin typeface="Aptos" panose="020B0004020202020204" pitchFamily="34" charset="0"/>
                <a:ea typeface="Aptos" panose="020B0004020202020204" pitchFamily="34" charset="0"/>
                <a:cs typeface="Times New Roman" panose="02020603050405020304" pitchFamily="18" charset="0"/>
              </a:rPr>
              <a:t>PREFINANCING PAYMENTS</a:t>
            </a:r>
            <a:endParaRPr lang="pl-PL" sz="14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Funding of costs included in the Consortium Plan will be paid as agreed below:</a:t>
            </a:r>
            <a:endParaRPr lang="pl-PL"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26" name="Picture 2" descr="Are bank transfers safe? | Apex Currency">
            <a:extLst>
              <a:ext uri="{FF2B5EF4-FFF2-40B4-BE49-F238E27FC236}">
                <a16:creationId xmlns:a16="http://schemas.microsoft.com/office/drawing/2014/main" id="{02E56986-AD5A-8DBD-7645-14C7F98416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022" y="2779253"/>
            <a:ext cx="2555851" cy="1505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965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97;p35">
            <a:extLst>
              <a:ext uri="{FF2B5EF4-FFF2-40B4-BE49-F238E27FC236}">
                <a16:creationId xmlns:a16="http://schemas.microsoft.com/office/drawing/2014/main" id="{FFE4066A-3694-4FD6-A3FA-9CCD90272A33}"/>
              </a:ext>
            </a:extLst>
          </p:cNvPr>
          <p:cNvSpPr txBox="1">
            <a:spLocks/>
          </p:cNvSpPr>
          <p:nvPr/>
        </p:nvSpPr>
        <p:spPr>
          <a:xfrm>
            <a:off x="0" y="0"/>
            <a:ext cx="9144000" cy="569400"/>
          </a:xfrm>
          <a:prstGeom prst="rect">
            <a:avLst/>
          </a:prstGeom>
          <a:solidFill>
            <a:srgbClr val="67707A"/>
          </a:solid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ctr">
              <a:buClr>
                <a:schemeClr val="dk1"/>
              </a:buClr>
              <a:buSzPct val="131250"/>
              <a:buFont typeface="Calibri"/>
              <a:buNone/>
            </a:pPr>
            <a:r>
              <a:rPr lang="en-US" sz="3200" b="1" dirty="0">
                <a:solidFill>
                  <a:schemeClr val="lt1"/>
                </a:solidFill>
                <a:latin typeface="Calibri"/>
                <a:ea typeface="Calibri"/>
                <a:cs typeface="Calibri"/>
                <a:sym typeface="Calibri"/>
              </a:rPr>
              <a:t>Project </a:t>
            </a:r>
            <a:r>
              <a:rPr lang="pl-PL" sz="3200" b="1" dirty="0" err="1">
                <a:solidFill>
                  <a:schemeClr val="lt1"/>
                </a:solidFill>
                <a:latin typeface="Calibri"/>
                <a:ea typeface="Calibri"/>
                <a:cs typeface="Calibri"/>
                <a:sym typeface="Calibri"/>
              </a:rPr>
              <a:t>budget</a:t>
            </a:r>
            <a:r>
              <a:rPr lang="en-US" sz="3200" b="1" dirty="0">
                <a:solidFill>
                  <a:schemeClr val="lt1"/>
                </a:solidFill>
              </a:rPr>
              <a:t>                                 </a:t>
            </a:r>
            <a:r>
              <a:rPr lang="en-US" sz="3200" dirty="0">
                <a:solidFill>
                  <a:schemeClr val="lt1"/>
                </a:solidFill>
              </a:rPr>
              <a:t> </a:t>
            </a:r>
            <a:r>
              <a:rPr lang="en-US" sz="2680" dirty="0">
                <a:solidFill>
                  <a:schemeClr val="lt1"/>
                </a:solidFill>
                <a:latin typeface="Comfortaa"/>
                <a:ea typeface="Comfortaa"/>
                <a:cs typeface="Comfortaa"/>
                <a:sym typeface="Comfortaa"/>
              </a:rPr>
              <a:t>AI</a:t>
            </a:r>
            <a:r>
              <a:rPr lang="en-US" sz="2580" dirty="0">
                <a:solidFill>
                  <a:srgbClr val="49CFAE"/>
                </a:solidFill>
                <a:latin typeface="Comfortaa"/>
                <a:ea typeface="Comfortaa"/>
                <a:cs typeface="Comfortaa"/>
                <a:sym typeface="Comfortaa"/>
              </a:rPr>
              <a:t>design</a:t>
            </a:r>
            <a:r>
              <a:rPr lang="en-US" sz="2680" dirty="0">
                <a:solidFill>
                  <a:schemeClr val="lt1"/>
                </a:solidFill>
                <a:latin typeface="Comfortaa"/>
                <a:ea typeface="Comfortaa"/>
                <a:cs typeface="Comfortaa"/>
                <a:sym typeface="Comfortaa"/>
              </a:rPr>
              <a:t>TEX</a:t>
            </a:r>
            <a:endParaRPr lang="en-US" sz="4800" dirty="0">
              <a:solidFill>
                <a:schemeClr val="lt1"/>
              </a:solidFill>
            </a:endParaRPr>
          </a:p>
        </p:txBody>
      </p:sp>
      <p:sp>
        <p:nvSpPr>
          <p:cNvPr id="7" name="pole tekstowe 6">
            <a:extLst>
              <a:ext uri="{FF2B5EF4-FFF2-40B4-BE49-F238E27FC236}">
                <a16:creationId xmlns:a16="http://schemas.microsoft.com/office/drawing/2014/main" id="{043DBED9-A1DF-23C7-DA66-39AEC690ABD3}"/>
              </a:ext>
            </a:extLst>
          </p:cNvPr>
          <p:cNvSpPr txBox="1"/>
          <p:nvPr/>
        </p:nvSpPr>
        <p:spPr>
          <a:xfrm>
            <a:off x="3442165" y="1696087"/>
            <a:ext cx="5582148" cy="1211742"/>
          </a:xfrm>
          <a:prstGeom prst="rect">
            <a:avLst/>
          </a:prstGeom>
          <a:noFill/>
        </p:spPr>
        <p:txBody>
          <a:bodyPr wrap="square">
            <a:spAutoFit/>
          </a:bodyPr>
          <a:lstStyle/>
          <a:p>
            <a:pPr algn="ctr">
              <a:lnSpc>
                <a:spcPct val="107000"/>
              </a:lnSpc>
              <a:spcAft>
                <a:spcPts val="800"/>
              </a:spcAft>
            </a:pPr>
            <a:r>
              <a:rPr lang="pl-PL" sz="1400" b="1" kern="100" dirty="0">
                <a:effectLst/>
                <a:latin typeface="Aptos" panose="020B0004020202020204" pitchFamily="34" charset="0"/>
                <a:ea typeface="Aptos" panose="020B0004020202020204" pitchFamily="34" charset="0"/>
                <a:cs typeface="Times New Roman" panose="02020603050405020304" pitchFamily="18" charset="0"/>
              </a:rPr>
              <a:t>PREFINANCING </a:t>
            </a:r>
            <a:r>
              <a:rPr lang="pl-PL" b="1" kern="100" dirty="0">
                <a:latin typeface="Aptos" panose="020B0004020202020204" pitchFamily="34" charset="0"/>
                <a:ea typeface="Aptos" panose="020B0004020202020204" pitchFamily="34" charset="0"/>
                <a:cs typeface="Times New Roman" panose="02020603050405020304" pitchFamily="18" charset="0"/>
              </a:rPr>
              <a:t>ACCOUNTING NOTES</a:t>
            </a:r>
          </a:p>
          <a:p>
            <a:pPr algn="ctr">
              <a:lnSpc>
                <a:spcPct val="107000"/>
              </a:lnSpc>
              <a:spcAft>
                <a:spcPts val="800"/>
              </a:spcAft>
            </a:pPr>
            <a:endParaRPr lang="pl-PL" sz="1400" b="1"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After receiving advance payments, Project Partners are obliged to sign an</a:t>
            </a:r>
            <a:r>
              <a:rPr lang="pl-PL" sz="14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400" kern="100" dirty="0" err="1">
                <a:effectLst/>
                <a:latin typeface="Aptos" panose="020B0004020202020204" pitchFamily="34" charset="0"/>
                <a:ea typeface="Aptos" panose="020B0004020202020204" pitchFamily="34" charset="0"/>
                <a:cs typeface="Times New Roman" panose="02020603050405020304" pitchFamily="18" charset="0"/>
              </a:rPr>
              <a:t>accounting</a:t>
            </a:r>
            <a:r>
              <a:rPr lang="pl-PL" sz="1400" kern="100" dirty="0">
                <a:effectLst/>
                <a:latin typeface="Aptos" panose="020B0004020202020204" pitchFamily="34" charset="0"/>
                <a:ea typeface="Aptos" panose="020B0004020202020204" pitchFamily="34" charset="0"/>
                <a:cs typeface="Times New Roman" panose="02020603050405020304" pitchFamily="18" charset="0"/>
              </a:rPr>
              <a:t> </a:t>
            </a:r>
            <a:r>
              <a:rPr lang="pl-PL" sz="1400" kern="100" dirty="0" err="1">
                <a:effectLst/>
                <a:latin typeface="Aptos" panose="020B0004020202020204" pitchFamily="34" charset="0"/>
                <a:ea typeface="Aptos" panose="020B0004020202020204" pitchFamily="34" charset="0"/>
                <a:cs typeface="Times New Roman" panose="02020603050405020304" pitchFamily="18" charset="0"/>
              </a:rPr>
              <a:t>note</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confirming receipt of the payment</a:t>
            </a:r>
            <a:endParaRPr lang="pl-PL"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Obraz 10">
            <a:extLst>
              <a:ext uri="{FF2B5EF4-FFF2-40B4-BE49-F238E27FC236}">
                <a16:creationId xmlns:a16="http://schemas.microsoft.com/office/drawing/2014/main" id="{A0BE8E4D-DD4D-04C9-C437-70D62A7FFEC0}"/>
              </a:ext>
            </a:extLst>
          </p:cNvPr>
          <p:cNvPicPr>
            <a:picLocks noChangeAspect="1"/>
          </p:cNvPicPr>
          <p:nvPr/>
        </p:nvPicPr>
        <p:blipFill>
          <a:blip r:embed="rId3"/>
          <a:stretch>
            <a:fillRect/>
          </a:stretch>
        </p:blipFill>
        <p:spPr>
          <a:xfrm>
            <a:off x="376676" y="710773"/>
            <a:ext cx="2871147" cy="4109414"/>
          </a:xfrm>
          <a:prstGeom prst="rect">
            <a:avLst/>
          </a:prstGeom>
        </p:spPr>
      </p:pic>
    </p:spTree>
    <p:extLst>
      <p:ext uri="{BB962C8B-B14F-4D97-AF65-F5344CB8AC3E}">
        <p14:creationId xmlns:p14="http://schemas.microsoft.com/office/powerpoint/2010/main" val="438288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73FF6D0-65F3-4898-B3EA-EC78D28A6E94}"/>
              </a:ext>
            </a:extLst>
          </p:cNvPr>
          <p:cNvSpPr>
            <a:spLocks noGrp="1"/>
          </p:cNvSpPr>
          <p:nvPr>
            <p:ph type="title"/>
          </p:nvPr>
        </p:nvSpPr>
        <p:spPr>
          <a:xfrm>
            <a:off x="2015896" y="609548"/>
            <a:ext cx="6829002" cy="857250"/>
          </a:xfrm>
        </p:spPr>
        <p:txBody>
          <a:bodyPr>
            <a:normAutofit fontScale="90000"/>
          </a:bodyPr>
          <a:lstStyle/>
          <a:p>
            <a:r>
              <a:rPr lang="en-US" dirty="0"/>
              <a:t>Project Work Plan</a:t>
            </a:r>
            <a:r>
              <a:rPr lang="pl-PL" dirty="0"/>
              <a:t> </a:t>
            </a:r>
            <a:r>
              <a:rPr lang="en-US" dirty="0"/>
              <a:t>and Partner Responsibilities</a:t>
            </a:r>
          </a:p>
        </p:txBody>
      </p:sp>
      <p:sp>
        <p:nvSpPr>
          <p:cNvPr id="3" name="Symbol zastępczy tekstu 2">
            <a:extLst>
              <a:ext uri="{FF2B5EF4-FFF2-40B4-BE49-F238E27FC236}">
                <a16:creationId xmlns:a16="http://schemas.microsoft.com/office/drawing/2014/main" id="{4595568B-62A6-4031-8308-A488B027ACB0}"/>
              </a:ext>
            </a:extLst>
          </p:cNvPr>
          <p:cNvSpPr>
            <a:spLocks noGrp="1"/>
          </p:cNvSpPr>
          <p:nvPr>
            <p:ph type="body" idx="1"/>
          </p:nvPr>
        </p:nvSpPr>
        <p:spPr>
          <a:xfrm>
            <a:off x="2026240" y="2085680"/>
            <a:ext cx="6818658" cy="2448272"/>
          </a:xfrm>
        </p:spPr>
        <p:txBody>
          <a:bodyPr/>
          <a:lstStyle/>
          <a:p>
            <a:r>
              <a:rPr lang="pl-PL" dirty="0"/>
              <a:t>Anna Bacciarelli- Ulacha</a:t>
            </a:r>
            <a:r>
              <a:rPr lang="en-US" dirty="0"/>
              <a:t>,</a:t>
            </a:r>
            <a:r>
              <a:rPr lang="pl-PL" dirty="0"/>
              <a:t> </a:t>
            </a:r>
            <a:r>
              <a:rPr lang="pl-PL" dirty="0" err="1"/>
              <a:t>Ph.D</a:t>
            </a:r>
            <a:r>
              <a:rPr lang="pl-PL" dirty="0"/>
              <a:t>.</a:t>
            </a:r>
          </a:p>
          <a:p>
            <a:r>
              <a:rPr lang="pl-PL" dirty="0"/>
              <a:t>Monika Malinowska Olszowy, </a:t>
            </a:r>
            <a:r>
              <a:rPr lang="pl-PL" dirty="0" err="1"/>
              <a:t>Associate</a:t>
            </a:r>
            <a:r>
              <a:rPr lang="pl-PL" dirty="0"/>
              <a:t> </a:t>
            </a:r>
            <a:r>
              <a:rPr lang="pl-PL" dirty="0" err="1"/>
              <a:t>Professor</a:t>
            </a:r>
            <a:endParaRPr lang="pl-PL" dirty="0"/>
          </a:p>
          <a:p>
            <a:r>
              <a:rPr lang="pl-PL" dirty="0"/>
              <a:t>Iwona Nowak, </a:t>
            </a:r>
            <a:r>
              <a:rPr lang="pl-PL" dirty="0" err="1"/>
              <a:t>Ph.D</a:t>
            </a:r>
            <a:r>
              <a:rPr lang="pl-PL" dirty="0"/>
              <a:t>.</a:t>
            </a:r>
          </a:p>
          <a:p>
            <a:r>
              <a:rPr lang="pl-PL" dirty="0"/>
              <a:t>Katarzyna Szypułka,</a:t>
            </a:r>
          </a:p>
          <a:p>
            <a:endParaRPr lang="pl-PL" dirty="0"/>
          </a:p>
          <a:p>
            <a:r>
              <a:rPr lang="en-US" dirty="0"/>
              <a:t>Lodz University of Technology​</a:t>
            </a:r>
          </a:p>
          <a:p>
            <a:endParaRPr lang="en-US" dirty="0"/>
          </a:p>
        </p:txBody>
      </p:sp>
    </p:spTree>
    <p:extLst>
      <p:ext uri="{BB962C8B-B14F-4D97-AF65-F5344CB8AC3E}">
        <p14:creationId xmlns:p14="http://schemas.microsoft.com/office/powerpoint/2010/main" val="2862452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35"/>
          <p:cNvSpPr txBox="1">
            <a:spLocks noGrp="1"/>
          </p:cNvSpPr>
          <p:nvPr>
            <p:ph type="body" idx="2"/>
          </p:nvPr>
        </p:nvSpPr>
        <p:spPr>
          <a:xfrm>
            <a:off x="4571999" y="1156758"/>
            <a:ext cx="4509905" cy="2003400"/>
          </a:xfrm>
          <a:prstGeom prst="rect">
            <a:avLst/>
          </a:prstGeom>
          <a:noFill/>
          <a:ln>
            <a:noFill/>
          </a:ln>
        </p:spPr>
        <p:txBody>
          <a:bodyPr spcFirstLastPara="1" wrap="square" lIns="91425" tIns="45700" rIns="91425" bIns="45700" anchor="t" anchorCtr="0">
            <a:noAutofit/>
          </a:bodyPr>
          <a:lstStyle/>
          <a:p>
            <a:pPr marL="0" lvl="0" indent="0">
              <a:buClr>
                <a:schemeClr val="dk1"/>
              </a:buClr>
              <a:buSzPts val="2000"/>
              <a:buNone/>
            </a:pPr>
            <a:r>
              <a:rPr lang="en-US" sz="1500" b="1" dirty="0">
                <a:latin typeface="Calibri"/>
                <a:ea typeface="Calibri"/>
                <a:cs typeface="Calibri"/>
                <a:sym typeface="Calibri"/>
              </a:rPr>
              <a:t>Microproject: Circular Economy in Textile Production</a:t>
            </a:r>
            <a:endParaRPr lang="pl-PL" sz="1500" b="1" dirty="0">
              <a:latin typeface="Calibri"/>
              <a:ea typeface="Calibri"/>
              <a:cs typeface="Calibri"/>
              <a:sym typeface="Calibri"/>
            </a:endParaRPr>
          </a:p>
          <a:p>
            <a:pPr marL="0" lvl="0" indent="0">
              <a:buClr>
                <a:schemeClr val="dk1"/>
              </a:buClr>
              <a:buSzPts val="2000"/>
              <a:buNone/>
            </a:pPr>
            <a:endParaRPr lang="pl-PL" sz="1050" b="1" dirty="0">
              <a:latin typeface="Calibri"/>
              <a:ea typeface="Calibri"/>
              <a:cs typeface="Calibri"/>
              <a:sym typeface="Calibri"/>
            </a:endParaRPr>
          </a:p>
          <a:p>
            <a:pPr marL="285750" indent="-285750">
              <a:buClr>
                <a:schemeClr val="dk1"/>
              </a:buClr>
              <a:buSzPts val="2000"/>
            </a:pPr>
            <a:r>
              <a:rPr lang="en-US" sz="1500" b="1" dirty="0">
                <a:latin typeface="Calibri"/>
                <a:ea typeface="Calibri"/>
                <a:cs typeface="Calibri"/>
                <a:sym typeface="Calibri"/>
              </a:rPr>
              <a:t>Activities: </a:t>
            </a:r>
            <a:r>
              <a:rPr lang="en-US" sz="1500" dirty="0">
                <a:latin typeface="Calibri"/>
                <a:ea typeface="Calibri"/>
                <a:cs typeface="Calibri"/>
                <a:sym typeface="Calibri"/>
              </a:rPr>
              <a:t>Mentoring, long-term visits, summer schools for academic and administrative staff</a:t>
            </a:r>
            <a:r>
              <a:rPr lang="en-US" sz="1500" b="1" dirty="0">
                <a:latin typeface="Calibri"/>
                <a:ea typeface="Calibri"/>
                <a:cs typeface="Calibri"/>
                <a:sym typeface="Calibri"/>
              </a:rPr>
              <a:t>.</a:t>
            </a:r>
            <a:endParaRPr lang="pl-PL" sz="1500" b="1" dirty="0">
              <a:latin typeface="Calibri"/>
              <a:ea typeface="Calibri"/>
              <a:cs typeface="Calibri"/>
              <a:sym typeface="Calibri"/>
            </a:endParaRPr>
          </a:p>
          <a:p>
            <a:pPr marL="285750" indent="-285750">
              <a:buClr>
                <a:schemeClr val="dk1"/>
              </a:buClr>
              <a:buSzPts val="2000"/>
            </a:pPr>
            <a:r>
              <a:rPr lang="en-US" sz="1500" b="1" dirty="0">
                <a:latin typeface="Calibri"/>
                <a:ea typeface="Calibri"/>
                <a:cs typeface="Calibri"/>
                <a:sym typeface="Calibri"/>
              </a:rPr>
              <a:t>Focus: </a:t>
            </a:r>
            <a:r>
              <a:rPr lang="en-US" sz="1500" dirty="0">
                <a:latin typeface="Calibri"/>
                <a:ea typeface="Calibri"/>
                <a:cs typeface="Calibri"/>
                <a:sym typeface="Calibri"/>
              </a:rPr>
              <a:t>Use of Artificial Intelligence (AI) and Machine Learning (ML) tools to design textiles that meet Circular Economy criteria</a:t>
            </a:r>
            <a:r>
              <a:rPr lang="en-US" sz="1500" b="1" dirty="0">
                <a:latin typeface="Calibri"/>
                <a:ea typeface="Calibri"/>
                <a:cs typeface="Calibri"/>
                <a:sym typeface="Calibri"/>
              </a:rPr>
              <a:t>.</a:t>
            </a:r>
            <a:endParaRPr lang="pl-PL" sz="1500" b="1" dirty="0">
              <a:latin typeface="Calibri"/>
              <a:ea typeface="Calibri"/>
              <a:cs typeface="Calibri"/>
              <a:sym typeface="Calibri"/>
            </a:endParaRPr>
          </a:p>
          <a:p>
            <a:pPr marL="285750" indent="-285750">
              <a:buClr>
                <a:schemeClr val="dk1"/>
              </a:buClr>
              <a:buSzPts val="2000"/>
            </a:pPr>
            <a:r>
              <a:rPr lang="en-US" sz="1500" b="1" dirty="0">
                <a:latin typeface="Calibri"/>
                <a:ea typeface="Calibri"/>
                <a:cs typeface="Calibri"/>
                <a:sym typeface="Calibri"/>
              </a:rPr>
              <a:t>Goal: </a:t>
            </a:r>
            <a:r>
              <a:rPr lang="en-US" sz="1500" dirty="0">
                <a:latin typeface="Calibri"/>
                <a:ea typeface="Calibri"/>
                <a:cs typeface="Calibri"/>
                <a:sym typeface="Calibri"/>
              </a:rPr>
              <a:t>Create circular economy loops for textiles from various raw materials.</a:t>
            </a:r>
            <a:endParaRPr lang="pl-PL" sz="1500" dirty="0">
              <a:latin typeface="Calibri"/>
              <a:ea typeface="Calibri"/>
              <a:cs typeface="Calibri"/>
              <a:sym typeface="Calibri"/>
            </a:endParaRPr>
          </a:p>
          <a:p>
            <a:pPr marL="285750" indent="-285750">
              <a:buClr>
                <a:schemeClr val="dk1"/>
              </a:buClr>
              <a:buSzPts val="2000"/>
            </a:pPr>
            <a:r>
              <a:rPr lang="en-US" sz="1500" b="1" dirty="0">
                <a:latin typeface="Calibri"/>
                <a:ea typeface="Calibri"/>
                <a:cs typeface="Calibri"/>
                <a:sym typeface="Calibri"/>
              </a:rPr>
              <a:t>Impact: </a:t>
            </a:r>
            <a:r>
              <a:rPr lang="en-US" sz="1500" dirty="0">
                <a:latin typeface="Calibri"/>
                <a:ea typeface="Calibri"/>
                <a:cs typeface="Calibri"/>
                <a:sym typeface="Calibri"/>
              </a:rPr>
              <a:t>Solutions help producers implement sustainable practices—saving water, energy, minimizing waste, emissions, and pollutants</a:t>
            </a:r>
            <a:r>
              <a:rPr lang="en-US" sz="1500" b="1" dirty="0">
                <a:latin typeface="Calibri"/>
                <a:ea typeface="Calibri"/>
                <a:cs typeface="Calibri"/>
                <a:sym typeface="Calibri"/>
              </a:rPr>
              <a:t>.</a:t>
            </a:r>
            <a:endParaRPr lang="pl-PL" sz="1500" b="1" dirty="0">
              <a:latin typeface="Calibri"/>
              <a:ea typeface="Calibri"/>
              <a:cs typeface="Calibri"/>
              <a:sym typeface="Calibri"/>
            </a:endParaRPr>
          </a:p>
        </p:txBody>
      </p:sp>
      <p:sp>
        <p:nvSpPr>
          <p:cNvPr id="297" name="Google Shape;297;p35"/>
          <p:cNvSpPr txBox="1">
            <a:spLocks noGrp="1"/>
          </p:cNvSpPr>
          <p:nvPr>
            <p:ph type="title"/>
          </p:nvPr>
        </p:nvSpPr>
        <p:spPr>
          <a:xfrm>
            <a:off x="0" y="0"/>
            <a:ext cx="9144000" cy="569400"/>
          </a:xfrm>
          <a:prstGeom prst="rect">
            <a:avLst/>
          </a:prstGeom>
          <a:solidFill>
            <a:srgbClr val="67707A"/>
          </a:solid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31250"/>
              <a:buFont typeface="Calibri"/>
              <a:buNone/>
            </a:pPr>
            <a:r>
              <a:rPr lang="en" sz="3200" b="1" dirty="0">
                <a:solidFill>
                  <a:schemeClr val="lt1"/>
                </a:solidFill>
                <a:latin typeface="Calibri"/>
                <a:ea typeface="Calibri"/>
                <a:cs typeface="Calibri"/>
                <a:sym typeface="Calibri"/>
              </a:rPr>
              <a:t>Project composition</a:t>
            </a:r>
            <a:r>
              <a:rPr lang="en" sz="3200" b="1" dirty="0">
                <a:solidFill>
                  <a:schemeClr val="lt1"/>
                </a:solidFill>
              </a:rPr>
              <a:t>                                   </a:t>
            </a:r>
            <a:r>
              <a:rPr lang="en" sz="3200" dirty="0">
                <a:solidFill>
                  <a:schemeClr val="lt1"/>
                </a:solidFill>
              </a:rPr>
              <a:t> </a:t>
            </a:r>
            <a:r>
              <a:rPr lang="en" sz="2680" dirty="0">
                <a:solidFill>
                  <a:schemeClr val="lt1"/>
                </a:solidFill>
                <a:latin typeface="Comfortaa"/>
                <a:ea typeface="Comfortaa"/>
                <a:cs typeface="Comfortaa"/>
                <a:sym typeface="Comfortaa"/>
              </a:rPr>
              <a:t>AI</a:t>
            </a:r>
            <a:r>
              <a:rPr lang="en" sz="2580" dirty="0">
                <a:solidFill>
                  <a:srgbClr val="49CFAE"/>
                </a:solidFill>
                <a:latin typeface="Comfortaa"/>
                <a:ea typeface="Comfortaa"/>
                <a:cs typeface="Comfortaa"/>
                <a:sym typeface="Comfortaa"/>
              </a:rPr>
              <a:t>design</a:t>
            </a:r>
            <a:r>
              <a:rPr lang="en" sz="2680" dirty="0">
                <a:solidFill>
                  <a:schemeClr val="lt1"/>
                </a:solidFill>
                <a:latin typeface="Comfortaa"/>
                <a:ea typeface="Comfortaa"/>
                <a:cs typeface="Comfortaa"/>
                <a:sym typeface="Comfortaa"/>
              </a:rPr>
              <a:t>TEX</a:t>
            </a:r>
            <a:endParaRPr sz="4800" dirty="0">
              <a:solidFill>
                <a:schemeClr val="lt1"/>
              </a:solidFill>
            </a:endParaRPr>
          </a:p>
        </p:txBody>
      </p:sp>
      <p:pic>
        <p:nvPicPr>
          <p:cNvPr id="298" name="Google Shape;298;p35"/>
          <p:cNvPicPr preferRelativeResize="0"/>
          <p:nvPr/>
        </p:nvPicPr>
        <p:blipFill>
          <a:blip r:embed="rId3">
            <a:alphaModFix/>
          </a:blip>
          <a:stretch>
            <a:fillRect/>
          </a:stretch>
        </p:blipFill>
        <p:spPr>
          <a:xfrm>
            <a:off x="62095" y="921895"/>
            <a:ext cx="4037715" cy="3105087"/>
          </a:xfrm>
          <a:prstGeom prst="rect">
            <a:avLst/>
          </a:prstGeom>
          <a:noFill/>
          <a:ln>
            <a:noFill/>
          </a:ln>
        </p:spPr>
      </p:pic>
      <p:pic>
        <p:nvPicPr>
          <p:cNvPr id="5" name="Obraz 4">
            <a:extLst>
              <a:ext uri="{FF2B5EF4-FFF2-40B4-BE49-F238E27FC236}">
                <a16:creationId xmlns:a16="http://schemas.microsoft.com/office/drawing/2014/main" id="{291F3F0B-F152-466C-A722-143236EE845C}"/>
              </a:ext>
            </a:extLst>
          </p:cNvPr>
          <p:cNvPicPr>
            <a:picLocks noChangeAspect="1"/>
          </p:cNvPicPr>
          <p:nvPr/>
        </p:nvPicPr>
        <p:blipFill>
          <a:blip r:embed="rId4"/>
          <a:stretch>
            <a:fillRect/>
          </a:stretch>
        </p:blipFill>
        <p:spPr>
          <a:xfrm>
            <a:off x="432234" y="4617911"/>
            <a:ext cx="1762326" cy="36541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8" name="Google Shape;288;p34"/>
          <p:cNvSpPr txBox="1"/>
          <p:nvPr/>
        </p:nvSpPr>
        <p:spPr>
          <a:xfrm>
            <a:off x="3693706" y="2559652"/>
            <a:ext cx="2351937" cy="936765"/>
          </a:xfrm>
          <a:prstGeom prst="rect">
            <a:avLst/>
          </a:prstGeom>
          <a:noFill/>
          <a:ln>
            <a:noFill/>
          </a:ln>
        </p:spPr>
        <p:txBody>
          <a:bodyPr spcFirstLastPara="1" wrap="square" lIns="91425" tIns="91425" rIns="91425" bIns="91425" anchor="t" anchorCtr="0">
            <a:spAutoFit/>
          </a:bodyPr>
          <a:lstStyle/>
          <a:p>
            <a:pPr lvl="0">
              <a:lnSpc>
                <a:spcPct val="115000"/>
              </a:lnSpc>
            </a:pPr>
            <a:r>
              <a:rPr lang="en" sz="1100" b="1" dirty="0"/>
              <a:t>UiS – University</a:t>
            </a:r>
            <a:r>
              <a:rPr lang="pl-PL" sz="1100" b="1" dirty="0"/>
              <a:t> of </a:t>
            </a:r>
            <a:r>
              <a:rPr lang="en" sz="1100" b="1" dirty="0"/>
              <a:t>Stavanger</a:t>
            </a:r>
            <a:br>
              <a:rPr lang="en" sz="1050" b="1" dirty="0"/>
            </a:br>
            <a:r>
              <a:rPr lang="en" sz="1050" dirty="0"/>
              <a:t>Department of Mechanical and Structural Engineering and Materials Science (IMBM) </a:t>
            </a:r>
            <a:endParaRPr sz="1800" dirty="0"/>
          </a:p>
        </p:txBody>
      </p:sp>
      <p:sp>
        <p:nvSpPr>
          <p:cNvPr id="289" name="Google Shape;289;p34"/>
          <p:cNvSpPr txBox="1"/>
          <p:nvPr/>
        </p:nvSpPr>
        <p:spPr>
          <a:xfrm>
            <a:off x="3693706" y="4029683"/>
            <a:ext cx="2522108" cy="94330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500"/>
              </a:spcAft>
              <a:buNone/>
            </a:pPr>
            <a:r>
              <a:rPr lang="en" sz="1100" b="1" dirty="0"/>
              <a:t>UCAV - Catholic University of Avila </a:t>
            </a:r>
            <a:r>
              <a:rPr lang="en" sz="1050" dirty="0"/>
              <a:t>Department of Entrepreneurship and Management </a:t>
            </a:r>
            <a:endParaRPr sz="1050" dirty="0"/>
          </a:p>
        </p:txBody>
      </p:sp>
      <p:sp>
        <p:nvSpPr>
          <p:cNvPr id="290" name="Google Shape;290;p34"/>
          <p:cNvSpPr txBox="1"/>
          <p:nvPr/>
        </p:nvSpPr>
        <p:spPr>
          <a:xfrm>
            <a:off x="285625" y="3058034"/>
            <a:ext cx="1469968" cy="117721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b="1" dirty="0"/>
              <a:t>TUL - Łódź University </a:t>
            </a:r>
            <a:br>
              <a:rPr lang="pl-PL" sz="1100" b="1" dirty="0"/>
            </a:br>
            <a:r>
              <a:rPr lang="en" sz="1100" b="1" dirty="0"/>
              <a:t>of Technology</a:t>
            </a:r>
            <a:endParaRPr sz="1100" b="1" dirty="0"/>
          </a:p>
          <a:p>
            <a:pPr marL="0" lvl="0" indent="0" algn="l" rtl="0">
              <a:spcBef>
                <a:spcPts val="0"/>
              </a:spcBef>
              <a:spcAft>
                <a:spcPts val="0"/>
              </a:spcAft>
              <a:buNone/>
            </a:pPr>
            <a:r>
              <a:rPr lang="en" sz="1050" dirty="0"/>
              <a:t>Faculty of Materials Technologies </a:t>
            </a:r>
            <a:br>
              <a:rPr lang="pl-PL" sz="1050" dirty="0"/>
            </a:br>
            <a:r>
              <a:rPr lang="en" sz="1050" dirty="0"/>
              <a:t>and Textile Design</a:t>
            </a:r>
            <a:endParaRPr sz="1050" dirty="0"/>
          </a:p>
        </p:txBody>
      </p:sp>
      <p:sp>
        <p:nvSpPr>
          <p:cNvPr id="291" name="Google Shape;291;p34"/>
          <p:cNvSpPr txBox="1">
            <a:spLocks noGrp="1"/>
          </p:cNvSpPr>
          <p:nvPr>
            <p:ph type="title"/>
          </p:nvPr>
        </p:nvSpPr>
        <p:spPr>
          <a:xfrm>
            <a:off x="0" y="-18672"/>
            <a:ext cx="9144000" cy="530797"/>
          </a:xfrm>
          <a:prstGeom prst="rect">
            <a:avLst/>
          </a:prstGeom>
          <a:solidFill>
            <a:srgbClr val="67707A"/>
          </a:solidFill>
          <a:ln>
            <a:noFill/>
          </a:ln>
        </p:spPr>
        <p:txBody>
          <a:bodyPr spcFirstLastPara="1" wrap="square" lIns="91425" tIns="45700" rIns="91425" bIns="45700" anchor="ctr" anchorCtr="0">
            <a:normAutofit fontScale="90000"/>
          </a:bodyPr>
          <a:lstStyle/>
          <a:p>
            <a:pPr lvl="0" algn="ctr">
              <a:buClr>
                <a:schemeClr val="dk1"/>
              </a:buClr>
              <a:buSzPct val="131250"/>
            </a:pPr>
            <a:r>
              <a:rPr lang="en-US" sz="2200" b="1" dirty="0">
                <a:solidFill>
                  <a:schemeClr val="lt1"/>
                </a:solidFill>
                <a:latin typeface="Calibri"/>
                <a:ea typeface="Calibri"/>
                <a:cs typeface="Calibri"/>
                <a:sym typeface="Calibri"/>
              </a:rPr>
              <a:t>Key AIdesignTEX activities: </a:t>
            </a:r>
            <a:r>
              <a:rPr lang="pl-PL" sz="3100" b="1" dirty="0">
                <a:solidFill>
                  <a:schemeClr val="lt1"/>
                </a:solidFill>
                <a:latin typeface="Calibri"/>
                <a:ea typeface="Calibri"/>
                <a:cs typeface="Calibri"/>
                <a:sym typeface="Calibri"/>
              </a:rPr>
              <a:t> </a:t>
            </a:r>
            <a:r>
              <a:rPr lang="en-US" sz="2000" b="1" dirty="0">
                <a:solidFill>
                  <a:schemeClr val="lt1"/>
                </a:solidFill>
                <a:latin typeface="Calibri"/>
                <a:ea typeface="Calibri"/>
                <a:cs typeface="Calibri"/>
                <a:sym typeface="Calibri"/>
              </a:rPr>
              <a:t>Mentoring and </a:t>
            </a:r>
            <a:r>
              <a:rPr lang="en-US" sz="2000" b="1" dirty="0" err="1">
                <a:solidFill>
                  <a:schemeClr val="lt1"/>
                </a:solidFill>
                <a:latin typeface="Calibri"/>
                <a:ea typeface="Calibri"/>
                <a:cs typeface="Calibri"/>
                <a:sym typeface="Calibri"/>
              </a:rPr>
              <a:t>Coachin</a:t>
            </a:r>
            <a:r>
              <a:rPr lang="pl-PL" sz="2000" b="1" dirty="0">
                <a:solidFill>
                  <a:schemeClr val="lt1"/>
                </a:solidFill>
                <a:latin typeface="Calibri"/>
                <a:ea typeface="Calibri"/>
                <a:cs typeface="Calibri"/>
                <a:sym typeface="Calibri"/>
              </a:rPr>
              <a:t>g                </a:t>
            </a:r>
            <a:r>
              <a:rPr lang="en" sz="2680" dirty="0">
                <a:solidFill>
                  <a:schemeClr val="lt1"/>
                </a:solidFill>
                <a:latin typeface="Comfortaa"/>
                <a:ea typeface="Comfortaa"/>
                <a:cs typeface="Comfortaa"/>
                <a:sym typeface="Comfortaa"/>
              </a:rPr>
              <a:t>AI</a:t>
            </a:r>
            <a:r>
              <a:rPr lang="en" sz="2580" dirty="0">
                <a:solidFill>
                  <a:srgbClr val="49CFAE"/>
                </a:solidFill>
                <a:latin typeface="Comfortaa"/>
                <a:ea typeface="Comfortaa"/>
                <a:cs typeface="Comfortaa"/>
                <a:sym typeface="Comfortaa"/>
              </a:rPr>
              <a:t>desi</a:t>
            </a:r>
            <a:r>
              <a:rPr lang="pl-PL" sz="2580" dirty="0">
                <a:solidFill>
                  <a:srgbClr val="49CFAE"/>
                </a:solidFill>
                <a:latin typeface="Comfortaa"/>
                <a:ea typeface="Comfortaa"/>
                <a:cs typeface="Comfortaa"/>
                <a:sym typeface="Comfortaa"/>
              </a:rPr>
              <a:t>g</a:t>
            </a:r>
            <a:r>
              <a:rPr lang="en" sz="2580" dirty="0">
                <a:solidFill>
                  <a:srgbClr val="49CFAE"/>
                </a:solidFill>
                <a:latin typeface="Comfortaa"/>
                <a:ea typeface="Comfortaa"/>
                <a:cs typeface="Comfortaa"/>
                <a:sym typeface="Comfortaa"/>
              </a:rPr>
              <a:t>n</a:t>
            </a:r>
            <a:r>
              <a:rPr lang="en" sz="2680" dirty="0">
                <a:solidFill>
                  <a:schemeClr val="lt1"/>
                </a:solidFill>
                <a:latin typeface="Comfortaa"/>
                <a:ea typeface="Comfortaa"/>
                <a:cs typeface="Comfortaa"/>
                <a:sym typeface="Comfortaa"/>
              </a:rPr>
              <a:t>TEX</a:t>
            </a:r>
            <a:endParaRPr sz="4800" dirty="0">
              <a:solidFill>
                <a:schemeClr val="lt1"/>
              </a:solidFill>
            </a:endParaRPr>
          </a:p>
        </p:txBody>
      </p:sp>
      <p:sp>
        <p:nvSpPr>
          <p:cNvPr id="10" name="Google Shape;288;p34">
            <a:extLst>
              <a:ext uri="{FF2B5EF4-FFF2-40B4-BE49-F238E27FC236}">
                <a16:creationId xmlns:a16="http://schemas.microsoft.com/office/drawing/2014/main" id="{1CA85FF3-823E-47CA-A383-C94970EAC98D}"/>
              </a:ext>
            </a:extLst>
          </p:cNvPr>
          <p:cNvSpPr txBox="1"/>
          <p:nvPr/>
        </p:nvSpPr>
        <p:spPr>
          <a:xfrm>
            <a:off x="3693706" y="1116308"/>
            <a:ext cx="2230155" cy="750945"/>
          </a:xfrm>
          <a:prstGeom prst="rect">
            <a:avLst/>
          </a:prstGeom>
          <a:noFill/>
          <a:ln>
            <a:noFill/>
          </a:ln>
        </p:spPr>
        <p:txBody>
          <a:bodyPr spcFirstLastPara="1" wrap="square" lIns="91425" tIns="91425" rIns="91425" bIns="91425" anchor="t" anchorCtr="0">
            <a:spAutoFit/>
          </a:bodyPr>
          <a:lstStyle/>
          <a:p>
            <a:pPr lvl="0">
              <a:lnSpc>
                <a:spcPct val="115000"/>
              </a:lnSpc>
            </a:pPr>
            <a:r>
              <a:rPr lang="pl-PL" sz="1100" b="1" dirty="0"/>
              <a:t>UG</a:t>
            </a:r>
            <a:r>
              <a:rPr lang="en" sz="1100" b="1" dirty="0"/>
              <a:t> - </a:t>
            </a:r>
            <a:r>
              <a:rPr lang="pl-PL" sz="1100" b="1" dirty="0" err="1"/>
              <a:t>Ghent</a:t>
            </a:r>
            <a:r>
              <a:rPr lang="en" sz="1100" b="1" dirty="0"/>
              <a:t> University</a:t>
            </a:r>
            <a:br>
              <a:rPr lang="en" sz="1050" b="1" dirty="0"/>
            </a:br>
            <a:r>
              <a:rPr lang="en-US" sz="1050" dirty="0"/>
              <a:t>Department of Materials, Textiles </a:t>
            </a:r>
            <a:br>
              <a:rPr lang="pl-PL" sz="1050" dirty="0"/>
            </a:br>
            <a:r>
              <a:rPr lang="en-US" sz="1050" dirty="0"/>
              <a:t>and Chemical Engineering </a:t>
            </a:r>
            <a:endParaRPr sz="1800" dirty="0"/>
          </a:p>
        </p:txBody>
      </p:sp>
      <p:pic>
        <p:nvPicPr>
          <p:cNvPr id="11" name="Obraz 10">
            <a:extLst>
              <a:ext uri="{FF2B5EF4-FFF2-40B4-BE49-F238E27FC236}">
                <a16:creationId xmlns:a16="http://schemas.microsoft.com/office/drawing/2014/main" id="{78B6C370-E072-425E-8AD8-9CE11F996658}"/>
              </a:ext>
            </a:extLst>
          </p:cNvPr>
          <p:cNvPicPr>
            <a:picLocks noChangeAspect="1"/>
          </p:cNvPicPr>
          <p:nvPr/>
        </p:nvPicPr>
        <p:blipFill>
          <a:blip r:embed="rId3"/>
          <a:stretch>
            <a:fillRect/>
          </a:stretch>
        </p:blipFill>
        <p:spPr>
          <a:xfrm>
            <a:off x="7137834" y="4642295"/>
            <a:ext cx="1762326" cy="365417"/>
          </a:xfrm>
          <a:prstGeom prst="rect">
            <a:avLst/>
          </a:prstGeom>
        </p:spPr>
      </p:pic>
      <p:pic>
        <p:nvPicPr>
          <p:cNvPr id="6" name="Grafika 5" descr="Mężczyzna">
            <a:extLst>
              <a:ext uri="{FF2B5EF4-FFF2-40B4-BE49-F238E27FC236}">
                <a16:creationId xmlns:a16="http://schemas.microsoft.com/office/drawing/2014/main" id="{6895F730-45DB-434F-9834-6CF31FFAFAB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3838" y="2199592"/>
            <a:ext cx="540000" cy="540000"/>
          </a:xfrm>
          <a:prstGeom prst="rect">
            <a:avLst/>
          </a:prstGeom>
        </p:spPr>
      </p:pic>
      <p:pic>
        <p:nvPicPr>
          <p:cNvPr id="8" name="Grafika 7" descr="Kobieta">
            <a:extLst>
              <a:ext uri="{FF2B5EF4-FFF2-40B4-BE49-F238E27FC236}">
                <a16:creationId xmlns:a16="http://schemas.microsoft.com/office/drawing/2014/main" id="{1C79FF95-4E25-46C5-BF00-61B924E8594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7908" y="2190236"/>
            <a:ext cx="540000" cy="540000"/>
          </a:xfrm>
          <a:prstGeom prst="rect">
            <a:avLst/>
          </a:prstGeom>
        </p:spPr>
      </p:pic>
      <p:pic>
        <p:nvPicPr>
          <p:cNvPr id="16" name="Grafika 15" descr="Mężczyzna">
            <a:extLst>
              <a:ext uri="{FF2B5EF4-FFF2-40B4-BE49-F238E27FC236}">
                <a16:creationId xmlns:a16="http://schemas.microsoft.com/office/drawing/2014/main" id="{031AB426-53F4-4F18-A8C6-5BCE4317C33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15834" y="2190236"/>
            <a:ext cx="540000" cy="540000"/>
          </a:xfrm>
          <a:prstGeom prst="rect">
            <a:avLst/>
          </a:prstGeom>
        </p:spPr>
      </p:pic>
      <p:pic>
        <p:nvPicPr>
          <p:cNvPr id="17" name="Grafika 16" descr="Kobieta">
            <a:extLst>
              <a:ext uri="{FF2B5EF4-FFF2-40B4-BE49-F238E27FC236}">
                <a16:creationId xmlns:a16="http://schemas.microsoft.com/office/drawing/2014/main" id="{533952F7-5DCB-47FA-B8CE-5AC13C7B481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5834" y="1550000"/>
            <a:ext cx="540000" cy="540000"/>
          </a:xfrm>
          <a:prstGeom prst="rect">
            <a:avLst/>
          </a:prstGeom>
        </p:spPr>
      </p:pic>
      <p:pic>
        <p:nvPicPr>
          <p:cNvPr id="18" name="Grafika 17" descr="Mężczyzna">
            <a:extLst>
              <a:ext uri="{FF2B5EF4-FFF2-40B4-BE49-F238E27FC236}">
                <a16:creationId xmlns:a16="http://schemas.microsoft.com/office/drawing/2014/main" id="{B3A5B384-852C-4534-A94B-C206A35EF06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75162" y="1550000"/>
            <a:ext cx="540000" cy="540000"/>
          </a:xfrm>
          <a:prstGeom prst="rect">
            <a:avLst/>
          </a:prstGeom>
        </p:spPr>
      </p:pic>
      <p:pic>
        <p:nvPicPr>
          <p:cNvPr id="19" name="Grafika 18" descr="Kobieta">
            <a:extLst>
              <a:ext uri="{FF2B5EF4-FFF2-40B4-BE49-F238E27FC236}">
                <a16:creationId xmlns:a16="http://schemas.microsoft.com/office/drawing/2014/main" id="{C51420CF-6C8E-48AF-975F-93D2BD320D8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3838" y="1550000"/>
            <a:ext cx="540000" cy="540000"/>
          </a:xfrm>
          <a:prstGeom prst="rect">
            <a:avLst/>
          </a:prstGeom>
        </p:spPr>
      </p:pic>
      <p:pic>
        <p:nvPicPr>
          <p:cNvPr id="21" name="Grafika 20" descr="Mężczyzna">
            <a:extLst>
              <a:ext uri="{FF2B5EF4-FFF2-40B4-BE49-F238E27FC236}">
                <a16:creationId xmlns:a16="http://schemas.microsoft.com/office/drawing/2014/main" id="{B716507D-753D-4E01-ADEF-6955DFEA6B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15769" y="1220479"/>
            <a:ext cx="540000" cy="540000"/>
          </a:xfrm>
          <a:prstGeom prst="rect">
            <a:avLst/>
          </a:prstGeom>
        </p:spPr>
      </p:pic>
      <p:pic>
        <p:nvPicPr>
          <p:cNvPr id="22" name="Grafika 21" descr="Mężczyzna">
            <a:extLst>
              <a:ext uri="{FF2B5EF4-FFF2-40B4-BE49-F238E27FC236}">
                <a16:creationId xmlns:a16="http://schemas.microsoft.com/office/drawing/2014/main" id="{A9DEA142-7ECA-4530-B424-C52FC6025A3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123663" y="1224752"/>
            <a:ext cx="540000" cy="540000"/>
          </a:xfrm>
          <a:prstGeom prst="rect">
            <a:avLst/>
          </a:prstGeom>
        </p:spPr>
      </p:pic>
      <p:pic>
        <p:nvPicPr>
          <p:cNvPr id="23" name="Grafika 22" descr="Kobieta">
            <a:extLst>
              <a:ext uri="{FF2B5EF4-FFF2-40B4-BE49-F238E27FC236}">
                <a16:creationId xmlns:a16="http://schemas.microsoft.com/office/drawing/2014/main" id="{ABC087CB-3D0C-41DE-9230-64ACAF3D941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40370" y="3808158"/>
            <a:ext cx="540000" cy="540000"/>
          </a:xfrm>
          <a:prstGeom prst="rect">
            <a:avLst/>
          </a:prstGeom>
        </p:spPr>
      </p:pic>
      <p:pic>
        <p:nvPicPr>
          <p:cNvPr id="24" name="Grafika 23" descr="Mężczyzna">
            <a:extLst>
              <a:ext uri="{FF2B5EF4-FFF2-40B4-BE49-F238E27FC236}">
                <a16:creationId xmlns:a16="http://schemas.microsoft.com/office/drawing/2014/main" id="{9E02FDD4-4917-49A3-AF5E-EDDBB114A8E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748266" y="3808158"/>
            <a:ext cx="540000" cy="540000"/>
          </a:xfrm>
          <a:prstGeom prst="rect">
            <a:avLst/>
          </a:prstGeom>
        </p:spPr>
      </p:pic>
      <p:pic>
        <p:nvPicPr>
          <p:cNvPr id="15" name="Grafika 14" descr="Profil męski">
            <a:extLst>
              <a:ext uri="{FF2B5EF4-FFF2-40B4-BE49-F238E27FC236}">
                <a16:creationId xmlns:a16="http://schemas.microsoft.com/office/drawing/2014/main" id="{36EC3BC6-ECC3-446C-9BF8-99C6294E8C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236386" y="740531"/>
            <a:ext cx="360000" cy="360000"/>
          </a:xfrm>
          <a:prstGeom prst="rect">
            <a:avLst/>
          </a:prstGeom>
        </p:spPr>
      </p:pic>
      <p:pic>
        <p:nvPicPr>
          <p:cNvPr id="25" name="Grafika 24" descr="Profil kobiety">
            <a:extLst>
              <a:ext uri="{FF2B5EF4-FFF2-40B4-BE49-F238E27FC236}">
                <a16:creationId xmlns:a16="http://schemas.microsoft.com/office/drawing/2014/main" id="{28E4123E-E880-49E7-A5B4-F7736E3524A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879042" y="756308"/>
            <a:ext cx="360000" cy="360000"/>
          </a:xfrm>
          <a:prstGeom prst="rect">
            <a:avLst/>
          </a:prstGeom>
        </p:spPr>
      </p:pic>
      <p:pic>
        <p:nvPicPr>
          <p:cNvPr id="31" name="Grafika 30" descr="Profil męski">
            <a:extLst>
              <a:ext uri="{FF2B5EF4-FFF2-40B4-BE49-F238E27FC236}">
                <a16:creationId xmlns:a16="http://schemas.microsoft.com/office/drawing/2014/main" id="{2D3F1DFB-D455-4EDA-A5BE-49C7ABED28D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292302" y="2164435"/>
            <a:ext cx="360000" cy="360000"/>
          </a:xfrm>
          <a:prstGeom prst="rect">
            <a:avLst/>
          </a:prstGeom>
        </p:spPr>
      </p:pic>
      <p:pic>
        <p:nvPicPr>
          <p:cNvPr id="32" name="Grafika 31" descr="Profil kobiety">
            <a:extLst>
              <a:ext uri="{FF2B5EF4-FFF2-40B4-BE49-F238E27FC236}">
                <a16:creationId xmlns:a16="http://schemas.microsoft.com/office/drawing/2014/main" id="{CFC1E3FF-828B-4B64-ACDC-00A41703DBB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882361" y="2168097"/>
            <a:ext cx="360000" cy="360000"/>
          </a:xfrm>
          <a:prstGeom prst="rect">
            <a:avLst/>
          </a:prstGeom>
        </p:spPr>
      </p:pic>
      <p:pic>
        <p:nvPicPr>
          <p:cNvPr id="33" name="Grafika 32" descr="Profil męski">
            <a:extLst>
              <a:ext uri="{FF2B5EF4-FFF2-40B4-BE49-F238E27FC236}">
                <a16:creationId xmlns:a16="http://schemas.microsoft.com/office/drawing/2014/main" id="{DB37AE29-2F01-423F-A71C-FBDA24087F3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247697" y="3605098"/>
            <a:ext cx="360000" cy="360000"/>
          </a:xfrm>
          <a:prstGeom prst="rect">
            <a:avLst/>
          </a:prstGeom>
        </p:spPr>
      </p:pic>
      <p:pic>
        <p:nvPicPr>
          <p:cNvPr id="34" name="Grafika 33" descr="Profil kobiety">
            <a:extLst>
              <a:ext uri="{FF2B5EF4-FFF2-40B4-BE49-F238E27FC236}">
                <a16:creationId xmlns:a16="http://schemas.microsoft.com/office/drawing/2014/main" id="{8F4E3B95-52FE-435C-A69B-C30B8C0F4AF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882361" y="3596761"/>
            <a:ext cx="360000" cy="360000"/>
          </a:xfrm>
          <a:prstGeom prst="rect">
            <a:avLst/>
          </a:prstGeom>
        </p:spPr>
      </p:pic>
      <p:cxnSp>
        <p:nvCxnSpPr>
          <p:cNvPr id="27" name="Łącznik prosty ze strzałką 26">
            <a:extLst>
              <a:ext uri="{FF2B5EF4-FFF2-40B4-BE49-F238E27FC236}">
                <a16:creationId xmlns:a16="http://schemas.microsoft.com/office/drawing/2014/main" id="{873EE6D5-FCC5-4075-A71E-DC7D44F33604}"/>
              </a:ext>
            </a:extLst>
          </p:cNvPr>
          <p:cNvCxnSpPr>
            <a:cxnSpLocks/>
          </p:cNvCxnSpPr>
          <p:nvPr/>
        </p:nvCxnSpPr>
        <p:spPr>
          <a:xfrm flipV="1">
            <a:off x="1780397" y="1279264"/>
            <a:ext cx="851025" cy="333472"/>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Łącznik prosty ze strzałką 37">
            <a:extLst>
              <a:ext uri="{FF2B5EF4-FFF2-40B4-BE49-F238E27FC236}">
                <a16:creationId xmlns:a16="http://schemas.microsoft.com/office/drawing/2014/main" id="{244127A4-64F1-4BAC-8ABD-D11EFBBE760E}"/>
              </a:ext>
            </a:extLst>
          </p:cNvPr>
          <p:cNvCxnSpPr>
            <a:cxnSpLocks/>
          </p:cNvCxnSpPr>
          <p:nvPr/>
        </p:nvCxnSpPr>
        <p:spPr>
          <a:xfrm flipV="1">
            <a:off x="1860361" y="1649701"/>
            <a:ext cx="815585" cy="186917"/>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Łącznik prosty ze strzałką 40">
            <a:extLst>
              <a:ext uri="{FF2B5EF4-FFF2-40B4-BE49-F238E27FC236}">
                <a16:creationId xmlns:a16="http://schemas.microsoft.com/office/drawing/2014/main" id="{A3F02705-9E3D-47A4-9460-D2F6407A8688}"/>
              </a:ext>
            </a:extLst>
          </p:cNvPr>
          <p:cNvCxnSpPr>
            <a:cxnSpLocks/>
          </p:cNvCxnSpPr>
          <p:nvPr/>
        </p:nvCxnSpPr>
        <p:spPr>
          <a:xfrm>
            <a:off x="1911595" y="2251219"/>
            <a:ext cx="747999" cy="101865"/>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Łącznik prosty ze strzałką 44">
            <a:extLst>
              <a:ext uri="{FF2B5EF4-FFF2-40B4-BE49-F238E27FC236}">
                <a16:creationId xmlns:a16="http://schemas.microsoft.com/office/drawing/2014/main" id="{018CF8C1-2321-474C-8E82-35B7484F01E1}"/>
              </a:ext>
            </a:extLst>
          </p:cNvPr>
          <p:cNvCxnSpPr>
            <a:cxnSpLocks/>
          </p:cNvCxnSpPr>
          <p:nvPr/>
        </p:nvCxnSpPr>
        <p:spPr>
          <a:xfrm>
            <a:off x="1877392" y="2447596"/>
            <a:ext cx="755697" cy="202025"/>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Łącznik prosty ze strzałką 49">
            <a:extLst>
              <a:ext uri="{FF2B5EF4-FFF2-40B4-BE49-F238E27FC236}">
                <a16:creationId xmlns:a16="http://schemas.microsoft.com/office/drawing/2014/main" id="{C1BD1243-E6EB-4E74-8261-4D23219C13BE}"/>
              </a:ext>
            </a:extLst>
          </p:cNvPr>
          <p:cNvCxnSpPr>
            <a:cxnSpLocks/>
          </p:cNvCxnSpPr>
          <p:nvPr/>
        </p:nvCxnSpPr>
        <p:spPr>
          <a:xfrm>
            <a:off x="1739159" y="2870525"/>
            <a:ext cx="865502" cy="712045"/>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Łącznik prosty ze strzałką 52">
            <a:extLst>
              <a:ext uri="{FF2B5EF4-FFF2-40B4-BE49-F238E27FC236}">
                <a16:creationId xmlns:a16="http://schemas.microsoft.com/office/drawing/2014/main" id="{9CACA019-FB48-44D7-9A9C-D338EF3D9D3D}"/>
              </a:ext>
            </a:extLst>
          </p:cNvPr>
          <p:cNvCxnSpPr>
            <a:cxnSpLocks/>
          </p:cNvCxnSpPr>
          <p:nvPr/>
        </p:nvCxnSpPr>
        <p:spPr>
          <a:xfrm>
            <a:off x="1654350" y="2990973"/>
            <a:ext cx="823350" cy="974125"/>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pole tekstowe 61">
            <a:extLst>
              <a:ext uri="{FF2B5EF4-FFF2-40B4-BE49-F238E27FC236}">
                <a16:creationId xmlns:a16="http://schemas.microsoft.com/office/drawing/2014/main" id="{4DC5F604-AB7A-4987-A5C6-F994A34E626A}"/>
              </a:ext>
            </a:extLst>
          </p:cNvPr>
          <p:cNvSpPr txBox="1"/>
          <p:nvPr/>
        </p:nvSpPr>
        <p:spPr>
          <a:xfrm>
            <a:off x="6371578" y="944645"/>
            <a:ext cx="2560179" cy="3662541"/>
          </a:xfrm>
          <a:prstGeom prst="rect">
            <a:avLst/>
          </a:prstGeom>
          <a:noFill/>
        </p:spPr>
        <p:txBody>
          <a:bodyPr wrap="square" rtlCol="0">
            <a:spAutoFit/>
          </a:bodyPr>
          <a:lstStyle/>
          <a:p>
            <a:pPr lvl="0"/>
            <a:r>
              <a:rPr lang="en-US" b="1" dirty="0">
                <a:solidFill>
                  <a:schemeClr val="bg1">
                    <a:lumMod val="50000"/>
                  </a:schemeClr>
                </a:solidFill>
                <a:latin typeface="Calibri" panose="020F0502020204030204" pitchFamily="34" charset="0"/>
                <a:cs typeface="Calibri" panose="020F0502020204030204" pitchFamily="34" charset="0"/>
              </a:rPr>
              <a:t>The responsibilities and activities during the program</a:t>
            </a:r>
            <a:r>
              <a:rPr lang="pl-PL" b="1" dirty="0">
                <a:solidFill>
                  <a:schemeClr val="bg1">
                    <a:lumMod val="50000"/>
                  </a:schemeClr>
                </a:solidFill>
                <a:latin typeface="Calibri" panose="020F0502020204030204" pitchFamily="34" charset="0"/>
                <a:cs typeface="Calibri" panose="020F0502020204030204" pitchFamily="34" charset="0"/>
              </a:rPr>
              <a:t>:</a:t>
            </a:r>
          </a:p>
          <a:p>
            <a:pPr marL="171450" lvl="0" indent="-171450">
              <a:buFont typeface="Arial" panose="020B0604020202020204" pitchFamily="34" charset="0"/>
              <a:buChar char="•"/>
            </a:pPr>
            <a:r>
              <a:rPr lang="en-US" b="1" dirty="0">
                <a:solidFill>
                  <a:srgbClr val="C00000"/>
                </a:solidFill>
                <a:latin typeface="Calibri" panose="020F0502020204030204" pitchFamily="34" charset="0"/>
                <a:cs typeface="Calibri" panose="020F0502020204030204" pitchFamily="34" charset="0"/>
              </a:rPr>
              <a:t>Cooperation on microproject</a:t>
            </a:r>
            <a:r>
              <a:rPr lang="pl-PL" b="1" dirty="0">
                <a:solidFill>
                  <a:srgbClr val="C00000"/>
                </a:solidFill>
                <a:latin typeface="Calibri" panose="020F0502020204030204" pitchFamily="34" charset="0"/>
                <a:cs typeface="Calibri" panose="020F0502020204030204" pitchFamily="34" charset="0"/>
              </a:rPr>
              <a:t>,</a:t>
            </a:r>
          </a:p>
          <a:p>
            <a:pPr marL="171450" lvl="0" indent="-171450">
              <a:buFont typeface="Arial" panose="020B0604020202020204" pitchFamily="34" charset="0"/>
              <a:buChar char="•"/>
            </a:pPr>
            <a:r>
              <a:rPr lang="en-US" dirty="0">
                <a:solidFill>
                  <a:schemeClr val="bg1">
                    <a:lumMod val="50000"/>
                  </a:schemeClr>
                </a:solidFill>
                <a:latin typeface="Calibri" panose="020F0502020204030204" pitchFamily="34" charset="0"/>
                <a:cs typeface="Calibri" panose="020F0502020204030204" pitchFamily="34" charset="0"/>
              </a:rPr>
              <a:t>Preparation of joint publications</a:t>
            </a:r>
            <a:r>
              <a:rPr lang="pl-PL" dirty="0">
                <a:solidFill>
                  <a:schemeClr val="bg1">
                    <a:lumMod val="50000"/>
                  </a:schemeClr>
                </a:solidFill>
                <a:latin typeface="Calibri" panose="020F0502020204030204" pitchFamily="34" charset="0"/>
                <a:cs typeface="Calibri" panose="020F0502020204030204" pitchFamily="34" charset="0"/>
              </a:rPr>
              <a:t>,</a:t>
            </a:r>
          </a:p>
          <a:p>
            <a:pPr marL="171450" lvl="0" indent="-171450">
              <a:buFont typeface="Arial" panose="020B0604020202020204" pitchFamily="34" charset="0"/>
              <a:buChar char="•"/>
            </a:pPr>
            <a:r>
              <a:rPr lang="en-US" dirty="0">
                <a:solidFill>
                  <a:schemeClr val="bg1">
                    <a:lumMod val="50000"/>
                  </a:schemeClr>
                </a:solidFill>
                <a:latin typeface="Calibri" panose="020F0502020204030204" pitchFamily="34" charset="0"/>
                <a:cs typeface="Calibri" panose="020F0502020204030204" pitchFamily="34" charset="0"/>
              </a:rPr>
              <a:t>Participation in conferences</a:t>
            </a:r>
            <a:r>
              <a:rPr lang="pl-PL" dirty="0">
                <a:solidFill>
                  <a:schemeClr val="bg1">
                    <a:lumMod val="50000"/>
                  </a:schemeClr>
                </a:solidFill>
                <a:latin typeface="Calibri" panose="020F0502020204030204" pitchFamily="34" charset="0"/>
                <a:cs typeface="Calibri" panose="020F0502020204030204" pitchFamily="34" charset="0"/>
              </a:rPr>
              <a:t>,</a:t>
            </a:r>
          </a:p>
          <a:p>
            <a:pPr marL="171450" lvl="0" indent="-171450">
              <a:buFont typeface="Arial" panose="020B0604020202020204" pitchFamily="34" charset="0"/>
              <a:buChar char="•"/>
            </a:pPr>
            <a:r>
              <a:rPr lang="en-US" dirty="0">
                <a:solidFill>
                  <a:schemeClr val="bg1">
                    <a:lumMod val="50000"/>
                  </a:schemeClr>
                </a:solidFill>
                <a:latin typeface="Calibri" panose="020F0502020204030204" pitchFamily="34" charset="0"/>
                <a:cs typeface="Calibri" panose="020F0502020204030204" pitchFamily="34" charset="0"/>
              </a:rPr>
              <a:t>Learning from mentors during exchange visits</a:t>
            </a:r>
            <a:endParaRPr lang="pl-PL" dirty="0">
              <a:solidFill>
                <a:schemeClr val="bg1">
                  <a:lumMod val="50000"/>
                </a:schemeClr>
              </a:solidFill>
              <a:latin typeface="Calibri" panose="020F0502020204030204" pitchFamily="34" charset="0"/>
              <a:cs typeface="Calibri" panose="020F0502020204030204" pitchFamily="34" charset="0"/>
            </a:endParaRPr>
          </a:p>
          <a:p>
            <a:pPr marL="171450" lvl="0" indent="-171450">
              <a:buFont typeface="Arial" panose="020B0604020202020204" pitchFamily="34" charset="0"/>
              <a:buChar char="•"/>
            </a:pPr>
            <a:endParaRPr lang="pl-PL" sz="1200" dirty="0">
              <a:solidFill>
                <a:srgbClr val="0070C0"/>
              </a:solidFill>
            </a:endParaRPr>
          </a:p>
          <a:p>
            <a:pPr marL="171450" lvl="0" indent="-171450">
              <a:buFont typeface="Arial" panose="020B0604020202020204" pitchFamily="34" charset="0"/>
              <a:buChar char="•"/>
            </a:pPr>
            <a:endParaRPr lang="pl-PL" sz="1200" dirty="0">
              <a:solidFill>
                <a:srgbClr val="0070C0"/>
              </a:solidFill>
            </a:endParaRPr>
          </a:p>
          <a:p>
            <a:pPr lvl="0"/>
            <a:endParaRPr lang="pl-PL" dirty="0">
              <a:latin typeface="Calibri" panose="020F0502020204030204" pitchFamily="34" charset="0"/>
              <a:cs typeface="Calibri" panose="020F0502020204030204" pitchFamily="34" charset="0"/>
            </a:endParaRPr>
          </a:p>
          <a:p>
            <a:pPr lvl="0"/>
            <a:r>
              <a:rPr lang="en-US" b="1" dirty="0">
                <a:solidFill>
                  <a:schemeClr val="accent5">
                    <a:lumMod val="50000"/>
                  </a:schemeClr>
                </a:solidFill>
                <a:latin typeface="Calibri" panose="020F0502020204030204" pitchFamily="34" charset="0"/>
                <a:cs typeface="Calibri" panose="020F0502020204030204" pitchFamily="34" charset="0"/>
              </a:rPr>
              <a:t>The scheduled visits</a:t>
            </a:r>
            <a:r>
              <a:rPr lang="pl-PL" b="1" dirty="0">
                <a:solidFill>
                  <a:schemeClr val="accent5">
                    <a:lumMod val="50000"/>
                  </a:schemeClr>
                </a:solidFill>
                <a:latin typeface="Calibri" panose="020F0502020204030204" pitchFamily="34" charset="0"/>
                <a:cs typeface="Calibri" panose="020F0502020204030204" pitchFamily="34" charset="0"/>
              </a:rPr>
              <a:t>:</a:t>
            </a:r>
          </a:p>
          <a:p>
            <a:pPr marL="171450" lvl="0" indent="-171450">
              <a:buFont typeface="Arial" panose="020B0604020202020204" pitchFamily="34" charset="0"/>
              <a:buChar char="•"/>
            </a:pPr>
            <a:r>
              <a:rPr lang="en-US" dirty="0">
                <a:solidFill>
                  <a:schemeClr val="accent5">
                    <a:lumMod val="50000"/>
                  </a:schemeClr>
                </a:solidFill>
                <a:latin typeface="Calibri" panose="020F0502020204030204" pitchFamily="34" charset="0"/>
                <a:cs typeface="Calibri" panose="020F0502020204030204" pitchFamily="34" charset="0"/>
              </a:rPr>
              <a:t>Long-term visits: 31 days in 2025</a:t>
            </a:r>
            <a:r>
              <a:rPr lang="pl-PL" dirty="0">
                <a:solidFill>
                  <a:schemeClr val="accent5">
                    <a:lumMod val="50000"/>
                  </a:schemeClr>
                </a:solidFill>
                <a:latin typeface="Calibri" panose="020F0502020204030204" pitchFamily="34" charset="0"/>
                <a:cs typeface="Calibri" panose="020F0502020204030204" pitchFamily="34" charset="0"/>
              </a:rPr>
              <a:t>,</a:t>
            </a:r>
          </a:p>
          <a:p>
            <a:pPr marL="171450" lvl="0" indent="-171450">
              <a:buFont typeface="Arial" panose="020B0604020202020204" pitchFamily="34" charset="0"/>
              <a:buChar char="•"/>
            </a:pPr>
            <a:r>
              <a:rPr lang="en-US" dirty="0">
                <a:solidFill>
                  <a:schemeClr val="accent5">
                    <a:lumMod val="50000"/>
                  </a:schemeClr>
                </a:solidFill>
                <a:latin typeface="Calibri" panose="020F0502020204030204" pitchFamily="34" charset="0"/>
                <a:cs typeface="Calibri" panose="020F0502020204030204" pitchFamily="34" charset="0"/>
              </a:rPr>
              <a:t>Short-term visits: 10 days in 2026 and 10 days in 2027</a:t>
            </a:r>
            <a:r>
              <a:rPr lang="pl-PL" dirty="0">
                <a:solidFill>
                  <a:schemeClr val="accent5">
                    <a:lumMod val="50000"/>
                  </a:schemeClr>
                </a:solidFill>
                <a:latin typeface="Calibri" panose="020F0502020204030204" pitchFamily="34" charset="0"/>
                <a:cs typeface="Calibri" panose="020F0502020204030204" pitchFamily="34" charset="0"/>
              </a:rPr>
              <a:t>.</a:t>
            </a:r>
          </a:p>
          <a:p>
            <a:endParaRPr lang="en-US" sz="1200" dirty="0"/>
          </a:p>
        </p:txBody>
      </p:sp>
      <p:pic>
        <p:nvPicPr>
          <p:cNvPr id="69" name="Grafika 68" descr="Kobieta">
            <a:extLst>
              <a:ext uri="{FF2B5EF4-FFF2-40B4-BE49-F238E27FC236}">
                <a16:creationId xmlns:a16="http://schemas.microsoft.com/office/drawing/2014/main" id="{54685A5F-69BA-49CA-B729-0A1CC02975CE}"/>
              </a:ext>
            </a:extLst>
          </p:cNvPr>
          <p:cNvPicPr>
            <a:picLocks noChangeAspect="1"/>
          </p:cNvPicPr>
          <p:nvPr/>
        </p:nvPicPr>
        <p:blipFill>
          <a:blip r:embed="rId10">
            <a:extLst>
              <a:ext uri="{96DAC541-7B7A-43D3-8B79-37D633B846F1}">
                <asvg:svgBlip xmlns:asvg="http://schemas.microsoft.com/office/drawing/2016/SVG/main" r:embed="rId16"/>
              </a:ext>
            </a:extLst>
          </a:blip>
          <a:stretch>
            <a:fillRect/>
          </a:stretch>
        </p:blipFill>
        <p:spPr>
          <a:xfrm>
            <a:off x="3040370" y="2461972"/>
            <a:ext cx="540000" cy="540000"/>
          </a:xfrm>
          <a:prstGeom prst="rect">
            <a:avLst/>
          </a:prstGeom>
        </p:spPr>
      </p:pic>
      <p:pic>
        <p:nvPicPr>
          <p:cNvPr id="70" name="Grafika 69" descr="Kobieta">
            <a:extLst>
              <a:ext uri="{FF2B5EF4-FFF2-40B4-BE49-F238E27FC236}">
                <a16:creationId xmlns:a16="http://schemas.microsoft.com/office/drawing/2014/main" id="{2B7CAA4C-50B3-4CED-95A1-8C5055FCE28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14435" y="2468833"/>
            <a:ext cx="540000" cy="540000"/>
          </a:xfrm>
          <a:prstGeom prst="rect">
            <a:avLst/>
          </a:prstGeom>
        </p:spPr>
      </p:pic>
    </p:spTree>
    <p:extLst>
      <p:ext uri="{BB962C8B-B14F-4D97-AF65-F5344CB8AC3E}">
        <p14:creationId xmlns:p14="http://schemas.microsoft.com/office/powerpoint/2010/main" val="3190685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0"/>
            <a:ext cx="9144000" cy="569400"/>
          </a:xfrm>
          <a:prstGeom prst="rect">
            <a:avLst/>
          </a:prstGeom>
          <a:solidFill>
            <a:srgbClr val="67707A"/>
          </a:solid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780"/>
              <a:buFont typeface="Calibri"/>
              <a:buNone/>
            </a:pPr>
            <a:r>
              <a:rPr lang="pl-PL" b="1" dirty="0" err="1">
                <a:solidFill>
                  <a:schemeClr val="lt1"/>
                </a:solidFill>
                <a:latin typeface="Calibri" panose="020F0502020204030204" pitchFamily="34" charset="0"/>
                <a:ea typeface="Comfortaa"/>
                <a:cs typeface="Calibri" panose="020F0502020204030204" pitchFamily="34" charset="0"/>
                <a:sym typeface="Comfortaa"/>
              </a:rPr>
              <a:t>Key</a:t>
            </a:r>
            <a:r>
              <a:rPr lang="pl-PL" b="1" dirty="0">
                <a:solidFill>
                  <a:schemeClr val="lt1"/>
                </a:solidFill>
                <a:latin typeface="Calibri" panose="020F0502020204030204" pitchFamily="34" charset="0"/>
                <a:ea typeface="Comfortaa"/>
                <a:cs typeface="Calibri" panose="020F0502020204030204" pitchFamily="34" charset="0"/>
                <a:sym typeface="Comfortaa"/>
              </a:rPr>
              <a:t> </a:t>
            </a:r>
            <a:r>
              <a:rPr lang="en" sz="2312" dirty="0">
                <a:solidFill>
                  <a:schemeClr val="lt1"/>
                </a:solidFill>
                <a:latin typeface="Comfortaa"/>
                <a:ea typeface="Comfortaa"/>
                <a:cs typeface="Comfortaa"/>
                <a:sym typeface="Comfortaa"/>
              </a:rPr>
              <a:t>AI</a:t>
            </a:r>
            <a:r>
              <a:rPr lang="en" sz="2222" dirty="0">
                <a:solidFill>
                  <a:srgbClr val="49CFAE"/>
                </a:solidFill>
                <a:latin typeface="Comfortaa"/>
                <a:ea typeface="Comfortaa"/>
                <a:cs typeface="Comfortaa"/>
                <a:sym typeface="Comfortaa"/>
              </a:rPr>
              <a:t>design</a:t>
            </a:r>
            <a:r>
              <a:rPr lang="en" sz="2312" dirty="0">
                <a:solidFill>
                  <a:schemeClr val="lt1"/>
                </a:solidFill>
                <a:latin typeface="Comfortaa"/>
                <a:ea typeface="Comfortaa"/>
                <a:cs typeface="Comfortaa"/>
                <a:sym typeface="Comfortaa"/>
              </a:rPr>
              <a:t>TEX</a:t>
            </a:r>
            <a:r>
              <a:rPr lang="pl-PL" sz="2312" b="1" dirty="0">
                <a:solidFill>
                  <a:schemeClr val="lt1"/>
                </a:solidFill>
                <a:latin typeface="Comfortaa"/>
                <a:ea typeface="Comfortaa"/>
                <a:cs typeface="Comfortaa"/>
                <a:sym typeface="Comfortaa"/>
              </a:rPr>
              <a:t> </a:t>
            </a:r>
            <a:r>
              <a:rPr lang="pl-PL" b="1" dirty="0" err="1">
                <a:solidFill>
                  <a:schemeClr val="lt1"/>
                </a:solidFill>
                <a:latin typeface="Calibri" panose="020F0502020204030204" pitchFamily="34" charset="0"/>
                <a:ea typeface="Comfortaa"/>
                <a:cs typeface="Calibri" panose="020F0502020204030204" pitchFamily="34" charset="0"/>
                <a:sym typeface="Comfortaa"/>
              </a:rPr>
              <a:t>activities</a:t>
            </a:r>
            <a:r>
              <a:rPr lang="pl-PL" b="1" dirty="0">
                <a:solidFill>
                  <a:schemeClr val="lt1"/>
                </a:solidFill>
                <a:latin typeface="Calibri" panose="020F0502020204030204" pitchFamily="34" charset="0"/>
                <a:ea typeface="Comfortaa"/>
                <a:cs typeface="Calibri" panose="020F0502020204030204" pitchFamily="34" charset="0"/>
                <a:sym typeface="Comfortaa"/>
              </a:rPr>
              <a:t>: </a:t>
            </a:r>
            <a:endParaRPr sz="1800" dirty="0">
              <a:solidFill>
                <a:schemeClr val="lt1"/>
              </a:solidFill>
              <a:latin typeface="Calibri" panose="020F0502020204030204" pitchFamily="34" charset="0"/>
              <a:cs typeface="Calibri" panose="020F0502020204030204" pitchFamily="34" charset="0"/>
            </a:endParaRPr>
          </a:p>
        </p:txBody>
      </p:sp>
      <p:sp>
        <p:nvSpPr>
          <p:cNvPr id="4" name="Google Shape;286;p34">
            <a:extLst>
              <a:ext uri="{FF2B5EF4-FFF2-40B4-BE49-F238E27FC236}">
                <a16:creationId xmlns:a16="http://schemas.microsoft.com/office/drawing/2014/main" id="{28FEBFC9-A438-4C95-AE49-9B6EB957B597}"/>
              </a:ext>
            </a:extLst>
          </p:cNvPr>
          <p:cNvSpPr txBox="1">
            <a:spLocks noGrp="1"/>
          </p:cNvSpPr>
          <p:nvPr>
            <p:ph type="body" idx="1"/>
          </p:nvPr>
        </p:nvSpPr>
        <p:spPr>
          <a:xfrm>
            <a:off x="266010" y="881256"/>
            <a:ext cx="8611980" cy="1926300"/>
          </a:xfrm>
          <a:prstGeom prst="rect">
            <a:avLst/>
          </a:prstGeom>
          <a:noFill/>
          <a:ln>
            <a:noFill/>
          </a:ln>
        </p:spPr>
        <p:txBody>
          <a:bodyPr spcFirstLastPara="1" wrap="square" lIns="91425" tIns="45700" rIns="91425" bIns="45700" anchor="t" anchorCtr="0">
            <a:noAutofit/>
          </a:bodyPr>
          <a:lstStyle/>
          <a:p>
            <a:pPr marL="285750" indent="-285750">
              <a:lnSpc>
                <a:spcPct val="100000"/>
              </a:lnSpc>
              <a:spcBef>
                <a:spcPts val="440"/>
              </a:spcBef>
              <a:buClr>
                <a:schemeClr val="dk1"/>
              </a:buClr>
              <a:buSzPts val="2200"/>
              <a:buFont typeface="Wingdings" panose="05000000000000000000" pitchFamily="2" charset="2"/>
              <a:buChar char="§"/>
            </a:pPr>
            <a:r>
              <a:rPr lang="en-US" sz="1600" b="1" i="1" dirty="0">
                <a:latin typeface="Calibri" panose="020F0502020204030204" pitchFamily="34" charset="0"/>
                <a:ea typeface="Calibri"/>
                <a:cs typeface="Calibri" panose="020F0502020204030204" pitchFamily="34" charset="0"/>
                <a:sym typeface="Calibri"/>
              </a:rPr>
              <a:t>Educational Programs: </a:t>
            </a:r>
            <a:r>
              <a:rPr lang="en-US" sz="1600" dirty="0">
                <a:latin typeface="Calibri" panose="020F0502020204030204" pitchFamily="34" charset="0"/>
                <a:ea typeface="Calibri"/>
                <a:cs typeface="Calibri" panose="020F0502020204030204" pitchFamily="34" charset="0"/>
                <a:sym typeface="Calibri"/>
              </a:rPr>
              <a:t>Organizing summer schools and workshops focused on circular economy and AI/ML applications in textile design.</a:t>
            </a:r>
            <a:endParaRPr lang="en-US" sz="1000" dirty="0">
              <a:latin typeface="Calibri" panose="020F0502020204030204" pitchFamily="34" charset="0"/>
              <a:ea typeface="Calibri"/>
              <a:cs typeface="Calibri" panose="020F0502020204030204" pitchFamily="34" charset="0"/>
              <a:sym typeface="Calibri"/>
            </a:endParaRPr>
          </a:p>
          <a:p>
            <a:pPr marL="285750" indent="-285750">
              <a:lnSpc>
                <a:spcPct val="100000"/>
              </a:lnSpc>
              <a:spcBef>
                <a:spcPts val="440"/>
              </a:spcBef>
              <a:buClr>
                <a:schemeClr val="dk1"/>
              </a:buClr>
              <a:buSzPts val="2200"/>
              <a:buFont typeface="Wingdings" panose="05000000000000000000" pitchFamily="2" charset="2"/>
              <a:buChar char="§"/>
            </a:pPr>
            <a:r>
              <a:rPr lang="en-US" sz="1600" b="1" i="1" dirty="0">
                <a:latin typeface="Calibri" panose="020F0502020204030204" pitchFamily="34" charset="0"/>
                <a:ea typeface="Calibri"/>
                <a:cs typeface="Calibri" panose="020F0502020204030204" pitchFamily="34" charset="0"/>
                <a:sym typeface="Calibri"/>
              </a:rPr>
              <a:t>Collaboration with Third Countries</a:t>
            </a:r>
            <a:r>
              <a:rPr lang="en-US" sz="1600" dirty="0">
                <a:latin typeface="Calibri" panose="020F0502020204030204" pitchFamily="34" charset="0"/>
                <a:ea typeface="Calibri"/>
                <a:cs typeface="Calibri" panose="020F0502020204030204" pitchFamily="34" charset="0"/>
                <a:sym typeface="Calibri"/>
              </a:rPr>
              <a:t>: Developing </a:t>
            </a:r>
            <a:r>
              <a:rPr lang="pl-PL" sz="1600" dirty="0" err="1">
                <a:latin typeface="Calibri" panose="020F0502020204030204" pitchFamily="34" charset="0"/>
                <a:ea typeface="Calibri"/>
                <a:cs typeface="Calibri" panose="020F0502020204030204" pitchFamily="34" charset="0"/>
                <a:sym typeface="Calibri"/>
              </a:rPr>
              <a:t>links</a:t>
            </a:r>
            <a:r>
              <a:rPr lang="en-US" sz="1600" dirty="0">
                <a:latin typeface="Calibri" panose="020F0502020204030204" pitchFamily="34" charset="0"/>
                <a:ea typeface="Calibri"/>
                <a:cs typeface="Calibri" panose="020F0502020204030204" pitchFamily="34" charset="0"/>
                <a:sym typeface="Calibri"/>
              </a:rPr>
              <a:t> with universities and companies in Asia to promote sustainable practices and capacity building.</a:t>
            </a:r>
            <a:endParaRPr lang="en-US" sz="1000" dirty="0">
              <a:latin typeface="Calibri" panose="020F0502020204030204" pitchFamily="34" charset="0"/>
              <a:ea typeface="Calibri"/>
              <a:cs typeface="Calibri" panose="020F0502020204030204" pitchFamily="34" charset="0"/>
              <a:sym typeface="Calibri"/>
            </a:endParaRPr>
          </a:p>
          <a:p>
            <a:pPr marL="285750" indent="-285750">
              <a:lnSpc>
                <a:spcPct val="100000"/>
              </a:lnSpc>
              <a:spcBef>
                <a:spcPts val="440"/>
              </a:spcBef>
              <a:buClr>
                <a:schemeClr val="dk1"/>
              </a:buClr>
              <a:buSzPts val="2200"/>
              <a:buFont typeface="Wingdings" panose="05000000000000000000" pitchFamily="2" charset="2"/>
              <a:buChar char="§"/>
            </a:pPr>
            <a:r>
              <a:rPr lang="en-US" sz="1600" b="1" i="1" dirty="0">
                <a:latin typeface="Calibri" panose="020F0502020204030204" pitchFamily="34" charset="0"/>
                <a:ea typeface="Calibri"/>
                <a:cs typeface="Calibri" panose="020F0502020204030204" pitchFamily="34" charset="0"/>
                <a:sym typeface="Calibri"/>
              </a:rPr>
              <a:t>Marketing Campaign: </a:t>
            </a:r>
            <a:r>
              <a:rPr lang="en-US" sz="1600" dirty="0">
                <a:latin typeface="Calibri" panose="020F0502020204030204" pitchFamily="34" charset="0"/>
                <a:ea typeface="Calibri"/>
                <a:cs typeface="Calibri" panose="020F0502020204030204" pitchFamily="34" charset="0"/>
                <a:sym typeface="Calibri"/>
              </a:rPr>
              <a:t>Raising environmental awareness through online content, involving popular brands and influencers.</a:t>
            </a:r>
            <a:endParaRPr lang="en-US" sz="1400" dirty="0">
              <a:latin typeface="Calibri" panose="020F0502020204030204" pitchFamily="34" charset="0"/>
              <a:ea typeface="Calibri"/>
              <a:cs typeface="Calibri" panose="020F0502020204030204" pitchFamily="34" charset="0"/>
              <a:sym typeface="Calibri"/>
            </a:endParaRPr>
          </a:p>
          <a:p>
            <a:pPr marL="285750" indent="-285750">
              <a:lnSpc>
                <a:spcPct val="100000"/>
              </a:lnSpc>
              <a:spcBef>
                <a:spcPts val="440"/>
              </a:spcBef>
              <a:buClr>
                <a:schemeClr val="dk1"/>
              </a:buClr>
              <a:buSzPts val="2200"/>
              <a:buFont typeface="Wingdings" panose="05000000000000000000" pitchFamily="2" charset="2"/>
              <a:buChar char="§"/>
            </a:pPr>
            <a:r>
              <a:rPr lang="en-US" sz="1600" b="1" i="1" dirty="0">
                <a:latin typeface="Calibri" panose="020F0502020204030204" pitchFamily="34" charset="0"/>
                <a:ea typeface="Calibri"/>
                <a:cs typeface="Calibri" panose="020F0502020204030204" pitchFamily="34" charset="0"/>
                <a:sym typeface="Calibri"/>
              </a:rPr>
              <a:t>NGO Cooperation: </a:t>
            </a:r>
            <a:r>
              <a:rPr lang="en-US" sz="1600" dirty="0">
                <a:latin typeface="Calibri" panose="020F0502020204030204" pitchFamily="34" charset="0"/>
                <a:ea typeface="Calibri"/>
                <a:cs typeface="Calibri" panose="020F0502020204030204" pitchFamily="34" charset="0"/>
                <a:sym typeface="Calibri"/>
              </a:rPr>
              <a:t>Partnering with NGOs to support sustainable development and the circular economy.</a:t>
            </a:r>
            <a:endParaRPr lang="en-US" sz="1000" dirty="0">
              <a:latin typeface="Calibri" panose="020F0502020204030204" pitchFamily="34" charset="0"/>
              <a:ea typeface="Calibri"/>
              <a:cs typeface="Calibri" panose="020F0502020204030204" pitchFamily="34" charset="0"/>
              <a:sym typeface="Calibri"/>
            </a:endParaRPr>
          </a:p>
          <a:p>
            <a:pPr marL="285750" indent="-285750">
              <a:lnSpc>
                <a:spcPct val="100000"/>
              </a:lnSpc>
              <a:spcBef>
                <a:spcPts val="440"/>
              </a:spcBef>
              <a:buClr>
                <a:schemeClr val="dk1"/>
              </a:buClr>
              <a:buSzPts val="2200"/>
              <a:buFont typeface="Wingdings" panose="05000000000000000000" pitchFamily="2" charset="2"/>
              <a:buChar char="§"/>
            </a:pPr>
            <a:r>
              <a:rPr lang="en-US" sz="1600" b="1" i="1" dirty="0">
                <a:latin typeface="Calibri" panose="020F0502020204030204" pitchFamily="34" charset="0"/>
                <a:ea typeface="Calibri"/>
                <a:cs typeface="Calibri" panose="020F0502020204030204" pitchFamily="34" charset="0"/>
                <a:sym typeface="Calibri"/>
              </a:rPr>
              <a:t>Industry Collaboration: </a:t>
            </a:r>
            <a:r>
              <a:rPr lang="en-US" sz="1600" dirty="0">
                <a:latin typeface="Calibri" panose="020F0502020204030204" pitchFamily="34" charset="0"/>
                <a:ea typeface="Calibri"/>
                <a:cs typeface="Calibri" panose="020F0502020204030204" pitchFamily="34" charset="0"/>
                <a:sym typeface="Calibri"/>
              </a:rPr>
              <a:t>Establishing relationships with the textile and fashion industry to apply research and foster innovation.</a:t>
            </a:r>
            <a:endParaRPr lang="pl-PL" sz="1600" dirty="0">
              <a:latin typeface="Calibri" panose="020F0502020204030204" pitchFamily="34" charset="0"/>
              <a:ea typeface="Calibri"/>
              <a:cs typeface="Calibri" panose="020F0502020204030204" pitchFamily="34" charset="0"/>
              <a:sym typeface="Calibri"/>
            </a:endParaRPr>
          </a:p>
          <a:p>
            <a:pPr marL="285750" indent="-285750">
              <a:lnSpc>
                <a:spcPct val="100000"/>
              </a:lnSpc>
              <a:spcBef>
                <a:spcPts val="440"/>
              </a:spcBef>
              <a:buClr>
                <a:schemeClr val="dk1"/>
              </a:buClr>
              <a:buSzPts val="2200"/>
              <a:buFont typeface="Wingdings" panose="05000000000000000000" pitchFamily="2" charset="2"/>
              <a:buChar char="§"/>
            </a:pPr>
            <a:r>
              <a:rPr lang="en-US" sz="1600" b="1" i="1" dirty="0">
                <a:latin typeface="Calibri" panose="020F0502020204030204" pitchFamily="34" charset="0"/>
                <a:ea typeface="Calibri"/>
                <a:cs typeface="Calibri" panose="020F0502020204030204" pitchFamily="34" charset="0"/>
                <a:sym typeface="Calibri"/>
              </a:rPr>
              <a:t>Research Management and Administrative Skills Development: </a:t>
            </a:r>
            <a:r>
              <a:rPr lang="en-US" sz="1600" dirty="0">
                <a:latin typeface="Calibri" panose="020F0502020204030204" pitchFamily="34" charset="0"/>
                <a:ea typeface="Calibri"/>
                <a:cs typeface="Calibri" panose="020F0502020204030204" pitchFamily="34" charset="0"/>
                <a:sym typeface="Calibri"/>
              </a:rPr>
              <a:t>Enhancing the research management and administrative skills of TUL employees through study visits, workshops, and training sessions with advanced partner institutions.</a:t>
            </a:r>
            <a:endParaRPr lang="pl-PL" sz="1600" dirty="0">
              <a:latin typeface="Calibri" panose="020F0502020204030204" pitchFamily="34" charset="0"/>
              <a:ea typeface="Calibri"/>
              <a:cs typeface="Calibri" panose="020F0502020204030204" pitchFamily="34" charset="0"/>
              <a:sym typeface="Calibri"/>
            </a:endParaRPr>
          </a:p>
          <a:p>
            <a:pPr marL="0" indent="0">
              <a:lnSpc>
                <a:spcPct val="100000"/>
              </a:lnSpc>
              <a:spcBef>
                <a:spcPts val="440"/>
              </a:spcBef>
              <a:buClr>
                <a:schemeClr val="dk1"/>
              </a:buClr>
              <a:buSzPts val="2200"/>
              <a:buNone/>
            </a:pPr>
            <a:endParaRPr lang="en-US" sz="1600" b="1" dirty="0">
              <a:latin typeface="Calibri" panose="020F0502020204030204" pitchFamily="34" charset="0"/>
              <a:cs typeface="Calibri" panose="020F0502020204030204" pitchFamily="34" charset="0"/>
            </a:endParaRPr>
          </a:p>
          <a:p>
            <a:pPr marL="0" marR="0" lvl="0" indent="0" algn="l" rtl="0">
              <a:lnSpc>
                <a:spcPct val="100000"/>
              </a:lnSpc>
              <a:spcBef>
                <a:spcPts val="440"/>
              </a:spcBef>
              <a:spcAft>
                <a:spcPts val="0"/>
              </a:spcAft>
              <a:buClr>
                <a:schemeClr val="dk1"/>
              </a:buClr>
              <a:buSzPts val="2200"/>
              <a:buFont typeface="Arial"/>
              <a:buNone/>
            </a:pPr>
            <a:endParaRPr lang="en-US" sz="1600" b="1" dirty="0">
              <a:latin typeface="Calibri" panose="020F0502020204030204" pitchFamily="34" charset="0"/>
              <a:cs typeface="Calibri" panose="020F0502020204030204" pitchFamily="34" charset="0"/>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78083"/>
            <a:ext cx="1762326" cy="365417"/>
          </a:xfrm>
          <a:prstGeom prst="rect">
            <a:avLst/>
          </a:prstGeom>
        </p:spPr>
      </p:pic>
    </p:spTree>
    <p:extLst>
      <p:ext uri="{BB962C8B-B14F-4D97-AF65-F5344CB8AC3E}">
        <p14:creationId xmlns:p14="http://schemas.microsoft.com/office/powerpoint/2010/main" val="273196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0"/>
            <a:ext cx="9144000" cy="569400"/>
          </a:xfrm>
          <a:prstGeom prst="rect">
            <a:avLst/>
          </a:prstGeom>
          <a:solidFill>
            <a:srgbClr val="67707A"/>
          </a:solidFill>
          <a:ln>
            <a:noFill/>
          </a:ln>
        </p:spPr>
        <p:txBody>
          <a:bodyPr spcFirstLastPara="1" wrap="square" lIns="91425" tIns="45700" rIns="91425" bIns="45700" anchor="ctr" anchorCtr="0">
            <a:normAutofit/>
          </a:bodyPr>
          <a:lstStyle/>
          <a:p>
            <a:pPr lvl="0" algn="ctr">
              <a:buClr>
                <a:schemeClr val="dk1"/>
              </a:buClr>
              <a:buSzPts val="3780"/>
            </a:pPr>
            <a:r>
              <a:rPr lang="pl-PL" b="1" dirty="0" err="1">
                <a:solidFill>
                  <a:schemeClr val="lt1"/>
                </a:solidFill>
                <a:latin typeface="Calibri" panose="020F0502020204030204" pitchFamily="34" charset="0"/>
                <a:ea typeface="Comfortaa"/>
                <a:cs typeface="Calibri" panose="020F0502020204030204" pitchFamily="34" charset="0"/>
                <a:sym typeface="Comfortaa"/>
              </a:rPr>
              <a:t>Work</a:t>
            </a:r>
            <a:r>
              <a:rPr lang="pl-PL" b="1" dirty="0">
                <a:solidFill>
                  <a:schemeClr val="lt1"/>
                </a:solidFill>
                <a:latin typeface="Calibri" panose="020F0502020204030204" pitchFamily="34" charset="0"/>
                <a:ea typeface="Comfortaa"/>
                <a:cs typeface="Calibri" panose="020F0502020204030204" pitchFamily="34" charset="0"/>
                <a:sym typeface="Comfortaa"/>
              </a:rPr>
              <a:t> Plan </a:t>
            </a:r>
            <a:r>
              <a:rPr lang="pl-PL" b="1" dirty="0" err="1">
                <a:solidFill>
                  <a:schemeClr val="lt1"/>
                </a:solidFill>
                <a:latin typeface="Calibri" panose="020F0502020204030204" pitchFamily="34" charset="0"/>
                <a:ea typeface="Comfortaa"/>
                <a:cs typeface="Calibri" panose="020F0502020204030204" pitchFamily="34" charset="0"/>
                <a:sym typeface="Comfortaa"/>
              </a:rPr>
              <a:t>Overview</a:t>
            </a:r>
            <a:r>
              <a:rPr lang="pl-PL" b="1" dirty="0">
                <a:solidFill>
                  <a:schemeClr val="lt1"/>
                </a:solidFill>
                <a:latin typeface="Calibri" panose="020F0502020204030204" pitchFamily="34" charset="0"/>
                <a:ea typeface="Comfortaa"/>
                <a:cs typeface="Calibri" panose="020F0502020204030204" pitchFamily="34" charset="0"/>
                <a:sym typeface="Comfortaa"/>
              </a:rPr>
              <a:t>                             </a:t>
            </a:r>
            <a:r>
              <a:rPr lang="en" sz="2312" dirty="0">
                <a:solidFill>
                  <a:schemeClr val="lt1"/>
                </a:solidFill>
                <a:latin typeface="Comfortaa"/>
                <a:ea typeface="Comfortaa"/>
                <a:cs typeface="Comfortaa"/>
                <a:sym typeface="Comfortaa"/>
              </a:rPr>
              <a:t>AI</a:t>
            </a:r>
            <a:r>
              <a:rPr lang="en" sz="2222" dirty="0">
                <a:solidFill>
                  <a:srgbClr val="49CFAE"/>
                </a:solidFill>
                <a:latin typeface="Comfortaa"/>
                <a:ea typeface="Comfortaa"/>
                <a:cs typeface="Comfortaa"/>
                <a:sym typeface="Comfortaa"/>
              </a:rPr>
              <a:t>design</a:t>
            </a:r>
            <a:r>
              <a:rPr lang="en" sz="2312" dirty="0">
                <a:solidFill>
                  <a:schemeClr val="lt1"/>
                </a:solidFill>
                <a:latin typeface="Comfortaa"/>
                <a:ea typeface="Comfortaa"/>
                <a:cs typeface="Comfortaa"/>
                <a:sym typeface="Comfortaa"/>
              </a:rPr>
              <a:t>TEX</a:t>
            </a:r>
            <a:endParaRPr sz="1800" dirty="0">
              <a:solidFill>
                <a:schemeClr val="lt1"/>
              </a:solidFill>
              <a:latin typeface="Calibri" panose="020F0502020204030204" pitchFamily="34" charset="0"/>
              <a:cs typeface="Calibri" panose="020F0502020204030204" pitchFamily="34" charset="0"/>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78083"/>
            <a:ext cx="1762326" cy="365417"/>
          </a:xfrm>
          <a:prstGeom prst="rect">
            <a:avLst/>
          </a:prstGeom>
        </p:spPr>
      </p:pic>
      <p:sp>
        <p:nvSpPr>
          <p:cNvPr id="2" name="Prostokąt 1">
            <a:extLst>
              <a:ext uri="{FF2B5EF4-FFF2-40B4-BE49-F238E27FC236}">
                <a16:creationId xmlns:a16="http://schemas.microsoft.com/office/drawing/2014/main" id="{590146EB-B012-4758-823A-676259B7CE3E}"/>
              </a:ext>
            </a:extLst>
          </p:cNvPr>
          <p:cNvSpPr/>
          <p:nvPr/>
        </p:nvSpPr>
        <p:spPr>
          <a:xfrm>
            <a:off x="1292191" y="4758807"/>
            <a:ext cx="6559618" cy="307777"/>
          </a:xfrm>
          <a:prstGeom prst="rect">
            <a:avLst/>
          </a:prstGeom>
        </p:spPr>
        <p:txBody>
          <a:bodyPr wrap="square">
            <a:spAutoFit/>
          </a:bodyPr>
          <a:lstStyle/>
          <a:p>
            <a:r>
              <a:rPr lang="en-US" dirty="0"/>
              <a:t>A diagram showing the six WPs connected to the central project objective</a:t>
            </a:r>
          </a:p>
        </p:txBody>
      </p:sp>
      <p:sp>
        <p:nvSpPr>
          <p:cNvPr id="8" name="Google Shape;286;p34">
            <a:extLst>
              <a:ext uri="{FF2B5EF4-FFF2-40B4-BE49-F238E27FC236}">
                <a16:creationId xmlns:a16="http://schemas.microsoft.com/office/drawing/2014/main" id="{36F20F79-67C1-45D6-9B4A-32A21D9E93C5}"/>
              </a:ext>
            </a:extLst>
          </p:cNvPr>
          <p:cNvSpPr txBox="1">
            <a:spLocks/>
          </p:cNvSpPr>
          <p:nvPr/>
        </p:nvSpPr>
        <p:spPr>
          <a:xfrm>
            <a:off x="-88554" y="1708933"/>
            <a:ext cx="3951427" cy="235295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30200" algn="l" rtl="0">
              <a:lnSpc>
                <a:spcPct val="115000"/>
              </a:lnSpc>
              <a:spcBef>
                <a:spcPts val="0"/>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2pPr>
            <a:lvl3pPr marL="1371600" marR="0" lvl="2" indent="-330200" algn="l" rtl="0">
              <a:lnSpc>
                <a:spcPct val="115000"/>
              </a:lnSpc>
              <a:spcBef>
                <a:spcPts val="0"/>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3pPr>
            <a:lvl4pPr marL="1828800" marR="0" lvl="3" indent="-330200" algn="l" rtl="0">
              <a:lnSpc>
                <a:spcPct val="115000"/>
              </a:lnSpc>
              <a:spcBef>
                <a:spcPts val="0"/>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4pPr>
            <a:lvl5pPr marL="2286000" marR="0" lvl="4" indent="-330200" algn="l" rtl="0">
              <a:lnSpc>
                <a:spcPct val="115000"/>
              </a:lnSpc>
              <a:spcBef>
                <a:spcPts val="0"/>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5pPr>
            <a:lvl6pPr marL="2743200" marR="0" lvl="5" indent="-330200" algn="l" rtl="0">
              <a:lnSpc>
                <a:spcPct val="115000"/>
              </a:lnSpc>
              <a:spcBef>
                <a:spcPts val="0"/>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6pPr>
            <a:lvl7pPr marL="3200400" marR="0" lvl="6" indent="-330200" algn="l" rtl="0">
              <a:lnSpc>
                <a:spcPct val="115000"/>
              </a:lnSpc>
              <a:spcBef>
                <a:spcPts val="0"/>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7pPr>
            <a:lvl8pPr marL="3657600" marR="0" lvl="7" indent="-330200" algn="l" rtl="0">
              <a:lnSpc>
                <a:spcPct val="115000"/>
              </a:lnSpc>
              <a:spcBef>
                <a:spcPts val="0"/>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8pPr>
            <a:lvl9pPr marL="4114800" marR="0" lvl="8" indent="-330200" algn="l" rtl="0">
              <a:lnSpc>
                <a:spcPct val="115000"/>
              </a:lnSpc>
              <a:spcBef>
                <a:spcPts val="0"/>
              </a:spcBef>
              <a:spcAft>
                <a:spcPts val="0"/>
              </a:spcAft>
              <a:buClr>
                <a:schemeClr val="dk2"/>
              </a:buClr>
              <a:buSzPts val="1600"/>
              <a:buFont typeface="Arial"/>
              <a:buChar char="■"/>
              <a:defRPr sz="1600" b="0" i="0" u="none" strike="noStrike" cap="none">
                <a:solidFill>
                  <a:schemeClr val="dk2"/>
                </a:solidFill>
                <a:latin typeface="Arial"/>
                <a:ea typeface="Arial"/>
                <a:cs typeface="Arial"/>
                <a:sym typeface="Arial"/>
              </a:defRPr>
            </a:lvl9pPr>
          </a:lstStyle>
          <a:p>
            <a:pPr marL="285750" indent="-285750">
              <a:lnSpc>
                <a:spcPct val="100000"/>
              </a:lnSpc>
              <a:spcBef>
                <a:spcPts val="440"/>
              </a:spcBef>
              <a:buClr>
                <a:schemeClr val="dk1"/>
              </a:buClr>
              <a:buSzPts val="2200"/>
              <a:buFont typeface="Wingdings" panose="05000000000000000000" pitchFamily="2" charset="2"/>
              <a:buChar char="§"/>
            </a:pPr>
            <a:endParaRPr lang="en-US" sz="1400" b="1" dirty="0">
              <a:latin typeface="Calibri" panose="020F0502020204030204" pitchFamily="34" charset="0"/>
              <a:cs typeface="Calibri" panose="020F0502020204030204" pitchFamily="34" charset="0"/>
            </a:endParaRPr>
          </a:p>
        </p:txBody>
      </p:sp>
      <p:pic>
        <p:nvPicPr>
          <p:cNvPr id="9" name="Obraz 8">
            <a:extLst>
              <a:ext uri="{FF2B5EF4-FFF2-40B4-BE49-F238E27FC236}">
                <a16:creationId xmlns:a16="http://schemas.microsoft.com/office/drawing/2014/main" id="{234925AC-C939-4EC1-9D0A-11576E23B675}"/>
              </a:ext>
            </a:extLst>
          </p:cNvPr>
          <p:cNvPicPr>
            <a:picLocks noChangeAspect="1"/>
          </p:cNvPicPr>
          <p:nvPr/>
        </p:nvPicPr>
        <p:blipFill>
          <a:blip r:embed="rId4"/>
          <a:stretch>
            <a:fillRect/>
          </a:stretch>
        </p:blipFill>
        <p:spPr>
          <a:xfrm>
            <a:off x="902437" y="675017"/>
            <a:ext cx="7089813" cy="399744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1"/>
            <a:ext cx="9144000" cy="483220"/>
          </a:xfrm>
          <a:prstGeom prst="rect">
            <a:avLst/>
          </a:prstGeom>
          <a:solidFill>
            <a:srgbClr val="67707A"/>
          </a:solidFill>
          <a:ln>
            <a:noFill/>
          </a:ln>
        </p:spPr>
        <p:txBody>
          <a:bodyPr spcFirstLastPara="1" wrap="square" lIns="91425" tIns="45700" rIns="91425" bIns="45700" anchor="ctr" anchorCtr="0">
            <a:normAutofit/>
          </a:bodyPr>
          <a:lstStyle/>
          <a:p>
            <a:pPr lvl="0" algn="ctr">
              <a:buClr>
                <a:schemeClr val="dk1"/>
              </a:buClr>
              <a:buSzPts val="3780"/>
            </a:pPr>
            <a:r>
              <a:rPr lang="en-US" sz="2000" b="1" dirty="0">
                <a:solidFill>
                  <a:schemeClr val="lt1"/>
                </a:solidFill>
                <a:latin typeface="Calibri" panose="020F0502020204030204" pitchFamily="34" charset="0"/>
                <a:cs typeface="Calibri" panose="020F0502020204030204" pitchFamily="34" charset="0"/>
                <a:sym typeface="Calibri"/>
              </a:rPr>
              <a:t>WP1: Project Management and </a:t>
            </a:r>
            <a:r>
              <a:rPr lang="en-US" sz="2000" b="1" dirty="0" err="1">
                <a:solidFill>
                  <a:schemeClr val="lt1"/>
                </a:solidFill>
                <a:latin typeface="Calibri" panose="020F0502020204030204" pitchFamily="34" charset="0"/>
                <a:cs typeface="Calibri" panose="020F0502020204030204" pitchFamily="34" charset="0"/>
                <a:sym typeface="Calibri"/>
              </a:rPr>
              <a:t>Administratio</a:t>
            </a:r>
            <a:r>
              <a:rPr lang="pl-PL" sz="2000" b="1" dirty="0">
                <a:solidFill>
                  <a:schemeClr val="lt1"/>
                </a:solidFill>
                <a:latin typeface="Calibri" panose="020F0502020204030204" pitchFamily="34" charset="0"/>
                <a:cs typeface="Calibri" panose="020F0502020204030204" pitchFamily="34" charset="0"/>
                <a:sym typeface="Calibri"/>
              </a:rPr>
              <a:t>n</a:t>
            </a:r>
            <a:r>
              <a:rPr lang="en-US" sz="2000" b="1" dirty="0">
                <a:solidFill>
                  <a:schemeClr val="lt1"/>
                </a:solidFill>
                <a:latin typeface="Calibri" panose="020F0502020204030204" pitchFamily="34" charset="0"/>
                <a:cs typeface="Calibri" panose="020F0502020204030204" pitchFamily="34" charset="0"/>
                <a:sym typeface="Calibri"/>
              </a:rPr>
              <a:t> </a:t>
            </a:r>
            <a:r>
              <a:rPr lang="pl-PL" sz="2000" b="1" dirty="0">
                <a:solidFill>
                  <a:schemeClr val="lt1"/>
                </a:solidFill>
                <a:latin typeface="Calibri" panose="020F0502020204030204" pitchFamily="34" charset="0"/>
                <a:cs typeface="Calibri" panose="020F0502020204030204" pitchFamily="34" charset="0"/>
                <a:sym typeface="Comfortaa"/>
              </a:rPr>
              <a:t>                          </a:t>
            </a:r>
            <a:r>
              <a:rPr lang="en" sz="1800" dirty="0">
                <a:solidFill>
                  <a:schemeClr val="lt1"/>
                </a:solidFill>
                <a:latin typeface="Comfortaa"/>
                <a:ea typeface="Comfortaa"/>
                <a:cs typeface="Comfortaa"/>
                <a:sym typeface="Comfortaa"/>
              </a:rPr>
              <a:t>AI</a:t>
            </a:r>
            <a:r>
              <a:rPr lang="en" sz="1800" dirty="0">
                <a:solidFill>
                  <a:srgbClr val="49CFAE"/>
                </a:solidFill>
                <a:latin typeface="Comfortaa"/>
                <a:ea typeface="Comfortaa"/>
                <a:cs typeface="Comfortaa"/>
                <a:sym typeface="Comfortaa"/>
              </a:rPr>
              <a:t>design</a:t>
            </a:r>
            <a:r>
              <a:rPr lang="en" sz="1800" dirty="0">
                <a:solidFill>
                  <a:schemeClr val="lt1"/>
                </a:solidFill>
                <a:latin typeface="Comfortaa"/>
                <a:ea typeface="Comfortaa"/>
                <a:cs typeface="Comfortaa"/>
                <a:sym typeface="Comfortaa"/>
              </a:rPr>
              <a:t>TEX</a:t>
            </a:r>
            <a:endParaRPr sz="1400" dirty="0">
              <a:solidFill>
                <a:schemeClr val="lt1"/>
              </a:solidFill>
              <a:latin typeface="Calibri" panose="020F0502020204030204" pitchFamily="34" charset="0"/>
              <a:cs typeface="Calibri" panose="020F0502020204030204" pitchFamily="34" charset="0"/>
            </a:endParaRPr>
          </a:p>
        </p:txBody>
      </p:sp>
      <p:sp>
        <p:nvSpPr>
          <p:cNvPr id="4" name="Google Shape;286;p34">
            <a:extLst>
              <a:ext uri="{FF2B5EF4-FFF2-40B4-BE49-F238E27FC236}">
                <a16:creationId xmlns:a16="http://schemas.microsoft.com/office/drawing/2014/main" id="{28FEBFC9-A438-4C95-AE49-9B6EB957B597}"/>
              </a:ext>
            </a:extLst>
          </p:cNvPr>
          <p:cNvSpPr txBox="1">
            <a:spLocks noGrp="1"/>
          </p:cNvSpPr>
          <p:nvPr>
            <p:ph type="body" idx="1"/>
          </p:nvPr>
        </p:nvSpPr>
        <p:spPr>
          <a:xfrm>
            <a:off x="127000" y="546338"/>
            <a:ext cx="8889999" cy="1926300"/>
          </a:xfrm>
          <a:prstGeom prst="rect">
            <a:avLst/>
          </a:prstGeom>
          <a:noFill/>
          <a:ln>
            <a:noFill/>
          </a:ln>
        </p:spPr>
        <p:txBody>
          <a:bodyPr spcFirstLastPara="1" wrap="square" lIns="91425" tIns="45700" rIns="91425" bIns="45700" anchor="t" anchorCtr="0">
            <a:noAutofit/>
          </a:bodyPr>
          <a:lstStyle/>
          <a:p>
            <a:pPr marL="0" indent="0">
              <a:lnSpc>
                <a:spcPct val="100000"/>
              </a:lnSpc>
              <a:spcBef>
                <a:spcPts val="440"/>
              </a:spcBef>
              <a:buClr>
                <a:schemeClr val="dk1"/>
              </a:buClr>
              <a:buSzPts val="2200"/>
              <a:buNone/>
            </a:pPr>
            <a:r>
              <a:rPr lang="en-US" sz="1600" b="1" i="1" dirty="0">
                <a:latin typeface="Calibri" panose="020F0502020204030204" pitchFamily="34" charset="0"/>
                <a:ea typeface="Calibri"/>
                <a:cs typeface="Calibri" panose="020F0502020204030204" pitchFamily="34" charset="0"/>
                <a:sym typeface="Calibri"/>
              </a:rPr>
              <a:t>Objective: To ensure effective coordination, organization, and administration of the AIdesignTEX project.</a:t>
            </a:r>
            <a:endParaRPr lang="pl-PL" sz="900" b="1" i="1" dirty="0">
              <a:latin typeface="Calibri" panose="020F0502020204030204" pitchFamily="34" charset="0"/>
              <a:ea typeface="Calibri"/>
              <a:cs typeface="Calibri" panose="020F0502020204030204" pitchFamily="34" charset="0"/>
              <a:sym typeface="Calibri"/>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78083"/>
            <a:ext cx="1762326" cy="365417"/>
          </a:xfrm>
          <a:prstGeom prst="rect">
            <a:avLst/>
          </a:prstGeom>
        </p:spPr>
      </p:pic>
      <p:graphicFrame>
        <p:nvGraphicFramePr>
          <p:cNvPr id="2" name="Tabela 1">
            <a:extLst>
              <a:ext uri="{FF2B5EF4-FFF2-40B4-BE49-F238E27FC236}">
                <a16:creationId xmlns:a16="http://schemas.microsoft.com/office/drawing/2014/main" id="{82F3F58B-7CCB-4F18-9651-94384118818A}"/>
              </a:ext>
            </a:extLst>
          </p:cNvPr>
          <p:cNvGraphicFramePr>
            <a:graphicFrameLocks noGrp="1"/>
          </p:cNvGraphicFramePr>
          <p:nvPr>
            <p:extLst>
              <p:ext uri="{D42A27DB-BD31-4B8C-83A1-F6EECF244321}">
                <p14:modId xmlns:p14="http://schemas.microsoft.com/office/powerpoint/2010/main" val="821783211"/>
              </p:ext>
            </p:extLst>
          </p:nvPr>
        </p:nvGraphicFramePr>
        <p:xfrm>
          <a:off x="326069" y="1201763"/>
          <a:ext cx="8468525" cy="3576320"/>
        </p:xfrm>
        <a:graphic>
          <a:graphicData uri="http://schemas.openxmlformats.org/drawingml/2006/table">
            <a:tbl>
              <a:tblPr firstRow="1" bandRow="1">
                <a:tableStyleId>{7DF18680-E054-41AD-8BC1-D1AEF772440D}</a:tableStyleId>
              </a:tblPr>
              <a:tblGrid>
                <a:gridCol w="3651199">
                  <a:extLst>
                    <a:ext uri="{9D8B030D-6E8A-4147-A177-3AD203B41FA5}">
                      <a16:colId xmlns:a16="http://schemas.microsoft.com/office/drawing/2014/main" val="1912332186"/>
                    </a:ext>
                  </a:extLst>
                </a:gridCol>
                <a:gridCol w="4817326">
                  <a:extLst>
                    <a:ext uri="{9D8B030D-6E8A-4147-A177-3AD203B41FA5}">
                      <a16:colId xmlns:a16="http://schemas.microsoft.com/office/drawing/2014/main" val="4273314559"/>
                    </a:ext>
                  </a:extLst>
                </a:gridCol>
              </a:tblGrid>
              <a:tr h="370840">
                <a:tc>
                  <a:txBody>
                    <a:bodyPr/>
                    <a:lstStyle/>
                    <a:p>
                      <a:r>
                        <a:rPr lang="en-US" dirty="0"/>
                        <a:t>Key Tasks: </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Deliverables:</a:t>
                      </a:r>
                    </a:p>
                  </a:txBody>
                  <a:tcPr/>
                </a:tc>
                <a:extLst>
                  <a:ext uri="{0D108BD9-81ED-4DB2-BD59-A6C34878D82A}">
                    <a16:rowId xmlns:a16="http://schemas.microsoft.com/office/drawing/2014/main" val="2359475026"/>
                  </a:ext>
                </a:extLst>
              </a:tr>
              <a:tr h="370840">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ui-sans-serif"/>
                          <a:ea typeface="+mn-ea"/>
                          <a:cs typeface="+mn-cs"/>
                          <a:sym typeface="Arial"/>
                        </a:rPr>
                        <a:t>Project organization and management</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ui-sans-serif"/>
                          <a:ea typeface="+mn-ea"/>
                          <a:cs typeface="+mn-cs"/>
                          <a:sym typeface="Arial"/>
                        </a:rPr>
                        <a:t>Decision-making and internal communication within the consortium</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ui-sans-serif"/>
                          <a:ea typeface="+mn-ea"/>
                          <a:cs typeface="+mn-cs"/>
                          <a:sym typeface="Arial"/>
                        </a:rPr>
                        <a:t>Project progress monitoring and reporting</a:t>
                      </a:r>
                    </a:p>
                  </a:txBody>
                  <a:tcPr/>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ui-sans-serif"/>
                          <a:ea typeface="+mn-ea"/>
                          <a:cs typeface="+mn-cs"/>
                          <a:sym typeface="Arial"/>
                        </a:rPr>
                        <a:t>Project organization and management plan (D1, due M3)</a:t>
                      </a:r>
                      <a:endParaRPr lang="pl-PL" sz="1400" b="0" i="0" u="none" strike="noStrike" cap="none" dirty="0">
                        <a:solidFill>
                          <a:srgbClr val="0D0D0D"/>
                        </a:solidFill>
                        <a:effectLst/>
                        <a:latin typeface="ui-sans-serif"/>
                        <a:ea typeface="+mn-ea"/>
                        <a:cs typeface="+mn-cs"/>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pl-PL" sz="1400" b="0" i="0" u="none" strike="noStrike" cap="none" dirty="0">
                          <a:solidFill>
                            <a:srgbClr val="0D0D0D"/>
                          </a:solidFill>
                          <a:effectLst/>
                          <a:latin typeface="ui-sans-serif"/>
                          <a:ea typeface="+mn-ea"/>
                          <a:cs typeface="+mn-cs"/>
                          <a:sym typeface="Arial"/>
                        </a:rPr>
                        <a:t>Progress Report (D2, </a:t>
                      </a:r>
                      <a:r>
                        <a:rPr lang="pl-PL" sz="1400" b="0" i="0" u="none" strike="noStrike" cap="none" dirty="0" err="1">
                          <a:solidFill>
                            <a:srgbClr val="0D0D0D"/>
                          </a:solidFill>
                          <a:effectLst/>
                          <a:latin typeface="ui-sans-serif"/>
                          <a:ea typeface="+mn-ea"/>
                          <a:cs typeface="+mn-cs"/>
                          <a:sym typeface="Arial"/>
                        </a:rPr>
                        <a:t>due</a:t>
                      </a:r>
                      <a:r>
                        <a:rPr lang="pl-PL" sz="1400" b="0" i="0" u="none" strike="noStrike" cap="none" dirty="0">
                          <a:solidFill>
                            <a:srgbClr val="0D0D0D"/>
                          </a:solidFill>
                          <a:effectLst/>
                          <a:latin typeface="ui-sans-serif"/>
                          <a:ea typeface="+mn-ea"/>
                          <a:cs typeface="+mn-cs"/>
                          <a:sym typeface="Arial"/>
                        </a:rPr>
                        <a:t> M17)</a:t>
                      </a:r>
                      <a:endParaRPr lang="en-US" sz="1400" b="0" i="0" u="none" strike="noStrike" cap="none" dirty="0">
                        <a:solidFill>
                          <a:srgbClr val="0D0D0D"/>
                        </a:solidFill>
                        <a:effectLst/>
                        <a:latin typeface="ui-sans-serif"/>
                        <a:ea typeface="+mn-ea"/>
                        <a:cs typeface="+mn-cs"/>
                        <a:sym typeface="Arial"/>
                      </a:endParaRPr>
                    </a:p>
                  </a:txBody>
                  <a:tcPr/>
                </a:tc>
                <a:extLst>
                  <a:ext uri="{0D108BD9-81ED-4DB2-BD59-A6C34878D82A}">
                    <a16:rowId xmlns:a16="http://schemas.microsoft.com/office/drawing/2014/main" val="3914558194"/>
                  </a:ext>
                </a:extLst>
              </a:tr>
              <a:tr h="370840">
                <a:tc>
                  <a:txBody>
                    <a:bodyPr/>
                    <a:lstStyle/>
                    <a:p>
                      <a:r>
                        <a:rPr lang="pl-PL" b="1" dirty="0">
                          <a:solidFill>
                            <a:schemeClr val="bg1"/>
                          </a:solidFill>
                        </a:rPr>
                        <a:t>Partner:</a:t>
                      </a:r>
                      <a:endParaRPr lang="en-US" b="1" dirty="0">
                        <a:solidFill>
                          <a:schemeClr val="bg1"/>
                        </a:solidFill>
                      </a:endParaRPr>
                    </a:p>
                  </a:txBody>
                  <a:tcPr>
                    <a:solidFill>
                      <a:schemeClr val="accent5">
                        <a:lumMod val="75000"/>
                      </a:schemeClr>
                    </a:solidFill>
                  </a:tcPr>
                </a:tc>
                <a:tc>
                  <a:txBody>
                    <a:bodyPr/>
                    <a:lstStyle/>
                    <a:p>
                      <a:r>
                        <a:rPr lang="en-US" b="1" dirty="0">
                          <a:solidFill>
                            <a:schemeClr val="bg1"/>
                          </a:solidFill>
                        </a:rPr>
                        <a:t>Responsibilities:</a:t>
                      </a:r>
                    </a:p>
                  </a:txBody>
                  <a:tcPr>
                    <a:solidFill>
                      <a:schemeClr val="accent5">
                        <a:lumMod val="75000"/>
                      </a:schemeClr>
                    </a:solidFill>
                  </a:tcPr>
                </a:tc>
                <a:extLst>
                  <a:ext uri="{0D108BD9-81ED-4DB2-BD59-A6C34878D82A}">
                    <a16:rowId xmlns:a16="http://schemas.microsoft.com/office/drawing/2014/main" val="3297642105"/>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pl-PL" sz="1400" b="1" i="0" u="none" strike="noStrike" cap="none" dirty="0">
                          <a:solidFill>
                            <a:srgbClr val="0D0D0D"/>
                          </a:solidFill>
                          <a:effectLst/>
                          <a:latin typeface="ui-sans-serif"/>
                          <a:ea typeface="+mn-ea"/>
                          <a:cs typeface="+mn-cs"/>
                          <a:sym typeface="Arial"/>
                        </a:rPr>
                        <a:t>TUL: </a:t>
                      </a:r>
                      <a:r>
                        <a:rPr lang="pl-PL" sz="1400" b="1" i="0" u="none" strike="noStrike" cap="none" dirty="0" err="1">
                          <a:solidFill>
                            <a:srgbClr val="0D0D0D"/>
                          </a:solidFill>
                          <a:effectLst/>
                          <a:latin typeface="ui-sans-serif"/>
                          <a:ea typeface="+mn-ea"/>
                          <a:cs typeface="+mn-cs"/>
                          <a:sym typeface="Arial"/>
                        </a:rPr>
                        <a:t>Lead</a:t>
                      </a:r>
                      <a:r>
                        <a:rPr lang="pl-PL" sz="1400" b="1" i="0" u="none" strike="noStrike" cap="none" dirty="0">
                          <a:solidFill>
                            <a:srgbClr val="0D0D0D"/>
                          </a:solidFill>
                          <a:effectLst/>
                          <a:latin typeface="ui-sans-serif"/>
                          <a:ea typeface="+mn-ea"/>
                          <a:cs typeface="+mn-cs"/>
                          <a:sym typeface="Arial"/>
                        </a:rPr>
                        <a:t> Partner</a:t>
                      </a:r>
                      <a:endParaRPr lang="en-US" sz="1400" b="1" i="0" u="none" strike="noStrike" cap="none" dirty="0">
                        <a:solidFill>
                          <a:srgbClr val="0D0D0D"/>
                        </a:solidFill>
                        <a:effectLst/>
                        <a:latin typeface="ui-sans-serif"/>
                        <a:ea typeface="+mn-ea"/>
                        <a:cs typeface="+mn-cs"/>
                        <a:sym typeface="Arial"/>
                      </a:endParaRPr>
                    </a:p>
                  </a:txBody>
                  <a:tcPr/>
                </a:tc>
                <a:tc>
                  <a:txBody>
                    <a:bodyPr/>
                    <a:lstStyle/>
                    <a:p>
                      <a:pPr marL="285750" indent="-285750">
                        <a:buFont typeface="Arial" panose="020B0604020202020204" pitchFamily="34" charset="0"/>
                        <a:buChar char="•"/>
                      </a:pPr>
                      <a:r>
                        <a:rPr lang="en-US" sz="1400" b="0" i="0" u="none" strike="noStrike" cap="none" dirty="0">
                          <a:solidFill>
                            <a:srgbClr val="0D0D0D"/>
                          </a:solidFill>
                          <a:effectLst/>
                          <a:latin typeface="ui-sans-serif"/>
                          <a:ea typeface="+mn-ea"/>
                          <a:cs typeface="+mn-cs"/>
                          <a:sym typeface="Arial"/>
                        </a:rPr>
                        <a:t>Project management, </a:t>
                      </a:r>
                      <a:endParaRPr lang="pl-PL" sz="1400" b="0" i="0" u="none" strike="noStrike" cap="none" dirty="0">
                        <a:solidFill>
                          <a:srgbClr val="0D0D0D"/>
                        </a:solidFill>
                        <a:effectLst/>
                        <a:latin typeface="ui-sans-serif"/>
                        <a:ea typeface="+mn-ea"/>
                        <a:cs typeface="+mn-cs"/>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ui-sans-serif"/>
                          <a:ea typeface="+mn-ea"/>
                          <a:cs typeface="+mn-cs"/>
                          <a:sym typeface="Arial"/>
                        </a:rPr>
                        <a:t>organization of meetings,</a:t>
                      </a:r>
                      <a:endParaRPr lang="pl-PL" sz="1400" b="0" i="0" u="none" strike="noStrike" cap="none" dirty="0">
                        <a:solidFill>
                          <a:srgbClr val="0D0D0D"/>
                        </a:solidFill>
                        <a:effectLst/>
                        <a:latin typeface="ui-sans-serif"/>
                        <a:ea typeface="+mn-ea"/>
                        <a:cs typeface="+mn-cs"/>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ui-sans-serif"/>
                          <a:ea typeface="+mn-ea"/>
                          <a:cs typeface="+mn-cs"/>
                          <a:sym typeface="Arial"/>
                        </a:rPr>
                        <a:t> reporting, </a:t>
                      </a:r>
                      <a:endParaRPr lang="pl-PL" sz="1400" b="0" i="0" u="none" strike="noStrike" cap="none" dirty="0">
                        <a:solidFill>
                          <a:srgbClr val="0D0D0D"/>
                        </a:solidFill>
                        <a:effectLst/>
                        <a:latin typeface="ui-sans-serif"/>
                        <a:ea typeface="+mn-ea"/>
                        <a:cs typeface="+mn-cs"/>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ui-sans-serif"/>
                          <a:ea typeface="+mn-ea"/>
                          <a:cs typeface="+mn-cs"/>
                          <a:sym typeface="Arial"/>
                        </a:rPr>
                        <a:t>internal consortium communication, </a:t>
                      </a:r>
                      <a:endParaRPr lang="pl-PL" sz="1400" b="0" i="0" u="none" strike="noStrike" cap="none" dirty="0">
                        <a:solidFill>
                          <a:srgbClr val="0D0D0D"/>
                        </a:solidFill>
                        <a:effectLst/>
                        <a:latin typeface="ui-sans-serif"/>
                        <a:ea typeface="+mn-ea"/>
                        <a:cs typeface="+mn-cs"/>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ui-sans-serif"/>
                          <a:ea typeface="+mn-ea"/>
                          <a:cs typeface="+mn-cs"/>
                          <a:sym typeface="Arial"/>
                        </a:rPr>
                        <a:t>progress monitoring.</a:t>
                      </a:r>
                    </a:p>
                  </a:txBody>
                  <a:tcPr/>
                </a:tc>
                <a:extLst>
                  <a:ext uri="{0D108BD9-81ED-4DB2-BD59-A6C34878D82A}">
                    <a16:rowId xmlns:a16="http://schemas.microsoft.com/office/drawing/2014/main" val="2076708992"/>
                  </a:ext>
                </a:extLst>
              </a:tr>
              <a:tr h="370840">
                <a:tc>
                  <a:txBody>
                    <a:bodyPr/>
                    <a:lstStyle/>
                    <a:p>
                      <a:r>
                        <a:rPr lang="en-US" sz="1400" b="0" i="0" u="none" strike="noStrike" cap="none" dirty="0">
                          <a:solidFill>
                            <a:srgbClr val="0D0D0D"/>
                          </a:solidFill>
                          <a:effectLst/>
                          <a:latin typeface="ui-sans-serif"/>
                          <a:ea typeface="+mn-ea"/>
                          <a:cs typeface="+mn-cs"/>
                          <a:sym typeface="Arial"/>
                        </a:rPr>
                        <a:t>Involved Partners: UiS</a:t>
                      </a:r>
                      <a:r>
                        <a:rPr lang="pl-PL" sz="1400" b="0" i="0" u="none" strike="noStrike" cap="none" dirty="0">
                          <a:solidFill>
                            <a:srgbClr val="0D0D0D"/>
                          </a:solidFill>
                          <a:effectLst/>
                          <a:latin typeface="ui-sans-serif"/>
                          <a:ea typeface="+mn-ea"/>
                          <a:cs typeface="+mn-cs"/>
                          <a:sym typeface="Arial"/>
                        </a:rPr>
                        <a:t>, </a:t>
                      </a:r>
                      <a:r>
                        <a:rPr lang="en-US" sz="1400" b="0" i="0" u="none" strike="noStrike" cap="none" dirty="0">
                          <a:solidFill>
                            <a:srgbClr val="0D0D0D"/>
                          </a:solidFill>
                          <a:effectLst/>
                          <a:latin typeface="ui-sans-serif"/>
                          <a:ea typeface="+mn-ea"/>
                          <a:cs typeface="+mn-cs"/>
                          <a:sym typeface="Arial"/>
                        </a:rPr>
                        <a:t>GU</a:t>
                      </a:r>
                      <a:r>
                        <a:rPr lang="pl-PL" sz="1400" b="0" i="0" u="none" strike="noStrike" cap="none" dirty="0">
                          <a:solidFill>
                            <a:srgbClr val="0D0D0D"/>
                          </a:solidFill>
                          <a:effectLst/>
                          <a:latin typeface="ui-sans-serif"/>
                          <a:ea typeface="+mn-ea"/>
                          <a:cs typeface="+mn-cs"/>
                          <a:sym typeface="Arial"/>
                        </a:rPr>
                        <a:t>, </a:t>
                      </a:r>
                      <a:r>
                        <a:rPr lang="en-US" sz="1400" b="0" i="0" u="none" strike="noStrike" cap="none" dirty="0">
                          <a:solidFill>
                            <a:srgbClr val="0D0D0D"/>
                          </a:solidFill>
                          <a:effectLst/>
                          <a:latin typeface="ui-sans-serif"/>
                          <a:ea typeface="+mn-ea"/>
                          <a:cs typeface="+mn-cs"/>
                          <a:sym typeface="Arial"/>
                        </a:rPr>
                        <a:t>UCAV</a:t>
                      </a:r>
                    </a:p>
                  </a:txBody>
                  <a:tcPr/>
                </a:tc>
                <a:tc>
                  <a:txBody>
                    <a:bodyPr/>
                    <a:lstStyle/>
                    <a:p>
                      <a:pPr marL="285750" indent="-285750">
                        <a:buFont typeface="Arial" panose="020B0604020202020204" pitchFamily="34" charset="0"/>
                        <a:buChar char="•"/>
                      </a:pPr>
                      <a:r>
                        <a:rPr lang="en-US" sz="1400" b="0" i="0" u="none" strike="noStrike" cap="none" dirty="0">
                          <a:solidFill>
                            <a:srgbClr val="0D0D0D"/>
                          </a:solidFill>
                          <a:effectLst/>
                          <a:latin typeface="ui-sans-serif"/>
                          <a:ea typeface="+mn-ea"/>
                          <a:cs typeface="+mn-cs"/>
                          <a:sym typeface="Arial"/>
                        </a:rPr>
                        <a:t>Supporting project management, </a:t>
                      </a:r>
                      <a:endParaRPr lang="pl-PL" sz="1400" b="0" i="0" u="none" strike="noStrike" cap="none" dirty="0">
                        <a:solidFill>
                          <a:srgbClr val="0D0D0D"/>
                        </a:solidFill>
                        <a:effectLst/>
                        <a:latin typeface="ui-sans-serif"/>
                        <a:ea typeface="+mn-ea"/>
                        <a:cs typeface="+mn-cs"/>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ui-sans-serif"/>
                          <a:ea typeface="+mn-ea"/>
                          <a:cs typeface="+mn-cs"/>
                          <a:sym typeface="Arial"/>
                        </a:rPr>
                        <a:t>participating in meetings, </a:t>
                      </a:r>
                      <a:endParaRPr lang="pl-PL" sz="1400" b="0" i="0" u="none" strike="noStrike" cap="none" dirty="0">
                        <a:solidFill>
                          <a:srgbClr val="0D0D0D"/>
                        </a:solidFill>
                        <a:effectLst/>
                        <a:latin typeface="ui-sans-serif"/>
                        <a:ea typeface="+mn-ea"/>
                        <a:cs typeface="+mn-cs"/>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ui-sans-serif"/>
                          <a:ea typeface="+mn-ea"/>
                          <a:cs typeface="+mn-cs"/>
                          <a:sym typeface="Arial"/>
                        </a:rPr>
                        <a:t>providing information for reports.</a:t>
                      </a:r>
                    </a:p>
                  </a:txBody>
                  <a:tcPr/>
                </a:tc>
                <a:extLst>
                  <a:ext uri="{0D108BD9-81ED-4DB2-BD59-A6C34878D82A}">
                    <a16:rowId xmlns:a16="http://schemas.microsoft.com/office/drawing/2014/main" val="2211126433"/>
                  </a:ext>
                </a:extLst>
              </a:tr>
            </a:tbl>
          </a:graphicData>
        </a:graphic>
      </p:graphicFrame>
    </p:spTree>
    <p:extLst>
      <p:ext uri="{BB962C8B-B14F-4D97-AF65-F5344CB8AC3E}">
        <p14:creationId xmlns:p14="http://schemas.microsoft.com/office/powerpoint/2010/main" val="2647738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0"/>
            <a:ext cx="9144000" cy="438615"/>
          </a:xfrm>
          <a:prstGeom prst="rect">
            <a:avLst/>
          </a:prstGeom>
          <a:solidFill>
            <a:srgbClr val="67707A"/>
          </a:solidFill>
          <a:ln>
            <a:noFill/>
          </a:ln>
        </p:spPr>
        <p:txBody>
          <a:bodyPr spcFirstLastPara="1" wrap="square" lIns="91425" tIns="45700" rIns="91425" bIns="45700" anchor="ctr" anchorCtr="0">
            <a:normAutofit/>
          </a:bodyPr>
          <a:lstStyle/>
          <a:p>
            <a:pPr lvl="0" algn="ctr">
              <a:buClr>
                <a:schemeClr val="dk1"/>
              </a:buClr>
              <a:buSzPts val="3780"/>
            </a:pPr>
            <a:r>
              <a:rPr lang="en-US" sz="2000" b="1" dirty="0">
                <a:solidFill>
                  <a:schemeClr val="lt1"/>
                </a:solidFill>
                <a:latin typeface="Calibri" panose="020F0502020204030204" pitchFamily="34" charset="0"/>
                <a:cs typeface="Calibri" panose="020F0502020204030204" pitchFamily="34" charset="0"/>
                <a:sym typeface="Calibri"/>
              </a:rPr>
              <a:t>WP2: Capacity Development, Exploitation, and Sustainability</a:t>
            </a:r>
            <a:r>
              <a:rPr lang="pl-PL" sz="2000" b="1" dirty="0">
                <a:solidFill>
                  <a:schemeClr val="lt1"/>
                </a:solidFill>
                <a:latin typeface="Calibri" panose="020F0502020204030204" pitchFamily="34" charset="0"/>
                <a:cs typeface="Calibri" panose="020F0502020204030204" pitchFamily="34" charset="0"/>
                <a:sym typeface="Calibri"/>
              </a:rPr>
              <a:t>             </a:t>
            </a:r>
            <a:r>
              <a:rPr lang="en" sz="1800" dirty="0">
                <a:solidFill>
                  <a:schemeClr val="lt1"/>
                </a:solidFill>
                <a:latin typeface="Comfortaa"/>
                <a:ea typeface="Comfortaa"/>
                <a:cs typeface="Comfortaa"/>
                <a:sym typeface="Comfortaa"/>
              </a:rPr>
              <a:t>AI</a:t>
            </a:r>
            <a:r>
              <a:rPr lang="en" sz="1800" dirty="0">
                <a:solidFill>
                  <a:srgbClr val="49CFAE"/>
                </a:solidFill>
                <a:latin typeface="Comfortaa"/>
                <a:ea typeface="Comfortaa"/>
                <a:cs typeface="Comfortaa"/>
                <a:sym typeface="Comfortaa"/>
              </a:rPr>
              <a:t>design</a:t>
            </a:r>
            <a:r>
              <a:rPr lang="en" sz="1800" dirty="0">
                <a:solidFill>
                  <a:schemeClr val="lt1"/>
                </a:solidFill>
                <a:latin typeface="Comfortaa"/>
                <a:ea typeface="Comfortaa"/>
                <a:cs typeface="Comfortaa"/>
                <a:sym typeface="Comfortaa"/>
              </a:rPr>
              <a:t>TEX</a:t>
            </a:r>
            <a:endParaRPr sz="1400" dirty="0">
              <a:solidFill>
                <a:schemeClr val="lt1"/>
              </a:solidFill>
              <a:latin typeface="Calibri" panose="020F0502020204030204" pitchFamily="34" charset="0"/>
              <a:cs typeface="Calibri" panose="020F0502020204030204" pitchFamily="34" charset="0"/>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78083"/>
            <a:ext cx="1762326" cy="365417"/>
          </a:xfrm>
          <a:prstGeom prst="rect">
            <a:avLst/>
          </a:prstGeom>
        </p:spPr>
      </p:pic>
      <p:graphicFrame>
        <p:nvGraphicFramePr>
          <p:cNvPr id="8" name="Tabela 7">
            <a:extLst>
              <a:ext uri="{FF2B5EF4-FFF2-40B4-BE49-F238E27FC236}">
                <a16:creationId xmlns:a16="http://schemas.microsoft.com/office/drawing/2014/main" id="{91578172-1A7D-40C6-9582-8DED407C6952}"/>
              </a:ext>
            </a:extLst>
          </p:cNvPr>
          <p:cNvGraphicFramePr>
            <a:graphicFrameLocks noGrp="1"/>
          </p:cNvGraphicFramePr>
          <p:nvPr>
            <p:extLst>
              <p:ext uri="{D42A27DB-BD31-4B8C-83A1-F6EECF244321}">
                <p14:modId xmlns:p14="http://schemas.microsoft.com/office/powerpoint/2010/main" val="3496828460"/>
              </p:ext>
            </p:extLst>
          </p:nvPr>
        </p:nvGraphicFramePr>
        <p:xfrm>
          <a:off x="337736" y="1023390"/>
          <a:ext cx="8468525" cy="4052864"/>
        </p:xfrm>
        <a:graphic>
          <a:graphicData uri="http://schemas.openxmlformats.org/drawingml/2006/table">
            <a:tbl>
              <a:tblPr firstRow="1" bandRow="1">
                <a:tableStyleId>{7DF18680-E054-41AD-8BC1-D1AEF772440D}</a:tableStyleId>
              </a:tblPr>
              <a:tblGrid>
                <a:gridCol w="2944955">
                  <a:extLst>
                    <a:ext uri="{9D8B030D-6E8A-4147-A177-3AD203B41FA5}">
                      <a16:colId xmlns:a16="http://schemas.microsoft.com/office/drawing/2014/main" val="1912332186"/>
                    </a:ext>
                  </a:extLst>
                </a:gridCol>
                <a:gridCol w="5523570">
                  <a:extLst>
                    <a:ext uri="{9D8B030D-6E8A-4147-A177-3AD203B41FA5}">
                      <a16:colId xmlns:a16="http://schemas.microsoft.com/office/drawing/2014/main" val="4273314559"/>
                    </a:ext>
                  </a:extLst>
                </a:gridCol>
              </a:tblGrid>
              <a:tr h="370840">
                <a:tc>
                  <a:txBody>
                    <a:bodyPr/>
                    <a:lstStyle/>
                    <a:p>
                      <a:r>
                        <a:rPr lang="en-US" dirty="0"/>
                        <a:t>Key Tasks: </a:t>
                      </a:r>
                    </a:p>
                  </a:txBody>
                  <a:tcPr>
                    <a:solidFill>
                      <a:srgbClr val="FDCE5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Deliverables:</a:t>
                      </a:r>
                    </a:p>
                  </a:txBody>
                  <a:tcPr>
                    <a:solidFill>
                      <a:srgbClr val="FDCE54"/>
                    </a:solidFill>
                  </a:tcPr>
                </a:tc>
                <a:extLst>
                  <a:ext uri="{0D108BD9-81ED-4DB2-BD59-A6C34878D82A}">
                    <a16:rowId xmlns:a16="http://schemas.microsoft.com/office/drawing/2014/main" val="2359475026"/>
                  </a:ext>
                </a:extLst>
              </a:tr>
              <a:tr h="370840">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Developing a communication strategy and online platform</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Creating a vision plan for future research and innovation</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Preparing a strategic post-project networking agenda</a:t>
                      </a:r>
                    </a:p>
                  </a:txBody>
                  <a:tcPr>
                    <a:solidFill>
                      <a:srgbClr val="FEFAE6"/>
                    </a:solidFill>
                  </a:tcPr>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Communication and exploitation plan</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s</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(D3, due M6</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updated version </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D8, </a:t>
                      </a:r>
                      <a:r>
                        <a:rPr lang="pl-PL" sz="14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due</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M35</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Future vision plan for research and innovation (D4, due M36)</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Strategic Post-Twinning </a:t>
                      </a:r>
                      <a:r>
                        <a:rPr lang="en-US" sz="14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Programme</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of Networking and Cooperation and its Work Plan for the first five years</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(D</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5</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due M36)</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Data management plans (D6</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a:t>
                      </a:r>
                      <a:r>
                        <a:rPr lang="pl-PL" sz="14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due</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M6 </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updated version D7</a:t>
                      </a:r>
                      <a:r>
                        <a:rPr lang="pl-PL" sz="14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due</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M34</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a:t>
                      </a:r>
                    </a:p>
                  </a:txBody>
                  <a:tcPr>
                    <a:solidFill>
                      <a:srgbClr val="FEFAE6"/>
                    </a:solidFill>
                  </a:tcPr>
                </a:tc>
                <a:extLst>
                  <a:ext uri="{0D108BD9-81ED-4DB2-BD59-A6C34878D82A}">
                    <a16:rowId xmlns:a16="http://schemas.microsoft.com/office/drawing/2014/main" val="3914558194"/>
                  </a:ext>
                </a:extLst>
              </a:tr>
              <a:tr h="420664">
                <a:tc>
                  <a:txBody>
                    <a:bodyPr/>
                    <a:lstStyle/>
                    <a:p>
                      <a:r>
                        <a:rPr lang="pl-PL" b="1" dirty="0">
                          <a:solidFill>
                            <a:schemeClr val="bg1"/>
                          </a:solidFill>
                        </a:rPr>
                        <a:t>Partner:</a:t>
                      </a:r>
                      <a:endParaRPr lang="en-US" b="1" dirty="0">
                        <a:solidFill>
                          <a:schemeClr val="bg1"/>
                        </a:solidFill>
                      </a:endParaRPr>
                    </a:p>
                  </a:txBody>
                  <a:tcPr>
                    <a:solidFill>
                      <a:srgbClr val="FDCE54"/>
                    </a:solidFill>
                  </a:tcPr>
                </a:tc>
                <a:tc>
                  <a:txBody>
                    <a:bodyPr/>
                    <a:lstStyle/>
                    <a:p>
                      <a:r>
                        <a:rPr lang="en-US" b="1" dirty="0">
                          <a:solidFill>
                            <a:schemeClr val="bg1"/>
                          </a:solidFill>
                        </a:rPr>
                        <a:t>Responsibilities:</a:t>
                      </a:r>
                    </a:p>
                  </a:txBody>
                  <a:tcPr>
                    <a:solidFill>
                      <a:srgbClr val="FDCE54"/>
                    </a:solidFill>
                  </a:tcPr>
                </a:tc>
                <a:extLst>
                  <a:ext uri="{0D108BD9-81ED-4DB2-BD59-A6C34878D82A}">
                    <a16:rowId xmlns:a16="http://schemas.microsoft.com/office/drawing/2014/main" val="3297642105"/>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pl-PL"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rPr>
                        <a:t>UiS: </a:t>
                      </a:r>
                      <a:r>
                        <a:rPr lang="pl-PL" sz="1400" b="1"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Lead</a:t>
                      </a:r>
                      <a:r>
                        <a:rPr lang="pl-PL"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rPr>
                        <a:t> Partner</a:t>
                      </a:r>
                      <a:endParaRPr lang="en-US"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FFFFFF"/>
                    </a:solidFill>
                  </a:tcPr>
                </a:tc>
                <a:tc>
                  <a:txBody>
                    <a:bodyPr/>
                    <a:lstStyle/>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Development of Data </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M</a:t>
                      </a:r>
                      <a:r>
                        <a:rPr lang="en-US" sz="14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anagement</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P</a:t>
                      </a:r>
                      <a:r>
                        <a:rPr lang="en-US" sz="14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lan</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a:t>
                      </a:r>
                    </a:p>
                    <a:p>
                      <a:pPr marL="285750" indent="-285750">
                        <a:buFont typeface="Arial" panose="020B0604020202020204" pitchFamily="34" charset="0"/>
                        <a:buChar char="•"/>
                      </a:pP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Development of The </a:t>
                      </a:r>
                      <a:r>
                        <a:rPr lang="pl-PL" sz="14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Future</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a:t>
                      </a:r>
                      <a:r>
                        <a:rPr lang="pl-PL" sz="14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Vision</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Plan,</a:t>
                      </a:r>
                    </a:p>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Development of a communication strategy, </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P</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reparation of a strategic plan for post-project implementation.</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FFFFFF"/>
                    </a:solidFill>
                  </a:tcPr>
                </a:tc>
                <a:extLst>
                  <a:ext uri="{0D108BD9-81ED-4DB2-BD59-A6C34878D82A}">
                    <a16:rowId xmlns:a16="http://schemas.microsoft.com/office/drawing/2014/main" val="2076708992"/>
                  </a:ext>
                </a:extLst>
              </a:tr>
              <a:tr h="370840">
                <a:tc>
                  <a:txBody>
                    <a:bodyPr/>
                    <a:lstStyle/>
                    <a:p>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Involved Partners: </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TUL, </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GU</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UCAV</a:t>
                      </a:r>
                    </a:p>
                  </a:txBody>
                  <a:tcPr>
                    <a:solidFill>
                      <a:srgbClr val="FEFAE6"/>
                    </a:solidFill>
                  </a:tcPr>
                </a:tc>
                <a:tc>
                  <a:txBody>
                    <a:bodyPr/>
                    <a:lstStyle/>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Participation in the development of a long-term strategy, </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Creation of an online platform, </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collaboration in communication activities, </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organization of short-term visits and workshops.</a:t>
                      </a:r>
                    </a:p>
                  </a:txBody>
                  <a:tcPr>
                    <a:solidFill>
                      <a:srgbClr val="FEFAE6"/>
                    </a:solidFill>
                  </a:tcPr>
                </a:tc>
                <a:extLst>
                  <a:ext uri="{0D108BD9-81ED-4DB2-BD59-A6C34878D82A}">
                    <a16:rowId xmlns:a16="http://schemas.microsoft.com/office/drawing/2014/main" val="2211126433"/>
                  </a:ext>
                </a:extLst>
              </a:tr>
            </a:tbl>
          </a:graphicData>
        </a:graphic>
      </p:graphicFrame>
      <p:sp>
        <p:nvSpPr>
          <p:cNvPr id="9" name="Prostokąt 8">
            <a:extLst>
              <a:ext uri="{FF2B5EF4-FFF2-40B4-BE49-F238E27FC236}">
                <a16:creationId xmlns:a16="http://schemas.microsoft.com/office/drawing/2014/main" id="{0186BA30-44DC-4730-A213-A14BD407F203}"/>
              </a:ext>
            </a:extLst>
          </p:cNvPr>
          <p:cNvSpPr/>
          <p:nvPr/>
        </p:nvSpPr>
        <p:spPr>
          <a:xfrm>
            <a:off x="220907" y="438615"/>
            <a:ext cx="8702185" cy="584775"/>
          </a:xfrm>
          <a:prstGeom prst="rect">
            <a:avLst/>
          </a:prstGeom>
        </p:spPr>
        <p:txBody>
          <a:bodyPr wrap="square">
            <a:spAutoFit/>
          </a:bodyPr>
          <a:lstStyle/>
          <a:p>
            <a:pPr>
              <a:spcBef>
                <a:spcPts val="440"/>
              </a:spcBef>
              <a:buClr>
                <a:schemeClr val="dk1"/>
              </a:buClr>
              <a:buSzPts val="2200"/>
            </a:pPr>
            <a:r>
              <a:rPr lang="en-US" sz="1600" b="1" i="1" dirty="0">
                <a:latin typeface="Calibri" panose="020F0502020204030204" pitchFamily="34" charset="0"/>
                <a:ea typeface="Calibri"/>
                <a:cs typeface="Calibri" panose="020F0502020204030204" pitchFamily="34" charset="0"/>
                <a:sym typeface="Calibri"/>
              </a:rPr>
              <a:t>Objective: To establish a framework for the development, exploitation, and long-term sustainability of project outcomes</a:t>
            </a:r>
            <a:endParaRPr lang="pl-PL" sz="1600" b="1" i="1" dirty="0">
              <a:latin typeface="Calibri" panose="020F050202020403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3936668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0"/>
            <a:ext cx="9144000" cy="468351"/>
          </a:xfrm>
          <a:prstGeom prst="rect">
            <a:avLst/>
          </a:prstGeom>
          <a:solidFill>
            <a:srgbClr val="67707A"/>
          </a:solidFill>
          <a:ln>
            <a:noFill/>
          </a:ln>
        </p:spPr>
        <p:txBody>
          <a:bodyPr spcFirstLastPara="1" wrap="square" lIns="91425" tIns="45700" rIns="91425" bIns="45700" anchor="ctr" anchorCtr="0">
            <a:normAutofit/>
          </a:bodyPr>
          <a:lstStyle/>
          <a:p>
            <a:pPr lvl="0" algn="ctr">
              <a:buClr>
                <a:schemeClr val="dk1"/>
              </a:buClr>
              <a:buSzPts val="3780"/>
            </a:pPr>
            <a:r>
              <a:rPr lang="en-US" sz="2000" b="1" dirty="0">
                <a:solidFill>
                  <a:schemeClr val="lt1"/>
                </a:solidFill>
                <a:latin typeface="Calibri" panose="020F0502020204030204" pitchFamily="34" charset="0"/>
                <a:cs typeface="Calibri" panose="020F0502020204030204" pitchFamily="34" charset="0"/>
                <a:sym typeface="Calibri"/>
              </a:rPr>
              <a:t>WP3: Capacity Building and Knowledge Transfer</a:t>
            </a:r>
            <a:r>
              <a:rPr lang="pl-PL" sz="2000" b="1" dirty="0">
                <a:solidFill>
                  <a:schemeClr val="lt1"/>
                </a:solidFill>
                <a:latin typeface="Calibri" panose="020F0502020204030204" pitchFamily="34" charset="0"/>
                <a:cs typeface="Calibri" panose="020F0502020204030204" pitchFamily="34" charset="0"/>
                <a:sym typeface="Calibri"/>
              </a:rPr>
              <a:t>               </a:t>
            </a:r>
            <a:r>
              <a:rPr lang="en" sz="1800" dirty="0">
                <a:solidFill>
                  <a:schemeClr val="lt1"/>
                </a:solidFill>
                <a:latin typeface="Comfortaa"/>
                <a:ea typeface="Comfortaa"/>
                <a:cs typeface="Comfortaa"/>
                <a:sym typeface="Comfortaa"/>
              </a:rPr>
              <a:t>AI</a:t>
            </a:r>
            <a:r>
              <a:rPr lang="en" sz="1800" dirty="0">
                <a:solidFill>
                  <a:srgbClr val="49CFAE"/>
                </a:solidFill>
                <a:latin typeface="Comfortaa"/>
                <a:ea typeface="Comfortaa"/>
                <a:cs typeface="Comfortaa"/>
                <a:sym typeface="Comfortaa"/>
              </a:rPr>
              <a:t>design</a:t>
            </a:r>
            <a:r>
              <a:rPr lang="en" sz="1800" dirty="0">
                <a:solidFill>
                  <a:schemeClr val="lt1"/>
                </a:solidFill>
                <a:latin typeface="Comfortaa"/>
                <a:ea typeface="Comfortaa"/>
                <a:cs typeface="Comfortaa"/>
                <a:sym typeface="Comfortaa"/>
              </a:rPr>
              <a:t>TEX</a:t>
            </a:r>
            <a:endParaRPr sz="1400" dirty="0">
              <a:solidFill>
                <a:schemeClr val="lt1"/>
              </a:solidFill>
              <a:latin typeface="Calibri" panose="020F0502020204030204" pitchFamily="34" charset="0"/>
              <a:cs typeface="Calibri" panose="020F0502020204030204" pitchFamily="34" charset="0"/>
            </a:endParaRPr>
          </a:p>
        </p:txBody>
      </p:sp>
      <p:sp>
        <p:nvSpPr>
          <p:cNvPr id="4" name="Google Shape;286;p34">
            <a:extLst>
              <a:ext uri="{FF2B5EF4-FFF2-40B4-BE49-F238E27FC236}">
                <a16:creationId xmlns:a16="http://schemas.microsoft.com/office/drawing/2014/main" id="{28FEBFC9-A438-4C95-AE49-9B6EB957B597}"/>
              </a:ext>
            </a:extLst>
          </p:cNvPr>
          <p:cNvSpPr txBox="1">
            <a:spLocks noGrp="1"/>
          </p:cNvSpPr>
          <p:nvPr>
            <p:ph type="body" idx="1"/>
          </p:nvPr>
        </p:nvSpPr>
        <p:spPr>
          <a:xfrm>
            <a:off x="125827" y="468351"/>
            <a:ext cx="8611980" cy="1926300"/>
          </a:xfrm>
          <a:prstGeom prst="rect">
            <a:avLst/>
          </a:prstGeom>
          <a:noFill/>
          <a:ln>
            <a:noFill/>
          </a:ln>
        </p:spPr>
        <p:txBody>
          <a:bodyPr spcFirstLastPara="1" wrap="square" lIns="91425" tIns="45700" rIns="91425" bIns="45700" anchor="t" anchorCtr="0">
            <a:noAutofit/>
          </a:bodyPr>
          <a:lstStyle/>
          <a:p>
            <a:pPr marL="0" indent="0">
              <a:lnSpc>
                <a:spcPct val="100000"/>
              </a:lnSpc>
              <a:spcBef>
                <a:spcPts val="440"/>
              </a:spcBef>
              <a:buClr>
                <a:schemeClr val="dk1"/>
              </a:buClr>
              <a:buSzPts val="2200"/>
              <a:buNone/>
            </a:pPr>
            <a:r>
              <a:rPr lang="en-US" sz="1600" b="1" i="1" dirty="0">
                <a:latin typeface="Calibri" panose="020F0502020204030204" pitchFamily="34" charset="0"/>
                <a:ea typeface="Calibri"/>
                <a:cs typeface="Calibri" panose="020F0502020204030204" pitchFamily="34" charset="0"/>
                <a:sym typeface="Calibri"/>
              </a:rPr>
              <a:t>Objective: To enhance knowledge and skills in circular economy practices and advanced IT tools.</a:t>
            </a:r>
            <a:endParaRPr lang="pl-PL" sz="1600" b="1" i="1" dirty="0">
              <a:latin typeface="Calibri" panose="020F0502020204030204" pitchFamily="34" charset="0"/>
              <a:ea typeface="Calibri"/>
              <a:cs typeface="Calibri" panose="020F0502020204030204" pitchFamily="34" charset="0"/>
              <a:sym typeface="Calibri"/>
            </a:endParaRPr>
          </a:p>
          <a:p>
            <a:pPr marL="0" indent="0">
              <a:lnSpc>
                <a:spcPct val="100000"/>
              </a:lnSpc>
              <a:spcBef>
                <a:spcPts val="440"/>
              </a:spcBef>
              <a:buClr>
                <a:schemeClr val="dk1"/>
              </a:buClr>
              <a:buSzPts val="2200"/>
              <a:buNone/>
            </a:pPr>
            <a:r>
              <a:rPr lang="en-US" sz="1600" i="1" dirty="0">
                <a:latin typeface="Calibri" panose="020F0502020204030204" pitchFamily="34" charset="0"/>
                <a:ea typeface="Calibri"/>
                <a:cs typeface="Calibri" panose="020F0502020204030204" pitchFamily="34" charset="0"/>
                <a:sym typeface="Calibri"/>
              </a:rPr>
              <a:t>and IT tools (D10, D11, D13)</a:t>
            </a:r>
            <a:endParaRPr lang="pl-PL" sz="1600" i="1" dirty="0">
              <a:latin typeface="Calibri" panose="020F0502020204030204" pitchFamily="34" charset="0"/>
              <a:ea typeface="Calibri"/>
              <a:cs typeface="Calibri" panose="020F0502020204030204" pitchFamily="34" charset="0"/>
              <a:sym typeface="Calibri"/>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78083"/>
            <a:ext cx="1762326" cy="365417"/>
          </a:xfrm>
          <a:prstGeom prst="rect">
            <a:avLst/>
          </a:prstGeom>
        </p:spPr>
      </p:pic>
      <p:graphicFrame>
        <p:nvGraphicFramePr>
          <p:cNvPr id="6" name="Tabela 5">
            <a:extLst>
              <a:ext uri="{FF2B5EF4-FFF2-40B4-BE49-F238E27FC236}">
                <a16:creationId xmlns:a16="http://schemas.microsoft.com/office/drawing/2014/main" id="{CAAAAA34-1653-4C32-94E9-264E1425D2FA}"/>
              </a:ext>
            </a:extLst>
          </p:cNvPr>
          <p:cNvGraphicFramePr>
            <a:graphicFrameLocks noGrp="1"/>
          </p:cNvGraphicFramePr>
          <p:nvPr>
            <p:extLst>
              <p:ext uri="{D42A27DB-BD31-4B8C-83A1-F6EECF244321}">
                <p14:modId xmlns:p14="http://schemas.microsoft.com/office/powerpoint/2010/main" val="1842865979"/>
              </p:ext>
            </p:extLst>
          </p:nvPr>
        </p:nvGraphicFramePr>
        <p:xfrm>
          <a:off x="326069" y="1201763"/>
          <a:ext cx="8468525" cy="3465394"/>
        </p:xfrm>
        <a:graphic>
          <a:graphicData uri="http://schemas.openxmlformats.org/drawingml/2006/table">
            <a:tbl>
              <a:tblPr firstRow="1" bandRow="1">
                <a:tableStyleId>{7DF18680-E054-41AD-8BC1-D1AEF772440D}</a:tableStyleId>
              </a:tblPr>
              <a:tblGrid>
                <a:gridCol w="3331531">
                  <a:extLst>
                    <a:ext uri="{9D8B030D-6E8A-4147-A177-3AD203B41FA5}">
                      <a16:colId xmlns:a16="http://schemas.microsoft.com/office/drawing/2014/main" val="1912332186"/>
                    </a:ext>
                  </a:extLst>
                </a:gridCol>
                <a:gridCol w="5136994">
                  <a:extLst>
                    <a:ext uri="{9D8B030D-6E8A-4147-A177-3AD203B41FA5}">
                      <a16:colId xmlns:a16="http://schemas.microsoft.com/office/drawing/2014/main" val="4273314559"/>
                    </a:ext>
                  </a:extLst>
                </a:gridCol>
              </a:tblGrid>
              <a:tr h="370840">
                <a:tc>
                  <a:txBody>
                    <a:bodyPr/>
                    <a:lstStyle/>
                    <a:p>
                      <a:r>
                        <a:rPr lang="en-US" dirty="0"/>
                        <a:t>Key Tasks: </a:t>
                      </a:r>
                    </a:p>
                  </a:txBody>
                  <a:tcPr>
                    <a:solidFill>
                      <a:srgbClr val="A4BFDC"/>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Deliverables:</a:t>
                      </a:r>
                    </a:p>
                  </a:txBody>
                  <a:tcPr>
                    <a:solidFill>
                      <a:srgbClr val="A4BFDC"/>
                    </a:solidFill>
                  </a:tcPr>
                </a:tc>
                <a:extLst>
                  <a:ext uri="{0D108BD9-81ED-4DB2-BD59-A6C34878D82A}">
                    <a16:rowId xmlns:a16="http://schemas.microsoft.com/office/drawing/2014/main" val="2359475026"/>
                  </a:ext>
                </a:extLst>
              </a:tr>
              <a:tr h="370840">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Conducting needs assessments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Organizing workshops and training on circular economy and IT tools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Supporting knowledge exchange through short-term visits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Attending conferences and seminars</a:t>
                      </a:r>
                    </a:p>
                  </a:txBody>
                  <a:tcPr>
                    <a:solidFill>
                      <a:srgbClr val="ECF2F8"/>
                    </a:solidFill>
                  </a:tcPr>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Needs assessment report (D9, due M6)</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Reports from workshops and training sessions on circular economy (D10,)</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Reports from workshops and training sessions on </a:t>
                      </a:r>
                      <a:r>
                        <a:rPr lang="pl-PL" sz="14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advanced</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IT tools (D11)</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Report on short-term visits for knowledge exchange</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(D12)</a:t>
                      </a:r>
                      <a:endPar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Mentoring and coaching support for researchers – R</a:t>
                      </a:r>
                      <a:r>
                        <a:rPr lang="pl-PL" sz="14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eport</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(D13)</a:t>
                      </a:r>
                      <a:endPar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ECF2F8"/>
                    </a:solidFill>
                  </a:tcPr>
                </a:tc>
                <a:extLst>
                  <a:ext uri="{0D108BD9-81ED-4DB2-BD59-A6C34878D82A}">
                    <a16:rowId xmlns:a16="http://schemas.microsoft.com/office/drawing/2014/main" val="3914558194"/>
                  </a:ext>
                </a:extLst>
              </a:tr>
              <a:tr h="351354">
                <a:tc>
                  <a:txBody>
                    <a:bodyPr/>
                    <a:lstStyle/>
                    <a:p>
                      <a:r>
                        <a:rPr lang="pl-PL" b="1" dirty="0">
                          <a:solidFill>
                            <a:schemeClr val="bg1"/>
                          </a:solidFill>
                        </a:rPr>
                        <a:t>Partner:</a:t>
                      </a:r>
                      <a:endParaRPr lang="en-US" b="1" dirty="0">
                        <a:solidFill>
                          <a:schemeClr val="bg1"/>
                        </a:solidFill>
                      </a:endParaRPr>
                    </a:p>
                  </a:txBody>
                  <a:tcPr>
                    <a:solidFill>
                      <a:srgbClr val="A4BFDC"/>
                    </a:solidFill>
                  </a:tcPr>
                </a:tc>
                <a:tc>
                  <a:txBody>
                    <a:bodyPr/>
                    <a:lstStyle/>
                    <a:p>
                      <a:r>
                        <a:rPr lang="en-US" b="1">
                          <a:solidFill>
                            <a:schemeClr val="bg1"/>
                          </a:solidFill>
                        </a:rPr>
                        <a:t>Responsibilities:</a:t>
                      </a:r>
                      <a:endParaRPr lang="en-US" b="1" dirty="0">
                        <a:solidFill>
                          <a:schemeClr val="bg1"/>
                        </a:solidFill>
                      </a:endParaRPr>
                    </a:p>
                  </a:txBody>
                  <a:tcPr>
                    <a:solidFill>
                      <a:srgbClr val="A4BFDC"/>
                    </a:solidFill>
                  </a:tcPr>
                </a:tc>
                <a:extLst>
                  <a:ext uri="{0D108BD9-81ED-4DB2-BD59-A6C34878D82A}">
                    <a16:rowId xmlns:a16="http://schemas.microsoft.com/office/drawing/2014/main" val="3297642105"/>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pl-PL"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rPr>
                        <a:t>TUL: </a:t>
                      </a:r>
                      <a:r>
                        <a:rPr lang="pl-PL" sz="1400" b="1"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Lead</a:t>
                      </a:r>
                      <a:r>
                        <a:rPr lang="pl-PL"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rPr>
                        <a:t> Partner</a:t>
                      </a:r>
                      <a:endParaRPr lang="en-US"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ECF2F8"/>
                    </a:solidFill>
                  </a:tcPr>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Conducting </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a </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needs</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a:t>
                      </a: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analysis</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in </a:t>
                      </a:r>
                      <a:r>
                        <a:rPr lang="pl-PL" sz="14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cooperation</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with </a:t>
                      </a:r>
                      <a:r>
                        <a:rPr lang="pl-PL" sz="14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partners</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Organizing workshops and training on circular economy and IT tools</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Participating in mentoring, seminars, and workshops organized by the partners</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a:t>
                      </a:r>
                    </a:p>
                  </a:txBody>
                  <a:tcPr>
                    <a:solidFill>
                      <a:srgbClr val="ECF2F8"/>
                    </a:solidFill>
                  </a:tcPr>
                </a:tc>
                <a:extLst>
                  <a:ext uri="{0D108BD9-81ED-4DB2-BD59-A6C34878D82A}">
                    <a16:rowId xmlns:a16="http://schemas.microsoft.com/office/drawing/2014/main" val="2076708992"/>
                  </a:ext>
                </a:extLst>
              </a:tr>
            </a:tbl>
          </a:graphicData>
        </a:graphic>
      </p:graphicFrame>
    </p:spTree>
    <p:extLst>
      <p:ext uri="{BB962C8B-B14F-4D97-AF65-F5344CB8AC3E}">
        <p14:creationId xmlns:p14="http://schemas.microsoft.com/office/powerpoint/2010/main" val="389499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0"/>
            <a:ext cx="9144000" cy="468351"/>
          </a:xfrm>
          <a:prstGeom prst="rect">
            <a:avLst/>
          </a:prstGeom>
          <a:solidFill>
            <a:srgbClr val="67707A"/>
          </a:solidFill>
          <a:ln>
            <a:noFill/>
          </a:ln>
        </p:spPr>
        <p:txBody>
          <a:bodyPr spcFirstLastPara="1" wrap="square" lIns="91425" tIns="45700" rIns="91425" bIns="45700" anchor="ctr" anchorCtr="0">
            <a:normAutofit/>
          </a:bodyPr>
          <a:lstStyle/>
          <a:p>
            <a:pPr lvl="0" algn="ctr">
              <a:buClr>
                <a:schemeClr val="dk1"/>
              </a:buClr>
              <a:buSzPts val="3780"/>
            </a:pPr>
            <a:r>
              <a:rPr lang="en-US" sz="2000" b="1" dirty="0">
                <a:solidFill>
                  <a:schemeClr val="lt1"/>
                </a:solidFill>
                <a:latin typeface="Calibri" panose="020F0502020204030204" pitchFamily="34" charset="0"/>
                <a:cs typeface="Calibri" panose="020F0502020204030204" pitchFamily="34" charset="0"/>
                <a:sym typeface="Calibri"/>
              </a:rPr>
              <a:t>WP3: Capacity Building and Knowledge Transfer</a:t>
            </a:r>
            <a:r>
              <a:rPr lang="pl-PL" sz="2000" b="1" dirty="0">
                <a:solidFill>
                  <a:schemeClr val="lt1"/>
                </a:solidFill>
                <a:latin typeface="Calibri" panose="020F0502020204030204" pitchFamily="34" charset="0"/>
                <a:cs typeface="Calibri" panose="020F0502020204030204" pitchFamily="34" charset="0"/>
                <a:sym typeface="Calibri"/>
              </a:rPr>
              <a:t>               </a:t>
            </a:r>
            <a:r>
              <a:rPr lang="en" sz="1800" dirty="0">
                <a:solidFill>
                  <a:schemeClr val="lt1"/>
                </a:solidFill>
                <a:latin typeface="Comfortaa"/>
                <a:ea typeface="Comfortaa"/>
                <a:cs typeface="Comfortaa"/>
                <a:sym typeface="Comfortaa"/>
              </a:rPr>
              <a:t>AI</a:t>
            </a:r>
            <a:r>
              <a:rPr lang="en" sz="1800" dirty="0">
                <a:solidFill>
                  <a:srgbClr val="49CFAE"/>
                </a:solidFill>
                <a:latin typeface="Comfortaa"/>
                <a:ea typeface="Comfortaa"/>
                <a:cs typeface="Comfortaa"/>
                <a:sym typeface="Comfortaa"/>
              </a:rPr>
              <a:t>design</a:t>
            </a:r>
            <a:r>
              <a:rPr lang="en" sz="1800" dirty="0">
                <a:solidFill>
                  <a:schemeClr val="lt1"/>
                </a:solidFill>
                <a:latin typeface="Comfortaa"/>
                <a:ea typeface="Comfortaa"/>
                <a:cs typeface="Comfortaa"/>
                <a:sym typeface="Comfortaa"/>
              </a:rPr>
              <a:t>TEX</a:t>
            </a:r>
            <a:endParaRPr sz="1400" dirty="0">
              <a:solidFill>
                <a:schemeClr val="lt1"/>
              </a:solidFill>
              <a:latin typeface="Calibri" panose="020F0502020204030204" pitchFamily="34" charset="0"/>
              <a:cs typeface="Calibri" panose="020F0502020204030204" pitchFamily="34" charset="0"/>
            </a:endParaRPr>
          </a:p>
        </p:txBody>
      </p:sp>
      <p:sp>
        <p:nvSpPr>
          <p:cNvPr id="4" name="Google Shape;286;p34">
            <a:extLst>
              <a:ext uri="{FF2B5EF4-FFF2-40B4-BE49-F238E27FC236}">
                <a16:creationId xmlns:a16="http://schemas.microsoft.com/office/drawing/2014/main" id="{28FEBFC9-A438-4C95-AE49-9B6EB957B597}"/>
              </a:ext>
            </a:extLst>
          </p:cNvPr>
          <p:cNvSpPr txBox="1">
            <a:spLocks noGrp="1"/>
          </p:cNvSpPr>
          <p:nvPr>
            <p:ph type="body" idx="1"/>
          </p:nvPr>
        </p:nvSpPr>
        <p:spPr>
          <a:xfrm>
            <a:off x="125827" y="468351"/>
            <a:ext cx="8611980" cy="1926300"/>
          </a:xfrm>
          <a:prstGeom prst="rect">
            <a:avLst/>
          </a:prstGeom>
          <a:noFill/>
          <a:ln>
            <a:noFill/>
          </a:ln>
        </p:spPr>
        <p:txBody>
          <a:bodyPr spcFirstLastPara="1" wrap="square" lIns="91425" tIns="45700" rIns="91425" bIns="45700" anchor="t" anchorCtr="0">
            <a:noAutofit/>
          </a:bodyPr>
          <a:lstStyle/>
          <a:p>
            <a:pPr marL="0" indent="0">
              <a:lnSpc>
                <a:spcPct val="100000"/>
              </a:lnSpc>
              <a:spcBef>
                <a:spcPts val="440"/>
              </a:spcBef>
              <a:buClr>
                <a:schemeClr val="dk1"/>
              </a:buClr>
              <a:buSzPts val="2200"/>
              <a:buNone/>
            </a:pPr>
            <a:r>
              <a:rPr lang="en-US" sz="1600" b="1" i="1" dirty="0">
                <a:latin typeface="Calibri" panose="020F0502020204030204" pitchFamily="34" charset="0"/>
                <a:ea typeface="Calibri"/>
                <a:cs typeface="Calibri" panose="020F0502020204030204" pitchFamily="34" charset="0"/>
                <a:sym typeface="Calibri"/>
              </a:rPr>
              <a:t>Objective: To enhance knowledge and skills in circular economy practices and advanced IT tools.</a:t>
            </a:r>
            <a:endParaRPr lang="pl-PL" sz="1600" b="1" i="1" dirty="0">
              <a:latin typeface="Calibri" panose="020F0502020204030204" pitchFamily="34" charset="0"/>
              <a:ea typeface="Calibri"/>
              <a:cs typeface="Calibri" panose="020F0502020204030204" pitchFamily="34" charset="0"/>
              <a:sym typeface="Calibri"/>
            </a:endParaRPr>
          </a:p>
          <a:p>
            <a:pPr marL="0" indent="0">
              <a:lnSpc>
                <a:spcPct val="100000"/>
              </a:lnSpc>
              <a:spcBef>
                <a:spcPts val="440"/>
              </a:spcBef>
              <a:buClr>
                <a:schemeClr val="dk1"/>
              </a:buClr>
              <a:buSzPts val="2200"/>
              <a:buNone/>
            </a:pPr>
            <a:r>
              <a:rPr lang="en-US" sz="1600" i="1" dirty="0">
                <a:latin typeface="Calibri" panose="020F0502020204030204" pitchFamily="34" charset="0"/>
                <a:ea typeface="Calibri"/>
                <a:cs typeface="Calibri" panose="020F0502020204030204" pitchFamily="34" charset="0"/>
                <a:sym typeface="Calibri"/>
              </a:rPr>
              <a:t>and IT tools (D10, D11, D13)</a:t>
            </a:r>
            <a:endParaRPr lang="pl-PL" sz="1600" i="1" dirty="0">
              <a:latin typeface="Calibri" panose="020F0502020204030204" pitchFamily="34" charset="0"/>
              <a:ea typeface="Calibri"/>
              <a:cs typeface="Calibri" panose="020F0502020204030204" pitchFamily="34" charset="0"/>
              <a:sym typeface="Calibri"/>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78083"/>
            <a:ext cx="1762326" cy="365417"/>
          </a:xfrm>
          <a:prstGeom prst="rect">
            <a:avLst/>
          </a:prstGeom>
        </p:spPr>
      </p:pic>
      <p:graphicFrame>
        <p:nvGraphicFramePr>
          <p:cNvPr id="6" name="Tabela 5">
            <a:extLst>
              <a:ext uri="{FF2B5EF4-FFF2-40B4-BE49-F238E27FC236}">
                <a16:creationId xmlns:a16="http://schemas.microsoft.com/office/drawing/2014/main" id="{CAAAAA34-1653-4C32-94E9-264E1425D2FA}"/>
              </a:ext>
            </a:extLst>
          </p:cNvPr>
          <p:cNvGraphicFramePr>
            <a:graphicFrameLocks noGrp="1"/>
          </p:cNvGraphicFramePr>
          <p:nvPr>
            <p:extLst>
              <p:ext uri="{D42A27DB-BD31-4B8C-83A1-F6EECF244321}">
                <p14:modId xmlns:p14="http://schemas.microsoft.com/office/powerpoint/2010/main" val="851490091"/>
              </p:ext>
            </p:extLst>
          </p:nvPr>
        </p:nvGraphicFramePr>
        <p:xfrm>
          <a:off x="406193" y="1358480"/>
          <a:ext cx="8468525" cy="3399354"/>
        </p:xfrm>
        <a:graphic>
          <a:graphicData uri="http://schemas.openxmlformats.org/drawingml/2006/table">
            <a:tbl>
              <a:tblPr firstRow="1" bandRow="1">
                <a:tableStyleId>{7DF18680-E054-41AD-8BC1-D1AEF772440D}</a:tableStyleId>
              </a:tblPr>
              <a:tblGrid>
                <a:gridCol w="1110845">
                  <a:extLst>
                    <a:ext uri="{9D8B030D-6E8A-4147-A177-3AD203B41FA5}">
                      <a16:colId xmlns:a16="http://schemas.microsoft.com/office/drawing/2014/main" val="1912332186"/>
                    </a:ext>
                  </a:extLst>
                </a:gridCol>
                <a:gridCol w="7357680">
                  <a:extLst>
                    <a:ext uri="{9D8B030D-6E8A-4147-A177-3AD203B41FA5}">
                      <a16:colId xmlns:a16="http://schemas.microsoft.com/office/drawing/2014/main" val="4273314559"/>
                    </a:ext>
                  </a:extLst>
                </a:gridCol>
              </a:tblGrid>
              <a:tr h="351354">
                <a:tc>
                  <a:txBody>
                    <a:bodyPr/>
                    <a:lstStyle/>
                    <a:p>
                      <a:r>
                        <a:rPr lang="pl-PL" b="1" dirty="0">
                          <a:solidFill>
                            <a:schemeClr val="bg1"/>
                          </a:solidFill>
                        </a:rPr>
                        <a:t>Partner:</a:t>
                      </a:r>
                      <a:endParaRPr lang="en-US" b="1" dirty="0">
                        <a:solidFill>
                          <a:schemeClr val="bg1"/>
                        </a:solidFill>
                      </a:endParaRPr>
                    </a:p>
                  </a:txBody>
                  <a:tcPr>
                    <a:solidFill>
                      <a:srgbClr val="A4BFDC"/>
                    </a:solidFill>
                  </a:tcPr>
                </a:tc>
                <a:tc>
                  <a:txBody>
                    <a:bodyPr/>
                    <a:lstStyle/>
                    <a:p>
                      <a:r>
                        <a:rPr lang="en-US" b="1" dirty="0">
                          <a:solidFill>
                            <a:schemeClr val="bg1"/>
                          </a:solidFill>
                        </a:rPr>
                        <a:t>Responsibilities:</a:t>
                      </a:r>
                    </a:p>
                  </a:txBody>
                  <a:tcPr>
                    <a:solidFill>
                      <a:srgbClr val="A4BFDC"/>
                    </a:solidFill>
                  </a:tcPr>
                </a:tc>
                <a:extLst>
                  <a:ext uri="{0D108BD9-81ED-4DB2-BD59-A6C34878D82A}">
                    <a16:rowId xmlns:a16="http://schemas.microsoft.com/office/drawing/2014/main" val="3297642105"/>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pl-PL"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rPr>
                        <a:t>UiS</a:t>
                      </a:r>
                      <a:endParaRPr lang="en-US"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ECF2F8"/>
                    </a:solidFill>
                  </a:tcPr>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Responsible for preparing sessions on textile product development and using artificial intelligence in the textile design phase.</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Supporting TUL in knowledge transfer and practices in textile design with AI.</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Responsible for mentoring and coaching 2 TUL researchers.</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ECF2F8"/>
                    </a:solidFill>
                  </a:tcPr>
                </a:tc>
                <a:extLst>
                  <a:ext uri="{0D108BD9-81ED-4DB2-BD59-A6C34878D82A}">
                    <a16:rowId xmlns:a16="http://schemas.microsoft.com/office/drawing/2014/main" val="2076708992"/>
                  </a:ext>
                </a:extLst>
              </a:tr>
              <a:tr h="370840">
                <a:tc>
                  <a:txBody>
                    <a:bodyPr/>
                    <a:lstStyle/>
                    <a:p>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GU</a:t>
                      </a:r>
                      <a:endPar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D8E3F0"/>
                    </a:solidFill>
                  </a:tcPr>
                </a:tc>
                <a:tc>
                  <a:txBody>
                    <a:bodyPr/>
                    <a:lstStyle/>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Preparing demonstration experiments to assess the recyclability of textile products.</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Supporting TUL in knowledge exchange related to textile recycling.</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Responsible for mentoring and coaching 2 TUL researchers.</a:t>
                      </a:r>
                    </a:p>
                  </a:txBody>
                  <a:tcPr>
                    <a:solidFill>
                      <a:srgbClr val="D8E3F0"/>
                    </a:solidFill>
                  </a:tcPr>
                </a:tc>
                <a:extLst>
                  <a:ext uri="{0D108BD9-81ED-4DB2-BD59-A6C34878D82A}">
                    <a16:rowId xmlns:a16="http://schemas.microsoft.com/office/drawing/2014/main" val="3177488703"/>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rPr>
                        <a:t>UCAV</a:t>
                      </a:r>
                    </a:p>
                  </a:txBody>
                  <a:tcPr>
                    <a:solidFill>
                      <a:srgbClr val="ECF2F8"/>
                    </a:solidFill>
                  </a:tcPr>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Organizing 3 sessions on the application of artificial intelligence in various manufacturing sectors, including theoretical and practical parts.</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Preparing seminars on the circular economy and new technologies for project members and academic communities of partner institutions.</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Responsible for mentoring and coaching 2 TUL researchers, focusing on the circular economy and application of new technologies.</a:t>
                      </a:r>
                    </a:p>
                  </a:txBody>
                  <a:tcPr>
                    <a:solidFill>
                      <a:srgbClr val="ECF2F8"/>
                    </a:solidFill>
                  </a:tcPr>
                </a:tc>
                <a:extLst>
                  <a:ext uri="{0D108BD9-81ED-4DB2-BD59-A6C34878D82A}">
                    <a16:rowId xmlns:a16="http://schemas.microsoft.com/office/drawing/2014/main" val="2211126433"/>
                  </a:ext>
                </a:extLst>
              </a:tr>
            </a:tbl>
          </a:graphicData>
        </a:graphic>
      </p:graphicFrame>
    </p:spTree>
    <p:extLst>
      <p:ext uri="{BB962C8B-B14F-4D97-AF65-F5344CB8AC3E}">
        <p14:creationId xmlns:p14="http://schemas.microsoft.com/office/powerpoint/2010/main" val="1338248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0"/>
            <a:ext cx="9144000" cy="495793"/>
          </a:xfrm>
          <a:prstGeom prst="rect">
            <a:avLst/>
          </a:prstGeom>
          <a:solidFill>
            <a:srgbClr val="67707A"/>
          </a:solidFill>
          <a:ln>
            <a:noFill/>
          </a:ln>
        </p:spPr>
        <p:txBody>
          <a:bodyPr spcFirstLastPara="1" wrap="square" lIns="91425" tIns="45700" rIns="91425" bIns="45700" anchor="ctr" anchorCtr="0">
            <a:normAutofit/>
          </a:bodyPr>
          <a:lstStyle/>
          <a:p>
            <a:pPr lvl="0" algn="ctr">
              <a:buClr>
                <a:schemeClr val="dk1"/>
              </a:buClr>
              <a:buSzPts val="3780"/>
            </a:pPr>
            <a:r>
              <a:rPr lang="en-US" sz="2000" b="1" dirty="0">
                <a:solidFill>
                  <a:schemeClr val="lt1"/>
                </a:solidFill>
                <a:latin typeface="Calibri" panose="020F0502020204030204" pitchFamily="34" charset="0"/>
                <a:cs typeface="Calibri" panose="020F0502020204030204" pitchFamily="34" charset="0"/>
                <a:sym typeface="Calibri"/>
              </a:rPr>
              <a:t>WP</a:t>
            </a:r>
            <a:r>
              <a:rPr lang="pl-PL" sz="2000" b="1" dirty="0">
                <a:solidFill>
                  <a:schemeClr val="lt1"/>
                </a:solidFill>
                <a:latin typeface="Calibri" panose="020F0502020204030204" pitchFamily="34" charset="0"/>
                <a:cs typeface="Calibri" panose="020F0502020204030204" pitchFamily="34" charset="0"/>
                <a:sym typeface="Calibri"/>
              </a:rPr>
              <a:t>4: </a:t>
            </a:r>
            <a:r>
              <a:rPr lang="en-US" sz="2000" b="1" dirty="0">
                <a:solidFill>
                  <a:schemeClr val="lt1"/>
                </a:solidFill>
                <a:latin typeface="Calibri" panose="020F0502020204030204" pitchFamily="34" charset="0"/>
                <a:cs typeface="Calibri" panose="020F0502020204030204" pitchFamily="34" charset="0"/>
                <a:sym typeface="Calibri"/>
              </a:rPr>
              <a:t> Circular Economy Loops for Textiles </a:t>
            </a:r>
            <a:r>
              <a:rPr lang="pl-PL" sz="2000" b="1" dirty="0">
                <a:solidFill>
                  <a:schemeClr val="lt1"/>
                </a:solidFill>
                <a:latin typeface="Calibri" panose="020F0502020204030204" pitchFamily="34" charset="0"/>
                <a:cs typeface="Calibri" panose="020F0502020204030204" pitchFamily="34" charset="0"/>
                <a:sym typeface="Comfortaa"/>
              </a:rPr>
              <a:t>                          </a:t>
            </a:r>
            <a:r>
              <a:rPr lang="en" sz="1800" dirty="0">
                <a:solidFill>
                  <a:schemeClr val="lt1"/>
                </a:solidFill>
                <a:latin typeface="Comfortaa"/>
                <a:ea typeface="Comfortaa"/>
                <a:cs typeface="Comfortaa"/>
                <a:sym typeface="Comfortaa"/>
              </a:rPr>
              <a:t>AI</a:t>
            </a:r>
            <a:r>
              <a:rPr lang="en" sz="1800" dirty="0">
                <a:solidFill>
                  <a:srgbClr val="49CFAE"/>
                </a:solidFill>
                <a:latin typeface="Comfortaa"/>
                <a:ea typeface="Comfortaa"/>
                <a:cs typeface="Comfortaa"/>
                <a:sym typeface="Comfortaa"/>
              </a:rPr>
              <a:t>design</a:t>
            </a:r>
            <a:r>
              <a:rPr lang="en" sz="1800" dirty="0">
                <a:solidFill>
                  <a:schemeClr val="lt1"/>
                </a:solidFill>
                <a:latin typeface="Comfortaa"/>
                <a:ea typeface="Comfortaa"/>
                <a:cs typeface="Comfortaa"/>
                <a:sym typeface="Comfortaa"/>
              </a:rPr>
              <a:t>TEX</a:t>
            </a:r>
            <a:endParaRPr sz="1400" dirty="0">
              <a:solidFill>
                <a:schemeClr val="lt1"/>
              </a:solidFill>
              <a:latin typeface="Calibri" panose="020F0502020204030204" pitchFamily="34" charset="0"/>
              <a:cs typeface="Calibri" panose="020F0502020204030204" pitchFamily="34" charset="0"/>
            </a:endParaRPr>
          </a:p>
        </p:txBody>
      </p:sp>
      <p:sp>
        <p:nvSpPr>
          <p:cNvPr id="4" name="Google Shape;286;p34">
            <a:extLst>
              <a:ext uri="{FF2B5EF4-FFF2-40B4-BE49-F238E27FC236}">
                <a16:creationId xmlns:a16="http://schemas.microsoft.com/office/drawing/2014/main" id="{28FEBFC9-A438-4C95-AE49-9B6EB957B597}"/>
              </a:ext>
            </a:extLst>
          </p:cNvPr>
          <p:cNvSpPr txBox="1">
            <a:spLocks noGrp="1"/>
          </p:cNvSpPr>
          <p:nvPr>
            <p:ph type="body" idx="1"/>
          </p:nvPr>
        </p:nvSpPr>
        <p:spPr>
          <a:xfrm>
            <a:off x="126999" y="450410"/>
            <a:ext cx="8889999" cy="1926300"/>
          </a:xfrm>
          <a:prstGeom prst="rect">
            <a:avLst/>
          </a:prstGeom>
          <a:noFill/>
          <a:ln>
            <a:noFill/>
          </a:ln>
        </p:spPr>
        <p:txBody>
          <a:bodyPr spcFirstLastPara="1" wrap="square" lIns="91425" tIns="45700" rIns="91425" bIns="45700" anchor="t" anchorCtr="0">
            <a:noAutofit/>
          </a:bodyPr>
          <a:lstStyle/>
          <a:p>
            <a:pPr marL="0" indent="0">
              <a:lnSpc>
                <a:spcPct val="100000"/>
              </a:lnSpc>
              <a:spcBef>
                <a:spcPts val="440"/>
              </a:spcBef>
              <a:buClr>
                <a:schemeClr val="dk1"/>
              </a:buClr>
              <a:buSzPts val="2200"/>
              <a:buNone/>
            </a:pPr>
            <a:r>
              <a:rPr lang="en-US" sz="1400" b="1" i="1" dirty="0">
                <a:latin typeface="Calibri" panose="020F0502020204030204" pitchFamily="34" charset="0"/>
                <a:ea typeface="Calibri"/>
                <a:cs typeface="Calibri" panose="020F0502020204030204" pitchFamily="34" charset="0"/>
                <a:sym typeface="Calibri"/>
              </a:rPr>
              <a:t>Objective:</a:t>
            </a:r>
            <a:r>
              <a:rPr lang="pl-PL" sz="1400" b="1" i="1" dirty="0">
                <a:latin typeface="Calibri" panose="020F0502020204030204" pitchFamily="34" charset="0"/>
                <a:ea typeface="Calibri"/>
                <a:cs typeface="Calibri" panose="020F0502020204030204" pitchFamily="34" charset="0"/>
                <a:sym typeface="Calibri"/>
              </a:rPr>
              <a:t> </a:t>
            </a:r>
            <a:r>
              <a:rPr lang="en-US" sz="1400" b="1" i="1" dirty="0">
                <a:latin typeface="Calibri" panose="020F0502020204030204" pitchFamily="34" charset="0"/>
                <a:ea typeface="Calibri"/>
                <a:cs typeface="Calibri" panose="020F0502020204030204" pitchFamily="34" charset="0"/>
                <a:sym typeface="Calibri"/>
              </a:rPr>
              <a:t>To conduct a collaborative micro-project that will result in circular economy loops for textiles made of various textile raw materials by utilizing artificial intelligence and machine learning tools to develop textiles that are more easily recyclable and sustainable. </a:t>
            </a:r>
            <a:endParaRPr lang="pl-PL" sz="800" b="1" i="1" dirty="0">
              <a:latin typeface="Calibri" panose="020F0502020204030204" pitchFamily="34" charset="0"/>
              <a:ea typeface="Calibri"/>
              <a:cs typeface="Calibri" panose="020F0502020204030204" pitchFamily="34" charset="0"/>
              <a:sym typeface="Calibri"/>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78083"/>
            <a:ext cx="1762326" cy="365417"/>
          </a:xfrm>
          <a:prstGeom prst="rect">
            <a:avLst/>
          </a:prstGeom>
        </p:spPr>
      </p:pic>
      <p:graphicFrame>
        <p:nvGraphicFramePr>
          <p:cNvPr id="2" name="Tabela 1">
            <a:extLst>
              <a:ext uri="{FF2B5EF4-FFF2-40B4-BE49-F238E27FC236}">
                <a16:creationId xmlns:a16="http://schemas.microsoft.com/office/drawing/2014/main" id="{82F3F58B-7CCB-4F18-9651-94384118818A}"/>
              </a:ext>
            </a:extLst>
          </p:cNvPr>
          <p:cNvGraphicFramePr>
            <a:graphicFrameLocks noGrp="1"/>
          </p:cNvGraphicFramePr>
          <p:nvPr>
            <p:extLst>
              <p:ext uri="{D42A27DB-BD31-4B8C-83A1-F6EECF244321}">
                <p14:modId xmlns:p14="http://schemas.microsoft.com/office/powerpoint/2010/main" val="1118946714"/>
              </p:ext>
            </p:extLst>
          </p:nvPr>
        </p:nvGraphicFramePr>
        <p:xfrm>
          <a:off x="393197" y="1413560"/>
          <a:ext cx="8396240" cy="3114040"/>
        </p:xfrm>
        <a:graphic>
          <a:graphicData uri="http://schemas.openxmlformats.org/drawingml/2006/table">
            <a:tbl>
              <a:tblPr firstRow="1" bandRow="1">
                <a:tableStyleId>{7DF18680-E054-41AD-8BC1-D1AEF772440D}</a:tableStyleId>
              </a:tblPr>
              <a:tblGrid>
                <a:gridCol w="4561839">
                  <a:extLst>
                    <a:ext uri="{9D8B030D-6E8A-4147-A177-3AD203B41FA5}">
                      <a16:colId xmlns:a16="http://schemas.microsoft.com/office/drawing/2014/main" val="1912332186"/>
                    </a:ext>
                  </a:extLst>
                </a:gridCol>
                <a:gridCol w="3834401">
                  <a:extLst>
                    <a:ext uri="{9D8B030D-6E8A-4147-A177-3AD203B41FA5}">
                      <a16:colId xmlns:a16="http://schemas.microsoft.com/office/drawing/2014/main" val="4273314559"/>
                    </a:ext>
                  </a:extLst>
                </a:gridCol>
              </a:tblGrid>
              <a:tr h="370840">
                <a:tc>
                  <a:txBody>
                    <a:bodyPr/>
                    <a:lstStyle/>
                    <a:p>
                      <a:r>
                        <a:rPr lang="en-US" dirty="0"/>
                        <a:t>Key Tasks: </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Deliverables:</a:t>
                      </a:r>
                    </a:p>
                  </a:txBody>
                  <a:tcPr/>
                </a:tc>
                <a:extLst>
                  <a:ext uri="{0D108BD9-81ED-4DB2-BD59-A6C34878D82A}">
                    <a16:rowId xmlns:a16="http://schemas.microsoft.com/office/drawing/2014/main" val="2359475026"/>
                  </a:ext>
                </a:extLst>
              </a:tr>
              <a:tr h="370840">
                <a:tc>
                  <a:txBody>
                    <a:bodyPr/>
                    <a:lstStyle/>
                    <a:p>
                      <a:pPr marL="269875" marR="0" lvl="0" indent="-269875"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ui-sans-serif"/>
                          <a:ea typeface="+mn-ea"/>
                          <a:cs typeface="+mn-cs"/>
                          <a:sym typeface="Arial"/>
                        </a:rPr>
                        <a:t>Conduct</a:t>
                      </a:r>
                      <a:r>
                        <a:rPr lang="pl-PL" sz="1400" b="0" i="0" u="none" strike="noStrike" cap="none" dirty="0" err="1">
                          <a:solidFill>
                            <a:srgbClr val="0D0D0D"/>
                          </a:solidFill>
                          <a:effectLst/>
                          <a:latin typeface="ui-sans-serif"/>
                          <a:ea typeface="+mn-ea"/>
                          <a:cs typeface="+mn-cs"/>
                          <a:sym typeface="Arial"/>
                        </a:rPr>
                        <a:t>ing</a:t>
                      </a:r>
                      <a:r>
                        <a:rPr lang="en-US" sz="1400" b="0" i="0" u="none" strike="noStrike" cap="none" dirty="0">
                          <a:solidFill>
                            <a:srgbClr val="0D0D0D"/>
                          </a:solidFill>
                          <a:effectLst/>
                          <a:latin typeface="ui-sans-serif"/>
                          <a:ea typeface="+mn-ea"/>
                          <a:cs typeface="+mn-cs"/>
                          <a:sym typeface="Arial"/>
                        </a:rPr>
                        <a:t> a literature review on circular economy principles and AI/ML tools for textile recycling.</a:t>
                      </a:r>
                      <a:endParaRPr lang="pl-PL" sz="1400" b="0" i="0" u="none" strike="noStrike" cap="none" dirty="0">
                        <a:solidFill>
                          <a:srgbClr val="0D0D0D"/>
                        </a:solidFill>
                        <a:effectLst/>
                        <a:latin typeface="ui-sans-serif"/>
                        <a:ea typeface="+mn-ea"/>
                        <a:cs typeface="+mn-cs"/>
                        <a:sym typeface="Arial"/>
                      </a:endParaRPr>
                    </a:p>
                    <a:p>
                      <a:pPr marL="269875" marR="0" lvl="0" indent="-269875"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err="1">
                          <a:solidFill>
                            <a:srgbClr val="0D0D0D"/>
                          </a:solidFill>
                          <a:effectLst/>
                          <a:latin typeface="ui-sans-serif"/>
                          <a:ea typeface="+mn-ea"/>
                          <a:cs typeface="+mn-cs"/>
                          <a:sym typeface="Arial"/>
                        </a:rPr>
                        <a:t>Analyz</a:t>
                      </a:r>
                      <a:r>
                        <a:rPr lang="pl-PL" sz="1400" b="0" i="0" u="none" strike="noStrike" cap="none" dirty="0" err="1">
                          <a:solidFill>
                            <a:srgbClr val="0D0D0D"/>
                          </a:solidFill>
                          <a:effectLst/>
                          <a:latin typeface="ui-sans-serif"/>
                          <a:ea typeface="+mn-ea"/>
                          <a:cs typeface="+mn-cs"/>
                          <a:sym typeface="Arial"/>
                        </a:rPr>
                        <a:t>ing</a:t>
                      </a:r>
                      <a:r>
                        <a:rPr lang="pl-PL" sz="1400" b="0" i="0" u="none" strike="noStrike" cap="none" dirty="0">
                          <a:solidFill>
                            <a:srgbClr val="0D0D0D"/>
                          </a:solidFill>
                          <a:effectLst/>
                          <a:latin typeface="ui-sans-serif"/>
                          <a:ea typeface="+mn-ea"/>
                          <a:cs typeface="+mn-cs"/>
                          <a:sym typeface="Arial"/>
                        </a:rPr>
                        <a:t> </a:t>
                      </a:r>
                      <a:r>
                        <a:rPr lang="en-US" sz="1400" b="0" i="0" u="none" strike="noStrike" cap="none" dirty="0">
                          <a:solidFill>
                            <a:srgbClr val="0D0D0D"/>
                          </a:solidFill>
                          <a:effectLst/>
                          <a:latin typeface="ui-sans-serif"/>
                          <a:ea typeface="+mn-ea"/>
                          <a:cs typeface="+mn-cs"/>
                          <a:sym typeface="Arial"/>
                        </a:rPr>
                        <a:t>textile raw materials for recyclability and biodegradability.</a:t>
                      </a:r>
                      <a:endParaRPr lang="pl-PL" sz="1400" b="0" i="0" u="none" strike="noStrike" cap="none" dirty="0">
                        <a:solidFill>
                          <a:srgbClr val="0D0D0D"/>
                        </a:solidFill>
                        <a:effectLst/>
                        <a:latin typeface="ui-sans-serif"/>
                        <a:ea typeface="+mn-ea"/>
                        <a:cs typeface="+mn-cs"/>
                        <a:sym typeface="Arial"/>
                      </a:endParaRPr>
                    </a:p>
                    <a:p>
                      <a:pPr marL="269875" marR="0" lvl="0" indent="-269875"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ui-sans-serif"/>
                          <a:ea typeface="+mn-ea"/>
                          <a:cs typeface="+mn-cs"/>
                          <a:sym typeface="Arial"/>
                        </a:rPr>
                        <a:t>Develop</a:t>
                      </a:r>
                      <a:r>
                        <a:rPr lang="pl-PL" sz="1400" b="0" i="0" u="none" strike="noStrike" cap="none" dirty="0" err="1">
                          <a:solidFill>
                            <a:srgbClr val="0D0D0D"/>
                          </a:solidFill>
                          <a:effectLst/>
                          <a:latin typeface="ui-sans-serif"/>
                          <a:ea typeface="+mn-ea"/>
                          <a:cs typeface="+mn-cs"/>
                          <a:sym typeface="Arial"/>
                        </a:rPr>
                        <a:t>ing</a:t>
                      </a:r>
                      <a:r>
                        <a:rPr lang="en-US" sz="1400" b="0" i="0" u="none" strike="noStrike" cap="none" dirty="0">
                          <a:solidFill>
                            <a:srgbClr val="0D0D0D"/>
                          </a:solidFill>
                          <a:effectLst/>
                          <a:latin typeface="ui-sans-serif"/>
                          <a:ea typeface="+mn-ea"/>
                          <a:cs typeface="+mn-cs"/>
                          <a:sym typeface="Arial"/>
                        </a:rPr>
                        <a:t> AI and ML models to optimize textile design for circularity.</a:t>
                      </a:r>
                      <a:endParaRPr lang="pl-PL" sz="1400" b="0" i="0" u="none" strike="noStrike" cap="none" dirty="0">
                        <a:solidFill>
                          <a:srgbClr val="0D0D0D"/>
                        </a:solidFill>
                        <a:effectLst/>
                        <a:latin typeface="ui-sans-serif"/>
                        <a:ea typeface="+mn-ea"/>
                        <a:cs typeface="+mn-cs"/>
                        <a:sym typeface="Arial"/>
                      </a:endParaRPr>
                    </a:p>
                    <a:p>
                      <a:pPr marL="269875" marR="0" lvl="0" indent="-269875"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ui-sans-serif"/>
                          <a:ea typeface="+mn-ea"/>
                          <a:cs typeface="+mn-cs"/>
                          <a:sym typeface="Arial"/>
                        </a:rPr>
                        <a:t>Design</a:t>
                      </a:r>
                      <a:r>
                        <a:rPr lang="pl-PL" sz="1400" b="0" i="0" u="none" strike="noStrike" cap="none" dirty="0" err="1">
                          <a:solidFill>
                            <a:srgbClr val="0D0D0D"/>
                          </a:solidFill>
                          <a:effectLst/>
                          <a:latin typeface="ui-sans-serif"/>
                          <a:ea typeface="+mn-ea"/>
                          <a:cs typeface="+mn-cs"/>
                          <a:sym typeface="Arial"/>
                        </a:rPr>
                        <a:t>ing</a:t>
                      </a:r>
                      <a:r>
                        <a:rPr lang="en-US" sz="1400" b="0" i="0" u="none" strike="noStrike" cap="none" dirty="0">
                          <a:solidFill>
                            <a:srgbClr val="0D0D0D"/>
                          </a:solidFill>
                          <a:effectLst/>
                          <a:latin typeface="ui-sans-serif"/>
                          <a:ea typeface="+mn-ea"/>
                          <a:cs typeface="+mn-cs"/>
                          <a:sym typeface="Arial"/>
                        </a:rPr>
                        <a:t> and test</a:t>
                      </a:r>
                      <a:r>
                        <a:rPr lang="pl-PL" sz="1400" b="0" i="0" u="none" strike="noStrike" cap="none" dirty="0" err="1">
                          <a:solidFill>
                            <a:srgbClr val="0D0D0D"/>
                          </a:solidFill>
                          <a:effectLst/>
                          <a:latin typeface="ui-sans-serif"/>
                          <a:ea typeface="+mn-ea"/>
                          <a:cs typeface="+mn-cs"/>
                          <a:sym typeface="Arial"/>
                        </a:rPr>
                        <a:t>ing</a:t>
                      </a:r>
                      <a:r>
                        <a:rPr lang="pl-PL" sz="1400" b="0" i="0" u="none" strike="noStrike" cap="none" dirty="0">
                          <a:solidFill>
                            <a:srgbClr val="0D0D0D"/>
                          </a:solidFill>
                          <a:effectLst/>
                          <a:latin typeface="ui-sans-serif"/>
                          <a:ea typeface="+mn-ea"/>
                          <a:cs typeface="+mn-cs"/>
                          <a:sym typeface="Arial"/>
                        </a:rPr>
                        <a:t> of</a:t>
                      </a:r>
                      <a:r>
                        <a:rPr lang="en-US" sz="1400" b="0" i="0" u="none" strike="noStrike" cap="none" dirty="0">
                          <a:solidFill>
                            <a:srgbClr val="0D0D0D"/>
                          </a:solidFill>
                          <a:effectLst/>
                          <a:latin typeface="ui-sans-serif"/>
                          <a:ea typeface="+mn-ea"/>
                          <a:cs typeface="+mn-cs"/>
                          <a:sym typeface="Arial"/>
                        </a:rPr>
                        <a:t> textile prototypes for recyclability and biodegradability.</a:t>
                      </a:r>
                      <a:endParaRPr lang="pl-PL" sz="1400" b="0" i="0" u="none" strike="noStrike" cap="none" dirty="0">
                        <a:solidFill>
                          <a:srgbClr val="0D0D0D"/>
                        </a:solidFill>
                        <a:effectLst/>
                        <a:latin typeface="ui-sans-serif"/>
                        <a:ea typeface="+mn-ea"/>
                        <a:cs typeface="+mn-cs"/>
                        <a:sym typeface="Arial"/>
                      </a:endParaRPr>
                    </a:p>
                    <a:p>
                      <a:pPr marL="269875" marR="0" lvl="0" indent="-269875"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err="1">
                          <a:solidFill>
                            <a:srgbClr val="0D0D0D"/>
                          </a:solidFill>
                          <a:effectLst/>
                          <a:latin typeface="ui-sans-serif"/>
                          <a:ea typeface="+mn-ea"/>
                          <a:cs typeface="+mn-cs"/>
                          <a:sym typeface="Arial"/>
                        </a:rPr>
                        <a:t>Prepar</a:t>
                      </a:r>
                      <a:r>
                        <a:rPr lang="pl-PL" sz="1400" b="0" i="0" u="none" strike="noStrike" cap="none" dirty="0" err="1">
                          <a:solidFill>
                            <a:srgbClr val="0D0D0D"/>
                          </a:solidFill>
                          <a:effectLst/>
                          <a:latin typeface="ui-sans-serif"/>
                          <a:ea typeface="+mn-ea"/>
                          <a:cs typeface="+mn-cs"/>
                          <a:sym typeface="Arial"/>
                        </a:rPr>
                        <a:t>ing</a:t>
                      </a:r>
                      <a:r>
                        <a:rPr lang="en-US" sz="1400" b="0" i="0" u="none" strike="noStrike" cap="none" dirty="0">
                          <a:solidFill>
                            <a:srgbClr val="0D0D0D"/>
                          </a:solidFill>
                          <a:effectLst/>
                          <a:latin typeface="ui-sans-serif"/>
                          <a:ea typeface="+mn-ea"/>
                          <a:cs typeface="+mn-cs"/>
                          <a:sym typeface="Arial"/>
                        </a:rPr>
                        <a:t> strategies and action plans for circular economy loops in selected textiles.</a:t>
                      </a:r>
                    </a:p>
                  </a:txBody>
                  <a:tcPr/>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ui-sans-serif"/>
                          <a:ea typeface="+mn-ea"/>
                          <a:cs typeface="+mn-cs"/>
                          <a:sym typeface="Arial"/>
                        </a:rPr>
                        <a:t>Material analysis and selection report</a:t>
                      </a:r>
                      <a:r>
                        <a:rPr lang="pl-PL" sz="1400" b="0" i="0" u="none" strike="noStrike" cap="none" dirty="0">
                          <a:solidFill>
                            <a:srgbClr val="0D0D0D"/>
                          </a:solidFill>
                          <a:effectLst/>
                          <a:latin typeface="ui-sans-serif"/>
                          <a:ea typeface="+mn-ea"/>
                          <a:cs typeface="+mn-cs"/>
                          <a:sym typeface="Arial"/>
                        </a:rPr>
                        <a:t> (D14, </a:t>
                      </a:r>
                      <a:r>
                        <a:rPr lang="pl-PL" sz="1400" b="0" i="0" u="none" strike="noStrike" cap="none" dirty="0" err="1">
                          <a:solidFill>
                            <a:srgbClr val="0D0D0D"/>
                          </a:solidFill>
                          <a:effectLst/>
                          <a:latin typeface="ui-sans-serif"/>
                          <a:ea typeface="+mn-ea"/>
                          <a:cs typeface="+mn-cs"/>
                          <a:sym typeface="Arial"/>
                        </a:rPr>
                        <a:t>due</a:t>
                      </a:r>
                      <a:r>
                        <a:rPr lang="pl-PL" sz="1400" b="0" i="0" u="none" strike="noStrike" cap="none" dirty="0">
                          <a:solidFill>
                            <a:srgbClr val="0D0D0D"/>
                          </a:solidFill>
                          <a:effectLst/>
                          <a:latin typeface="ui-sans-serif"/>
                          <a:ea typeface="+mn-ea"/>
                          <a:cs typeface="+mn-cs"/>
                          <a:sym typeface="Arial"/>
                        </a:rPr>
                        <a:t> M15)</a:t>
                      </a:r>
                    </a:p>
                    <a:p>
                      <a:pPr marL="269875" marR="0" lvl="0" indent="-269875"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ui-sans-serif"/>
                          <a:ea typeface="+mn-ea"/>
                          <a:cs typeface="+mn-cs"/>
                          <a:sym typeface="Arial"/>
                        </a:rPr>
                        <a:t>AI and ML model development</a:t>
                      </a:r>
                      <a:r>
                        <a:rPr lang="pl-PL" sz="1400" b="0" i="0" u="none" strike="noStrike" cap="none" dirty="0">
                          <a:solidFill>
                            <a:srgbClr val="0D0D0D"/>
                          </a:solidFill>
                          <a:effectLst/>
                          <a:latin typeface="ui-sans-serif"/>
                          <a:ea typeface="+mn-ea"/>
                          <a:cs typeface="+mn-cs"/>
                          <a:sym typeface="Arial"/>
                        </a:rPr>
                        <a:t> (D15, </a:t>
                      </a:r>
                      <a:r>
                        <a:rPr lang="pl-PL" sz="1400" b="0" i="0" u="none" strike="noStrike" cap="none" dirty="0" err="1">
                          <a:solidFill>
                            <a:srgbClr val="0D0D0D"/>
                          </a:solidFill>
                          <a:effectLst/>
                          <a:latin typeface="ui-sans-serif"/>
                          <a:ea typeface="+mn-ea"/>
                          <a:cs typeface="+mn-cs"/>
                          <a:sym typeface="Arial"/>
                        </a:rPr>
                        <a:t>due</a:t>
                      </a:r>
                      <a:r>
                        <a:rPr lang="pl-PL" sz="1400" b="0" i="0" u="none" strike="noStrike" cap="none" dirty="0">
                          <a:solidFill>
                            <a:srgbClr val="0D0D0D"/>
                          </a:solidFill>
                          <a:effectLst/>
                          <a:latin typeface="ui-sans-serif"/>
                          <a:ea typeface="+mn-ea"/>
                          <a:cs typeface="+mn-cs"/>
                          <a:sym typeface="Arial"/>
                        </a:rPr>
                        <a:t> M32)</a:t>
                      </a:r>
                    </a:p>
                    <a:p>
                      <a:pPr marL="269875" marR="0" lvl="0" indent="-269875"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ui-sans-serif"/>
                          <a:ea typeface="+mn-ea"/>
                          <a:cs typeface="+mn-cs"/>
                          <a:sym typeface="Arial"/>
                        </a:rPr>
                        <a:t>Prototype development and testing</a:t>
                      </a:r>
                      <a:r>
                        <a:rPr lang="pl-PL" sz="1400" b="0" i="0" u="none" strike="noStrike" cap="none" dirty="0">
                          <a:solidFill>
                            <a:srgbClr val="0D0D0D"/>
                          </a:solidFill>
                          <a:effectLst/>
                          <a:latin typeface="ui-sans-serif"/>
                          <a:ea typeface="+mn-ea"/>
                          <a:cs typeface="+mn-cs"/>
                          <a:sym typeface="Arial"/>
                        </a:rPr>
                        <a:t> (D16, </a:t>
                      </a:r>
                      <a:r>
                        <a:rPr lang="pl-PL" sz="1400" b="0" i="0" u="none" strike="noStrike" cap="none" dirty="0" err="1">
                          <a:solidFill>
                            <a:srgbClr val="0D0D0D"/>
                          </a:solidFill>
                          <a:effectLst/>
                          <a:latin typeface="ui-sans-serif"/>
                          <a:ea typeface="+mn-ea"/>
                          <a:cs typeface="+mn-cs"/>
                          <a:sym typeface="Arial"/>
                        </a:rPr>
                        <a:t>due</a:t>
                      </a:r>
                      <a:r>
                        <a:rPr lang="pl-PL" sz="1400" b="0" i="0" u="none" strike="noStrike" cap="none" dirty="0">
                          <a:solidFill>
                            <a:srgbClr val="0D0D0D"/>
                          </a:solidFill>
                          <a:effectLst/>
                          <a:latin typeface="ui-sans-serif"/>
                          <a:ea typeface="+mn-ea"/>
                          <a:cs typeface="+mn-cs"/>
                          <a:sym typeface="Arial"/>
                        </a:rPr>
                        <a:t> M34)</a:t>
                      </a:r>
                    </a:p>
                    <a:p>
                      <a:pPr marL="269875" marR="0" lvl="0" indent="-269875"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ui-sans-serif"/>
                          <a:ea typeface="+mn-ea"/>
                          <a:cs typeface="+mn-cs"/>
                          <a:sym typeface="Arial"/>
                        </a:rPr>
                        <a:t>Circular economy loop strategies and action plans for selected textiles</a:t>
                      </a:r>
                      <a:r>
                        <a:rPr lang="pl-PL" sz="1400" b="0" i="0" u="none" strike="noStrike" cap="none" dirty="0">
                          <a:solidFill>
                            <a:srgbClr val="0D0D0D"/>
                          </a:solidFill>
                          <a:effectLst/>
                          <a:latin typeface="ui-sans-serif"/>
                          <a:ea typeface="+mn-ea"/>
                          <a:cs typeface="+mn-cs"/>
                          <a:sym typeface="Arial"/>
                        </a:rPr>
                        <a:t> (D17, </a:t>
                      </a:r>
                      <a:r>
                        <a:rPr lang="pl-PL" sz="1400" b="0" i="0" u="none" strike="noStrike" cap="none" dirty="0" err="1">
                          <a:solidFill>
                            <a:srgbClr val="0D0D0D"/>
                          </a:solidFill>
                          <a:effectLst/>
                          <a:latin typeface="ui-sans-serif"/>
                          <a:ea typeface="+mn-ea"/>
                          <a:cs typeface="+mn-cs"/>
                          <a:sym typeface="Arial"/>
                        </a:rPr>
                        <a:t>due</a:t>
                      </a:r>
                      <a:r>
                        <a:rPr lang="pl-PL" sz="1400" b="0" i="0" u="none" strike="noStrike" cap="none" dirty="0">
                          <a:solidFill>
                            <a:srgbClr val="0D0D0D"/>
                          </a:solidFill>
                          <a:effectLst/>
                          <a:latin typeface="ui-sans-serif"/>
                          <a:ea typeface="+mn-ea"/>
                          <a:cs typeface="+mn-cs"/>
                          <a:sym typeface="Arial"/>
                        </a:rPr>
                        <a:t> M36)</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pl-PL" sz="1400" b="0" i="0" u="none" strike="noStrike" cap="none" dirty="0">
                        <a:solidFill>
                          <a:srgbClr val="0D0D0D"/>
                        </a:solidFill>
                        <a:effectLst/>
                        <a:latin typeface="ui-sans-serif"/>
                        <a:ea typeface="+mn-ea"/>
                        <a:cs typeface="+mn-cs"/>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en-US" sz="1400" b="0" i="0" u="none" strike="noStrike" cap="none" dirty="0">
                        <a:solidFill>
                          <a:srgbClr val="0D0D0D"/>
                        </a:solidFill>
                        <a:effectLst/>
                        <a:latin typeface="ui-sans-serif"/>
                        <a:ea typeface="+mn-ea"/>
                        <a:cs typeface="+mn-cs"/>
                        <a:sym typeface="Arial"/>
                      </a:endParaRPr>
                    </a:p>
                  </a:txBody>
                  <a:tcPr/>
                </a:tc>
                <a:extLst>
                  <a:ext uri="{0D108BD9-81ED-4DB2-BD59-A6C34878D82A}">
                    <a16:rowId xmlns:a16="http://schemas.microsoft.com/office/drawing/2014/main" val="3914558194"/>
                  </a:ext>
                </a:extLst>
              </a:tr>
              <a:tr h="370840">
                <a:tc>
                  <a:txBody>
                    <a:bodyPr/>
                    <a:lstStyle/>
                    <a:p>
                      <a:pPr marL="177800" marR="0" lvl="0" indent="-1778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pl-PL" sz="1400" b="1" i="0" u="none" strike="noStrike" cap="none" dirty="0">
                          <a:solidFill>
                            <a:srgbClr val="0D0D0D"/>
                          </a:solidFill>
                          <a:effectLst/>
                          <a:latin typeface="ui-sans-serif"/>
                          <a:ea typeface="+mn-ea"/>
                          <a:cs typeface="+mn-cs"/>
                          <a:sym typeface="Arial"/>
                        </a:rPr>
                        <a:t>ADDITIONAL ACTIVITIES</a:t>
                      </a:r>
                      <a:endParaRPr lang="en-US" sz="1400" b="1" i="0" u="none" strike="noStrike" cap="none" dirty="0">
                        <a:solidFill>
                          <a:srgbClr val="0D0D0D"/>
                        </a:solidFill>
                        <a:effectLst/>
                        <a:latin typeface="ui-sans-serif"/>
                        <a:ea typeface="+mn-ea"/>
                        <a:cs typeface="+mn-cs"/>
                        <a:sym typeface="Arial"/>
                      </a:endParaRPr>
                    </a:p>
                  </a:txBody>
                  <a:tcPr/>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ui-sans-serif"/>
                          <a:ea typeface="+mn-ea"/>
                          <a:cs typeface="+mn-cs"/>
                          <a:sym typeface="Arial"/>
                        </a:rPr>
                        <a:t>7 article publications in journals from ISI Master Journal List (D24),</a:t>
                      </a:r>
                    </a:p>
                  </a:txBody>
                  <a:tcPr/>
                </a:tc>
                <a:extLst>
                  <a:ext uri="{0D108BD9-81ED-4DB2-BD59-A6C34878D82A}">
                    <a16:rowId xmlns:a16="http://schemas.microsoft.com/office/drawing/2014/main" val="1595196395"/>
                  </a:ext>
                </a:extLst>
              </a:tr>
            </a:tbl>
          </a:graphicData>
        </a:graphic>
      </p:graphicFrame>
    </p:spTree>
    <p:extLst>
      <p:ext uri="{BB962C8B-B14F-4D97-AF65-F5344CB8AC3E}">
        <p14:creationId xmlns:p14="http://schemas.microsoft.com/office/powerpoint/2010/main" val="34869084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0"/>
            <a:ext cx="9144000" cy="495793"/>
          </a:xfrm>
          <a:prstGeom prst="rect">
            <a:avLst/>
          </a:prstGeom>
          <a:solidFill>
            <a:srgbClr val="67707A"/>
          </a:solidFill>
          <a:ln>
            <a:noFill/>
          </a:ln>
        </p:spPr>
        <p:txBody>
          <a:bodyPr spcFirstLastPara="1" wrap="square" lIns="91425" tIns="45700" rIns="91425" bIns="45700" anchor="ctr" anchorCtr="0">
            <a:normAutofit/>
          </a:bodyPr>
          <a:lstStyle/>
          <a:p>
            <a:pPr lvl="0" algn="ctr">
              <a:buClr>
                <a:schemeClr val="dk1"/>
              </a:buClr>
              <a:buSzPts val="3780"/>
            </a:pPr>
            <a:r>
              <a:rPr lang="en-US" sz="2000" b="1" dirty="0">
                <a:solidFill>
                  <a:schemeClr val="lt1"/>
                </a:solidFill>
                <a:latin typeface="Calibri" panose="020F0502020204030204" pitchFamily="34" charset="0"/>
                <a:cs typeface="Calibri" panose="020F0502020204030204" pitchFamily="34" charset="0"/>
                <a:sym typeface="Calibri"/>
              </a:rPr>
              <a:t>WP</a:t>
            </a:r>
            <a:r>
              <a:rPr lang="pl-PL" sz="2000" b="1" dirty="0">
                <a:solidFill>
                  <a:schemeClr val="lt1"/>
                </a:solidFill>
                <a:latin typeface="Calibri" panose="020F0502020204030204" pitchFamily="34" charset="0"/>
                <a:cs typeface="Calibri" panose="020F0502020204030204" pitchFamily="34" charset="0"/>
                <a:sym typeface="Calibri"/>
              </a:rPr>
              <a:t>4: </a:t>
            </a:r>
            <a:r>
              <a:rPr lang="en-US" sz="2000" b="1" dirty="0">
                <a:solidFill>
                  <a:schemeClr val="lt1"/>
                </a:solidFill>
                <a:latin typeface="Calibri" panose="020F0502020204030204" pitchFamily="34" charset="0"/>
                <a:cs typeface="Calibri" panose="020F0502020204030204" pitchFamily="34" charset="0"/>
                <a:sym typeface="Calibri"/>
              </a:rPr>
              <a:t> Circular Economy Loops for Textiles </a:t>
            </a:r>
            <a:r>
              <a:rPr lang="pl-PL" sz="2000" b="1" dirty="0">
                <a:solidFill>
                  <a:schemeClr val="lt1"/>
                </a:solidFill>
                <a:latin typeface="Calibri" panose="020F0502020204030204" pitchFamily="34" charset="0"/>
                <a:cs typeface="Calibri" panose="020F0502020204030204" pitchFamily="34" charset="0"/>
                <a:sym typeface="Comfortaa"/>
              </a:rPr>
              <a:t>                          </a:t>
            </a:r>
            <a:r>
              <a:rPr lang="en" sz="1800" dirty="0">
                <a:solidFill>
                  <a:schemeClr val="lt1"/>
                </a:solidFill>
                <a:latin typeface="Comfortaa"/>
                <a:ea typeface="Comfortaa"/>
                <a:cs typeface="Comfortaa"/>
                <a:sym typeface="Comfortaa"/>
              </a:rPr>
              <a:t>AI</a:t>
            </a:r>
            <a:r>
              <a:rPr lang="en" sz="1800" dirty="0">
                <a:solidFill>
                  <a:srgbClr val="49CFAE"/>
                </a:solidFill>
                <a:latin typeface="Comfortaa"/>
                <a:ea typeface="Comfortaa"/>
                <a:cs typeface="Comfortaa"/>
                <a:sym typeface="Comfortaa"/>
              </a:rPr>
              <a:t>design</a:t>
            </a:r>
            <a:r>
              <a:rPr lang="en" sz="1800" dirty="0">
                <a:solidFill>
                  <a:schemeClr val="lt1"/>
                </a:solidFill>
                <a:latin typeface="Comfortaa"/>
                <a:ea typeface="Comfortaa"/>
                <a:cs typeface="Comfortaa"/>
                <a:sym typeface="Comfortaa"/>
              </a:rPr>
              <a:t>TEX</a:t>
            </a:r>
            <a:endParaRPr sz="1400" dirty="0">
              <a:solidFill>
                <a:schemeClr val="lt1"/>
              </a:solidFill>
              <a:latin typeface="Calibri" panose="020F0502020204030204" pitchFamily="34" charset="0"/>
              <a:cs typeface="Calibri" panose="020F0502020204030204" pitchFamily="34" charset="0"/>
            </a:endParaRPr>
          </a:p>
        </p:txBody>
      </p:sp>
      <p:sp>
        <p:nvSpPr>
          <p:cNvPr id="4" name="Google Shape;286;p34">
            <a:extLst>
              <a:ext uri="{FF2B5EF4-FFF2-40B4-BE49-F238E27FC236}">
                <a16:creationId xmlns:a16="http://schemas.microsoft.com/office/drawing/2014/main" id="{28FEBFC9-A438-4C95-AE49-9B6EB957B597}"/>
              </a:ext>
            </a:extLst>
          </p:cNvPr>
          <p:cNvSpPr txBox="1">
            <a:spLocks noGrp="1"/>
          </p:cNvSpPr>
          <p:nvPr>
            <p:ph type="body" idx="1"/>
          </p:nvPr>
        </p:nvSpPr>
        <p:spPr>
          <a:xfrm>
            <a:off x="126998" y="710638"/>
            <a:ext cx="8889999" cy="1926300"/>
          </a:xfrm>
          <a:prstGeom prst="rect">
            <a:avLst/>
          </a:prstGeom>
          <a:noFill/>
          <a:ln>
            <a:noFill/>
          </a:ln>
        </p:spPr>
        <p:txBody>
          <a:bodyPr spcFirstLastPara="1" wrap="square" lIns="91425" tIns="45700" rIns="91425" bIns="45700" anchor="t" anchorCtr="0">
            <a:noAutofit/>
          </a:bodyPr>
          <a:lstStyle/>
          <a:p>
            <a:pPr marL="0" indent="0">
              <a:lnSpc>
                <a:spcPct val="100000"/>
              </a:lnSpc>
              <a:spcBef>
                <a:spcPts val="440"/>
              </a:spcBef>
              <a:buClr>
                <a:schemeClr val="dk1"/>
              </a:buClr>
              <a:buSzPts val="2200"/>
              <a:buNone/>
            </a:pPr>
            <a:r>
              <a:rPr lang="en-US" sz="1400" b="1" i="1" dirty="0">
                <a:latin typeface="Calibri" panose="020F0502020204030204" pitchFamily="34" charset="0"/>
                <a:ea typeface="Calibri"/>
                <a:cs typeface="Calibri" panose="020F0502020204030204" pitchFamily="34" charset="0"/>
                <a:sym typeface="Calibri"/>
              </a:rPr>
              <a:t>Objective:</a:t>
            </a:r>
            <a:r>
              <a:rPr lang="pl-PL" sz="1400" b="1" i="1" dirty="0">
                <a:latin typeface="Calibri" panose="020F0502020204030204" pitchFamily="34" charset="0"/>
                <a:ea typeface="Calibri"/>
                <a:cs typeface="Calibri" panose="020F0502020204030204" pitchFamily="34" charset="0"/>
                <a:sym typeface="Calibri"/>
              </a:rPr>
              <a:t> </a:t>
            </a:r>
            <a:r>
              <a:rPr lang="en-US" sz="1400" b="1" i="1" dirty="0">
                <a:latin typeface="Calibri" panose="020F0502020204030204" pitchFamily="34" charset="0"/>
                <a:ea typeface="Calibri"/>
                <a:cs typeface="Calibri" panose="020F0502020204030204" pitchFamily="34" charset="0"/>
                <a:sym typeface="Calibri"/>
              </a:rPr>
              <a:t>To conduct a collaborative micro-project that will result in circular economy loops for textiles made of various textile raw materials by utilizing artificial intelligence and machine learning tools to develop textiles that are more easily recyclable and sustainable. </a:t>
            </a:r>
            <a:endParaRPr lang="pl-PL" sz="800" b="1" i="1" dirty="0">
              <a:latin typeface="Calibri" panose="020F0502020204030204" pitchFamily="34" charset="0"/>
              <a:ea typeface="Calibri"/>
              <a:cs typeface="Calibri" panose="020F0502020204030204" pitchFamily="34" charset="0"/>
              <a:sym typeface="Calibri"/>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18277"/>
            <a:ext cx="1762326" cy="365417"/>
          </a:xfrm>
          <a:prstGeom prst="rect">
            <a:avLst/>
          </a:prstGeom>
        </p:spPr>
      </p:pic>
      <p:graphicFrame>
        <p:nvGraphicFramePr>
          <p:cNvPr id="2" name="Tabela 1">
            <a:extLst>
              <a:ext uri="{FF2B5EF4-FFF2-40B4-BE49-F238E27FC236}">
                <a16:creationId xmlns:a16="http://schemas.microsoft.com/office/drawing/2014/main" id="{82F3F58B-7CCB-4F18-9651-94384118818A}"/>
              </a:ext>
            </a:extLst>
          </p:cNvPr>
          <p:cNvGraphicFramePr>
            <a:graphicFrameLocks noGrp="1"/>
          </p:cNvGraphicFramePr>
          <p:nvPr>
            <p:extLst>
              <p:ext uri="{D42A27DB-BD31-4B8C-83A1-F6EECF244321}">
                <p14:modId xmlns:p14="http://schemas.microsoft.com/office/powerpoint/2010/main" val="552130817"/>
              </p:ext>
            </p:extLst>
          </p:nvPr>
        </p:nvGraphicFramePr>
        <p:xfrm>
          <a:off x="373878" y="1675426"/>
          <a:ext cx="8396240" cy="2443480"/>
        </p:xfrm>
        <a:graphic>
          <a:graphicData uri="http://schemas.openxmlformats.org/drawingml/2006/table">
            <a:tbl>
              <a:tblPr firstRow="1" bandRow="1">
                <a:tableStyleId>{7DF18680-E054-41AD-8BC1-D1AEF772440D}</a:tableStyleId>
              </a:tblPr>
              <a:tblGrid>
                <a:gridCol w="2937832">
                  <a:extLst>
                    <a:ext uri="{9D8B030D-6E8A-4147-A177-3AD203B41FA5}">
                      <a16:colId xmlns:a16="http://schemas.microsoft.com/office/drawing/2014/main" val="1912332186"/>
                    </a:ext>
                  </a:extLst>
                </a:gridCol>
                <a:gridCol w="5458408">
                  <a:extLst>
                    <a:ext uri="{9D8B030D-6E8A-4147-A177-3AD203B41FA5}">
                      <a16:colId xmlns:a16="http://schemas.microsoft.com/office/drawing/2014/main" val="4273314559"/>
                    </a:ext>
                  </a:extLst>
                </a:gridCol>
              </a:tblGrid>
              <a:tr h="370840">
                <a:tc>
                  <a:txBody>
                    <a:bodyPr/>
                    <a:lstStyle/>
                    <a:p>
                      <a:r>
                        <a:rPr lang="pl-PL" b="1" dirty="0">
                          <a:solidFill>
                            <a:schemeClr val="bg1"/>
                          </a:solidFill>
                        </a:rPr>
                        <a:t>Partner:</a:t>
                      </a:r>
                      <a:endParaRPr lang="en-US" b="1" dirty="0">
                        <a:solidFill>
                          <a:schemeClr val="bg1"/>
                        </a:solidFill>
                      </a:endParaRPr>
                    </a:p>
                  </a:txBody>
                  <a:tcPr>
                    <a:solidFill>
                      <a:schemeClr val="accent5">
                        <a:lumMod val="75000"/>
                      </a:schemeClr>
                    </a:solidFill>
                  </a:tcPr>
                </a:tc>
                <a:tc>
                  <a:txBody>
                    <a:bodyPr/>
                    <a:lstStyle/>
                    <a:p>
                      <a:r>
                        <a:rPr lang="en-US" b="1" dirty="0">
                          <a:solidFill>
                            <a:schemeClr val="bg1"/>
                          </a:solidFill>
                        </a:rPr>
                        <a:t>Responsibilities:</a:t>
                      </a:r>
                    </a:p>
                  </a:txBody>
                  <a:tcPr>
                    <a:solidFill>
                      <a:schemeClr val="accent5">
                        <a:lumMod val="75000"/>
                      </a:schemeClr>
                    </a:solidFill>
                  </a:tcPr>
                </a:tc>
                <a:extLst>
                  <a:ext uri="{0D108BD9-81ED-4DB2-BD59-A6C34878D82A}">
                    <a16:rowId xmlns:a16="http://schemas.microsoft.com/office/drawing/2014/main" val="3297642105"/>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pl-PL" sz="1400" b="1" i="0" u="none" strike="noStrike" cap="none" dirty="0">
                          <a:solidFill>
                            <a:srgbClr val="0D0D0D"/>
                          </a:solidFill>
                          <a:effectLst/>
                          <a:latin typeface="ui-sans-serif"/>
                          <a:ea typeface="+mn-ea"/>
                          <a:cs typeface="+mn-cs"/>
                          <a:sym typeface="Arial"/>
                        </a:rPr>
                        <a:t>TUL: </a:t>
                      </a:r>
                      <a:r>
                        <a:rPr lang="pl-PL" sz="1400" b="1" i="0" u="none" strike="noStrike" cap="none" dirty="0" err="1">
                          <a:solidFill>
                            <a:srgbClr val="0D0D0D"/>
                          </a:solidFill>
                          <a:effectLst/>
                          <a:latin typeface="ui-sans-serif"/>
                          <a:ea typeface="+mn-ea"/>
                          <a:cs typeface="+mn-cs"/>
                          <a:sym typeface="Arial"/>
                        </a:rPr>
                        <a:t>Lead</a:t>
                      </a:r>
                      <a:r>
                        <a:rPr lang="pl-PL" sz="1400" b="1" i="0" u="none" strike="noStrike" cap="none" dirty="0">
                          <a:solidFill>
                            <a:srgbClr val="0D0D0D"/>
                          </a:solidFill>
                          <a:effectLst/>
                          <a:latin typeface="ui-sans-serif"/>
                          <a:ea typeface="+mn-ea"/>
                          <a:cs typeface="+mn-cs"/>
                          <a:sym typeface="Arial"/>
                        </a:rPr>
                        <a:t> Partner</a:t>
                      </a:r>
                      <a:endParaRPr lang="en-US" sz="1400" b="1" i="0" u="none" strike="noStrike" cap="none" dirty="0">
                        <a:solidFill>
                          <a:srgbClr val="0D0D0D"/>
                        </a:solidFill>
                        <a:effectLst/>
                        <a:latin typeface="ui-sans-serif"/>
                        <a:ea typeface="+mn-ea"/>
                        <a:cs typeface="+mn-cs"/>
                        <a:sym typeface="Arial"/>
                      </a:endParaRPr>
                    </a:p>
                  </a:txBody>
                  <a:tcPr/>
                </a:tc>
                <a:tc>
                  <a:txBody>
                    <a:bodyPr/>
                    <a:lstStyle/>
                    <a:p>
                      <a:pPr marL="285750" indent="-285750">
                        <a:buFont typeface="Arial" panose="020B0604020202020204" pitchFamily="34" charset="0"/>
                        <a:buChar char="•"/>
                      </a:pPr>
                      <a:r>
                        <a:rPr lang="en-US" sz="1400" b="0" i="0" u="none" strike="noStrike" cap="none" dirty="0">
                          <a:solidFill>
                            <a:srgbClr val="0D0D0D"/>
                          </a:solidFill>
                          <a:effectLst/>
                          <a:latin typeface="ui-sans-serif"/>
                          <a:ea typeface="+mn-ea"/>
                          <a:cs typeface="+mn-cs"/>
                          <a:sym typeface="Arial"/>
                        </a:rPr>
                        <a:t>Leads literature review, circular economy loop preparation, and contributes to material analysis and prototype testing.</a:t>
                      </a:r>
                    </a:p>
                  </a:txBody>
                  <a:tcPr/>
                </a:tc>
                <a:extLst>
                  <a:ext uri="{0D108BD9-81ED-4DB2-BD59-A6C34878D82A}">
                    <a16:rowId xmlns:a16="http://schemas.microsoft.com/office/drawing/2014/main" val="2076708992"/>
                  </a:ext>
                </a:extLst>
              </a:tr>
              <a:tr h="370840">
                <a:tc>
                  <a:txBody>
                    <a:bodyPr/>
                    <a:lstStyle/>
                    <a:p>
                      <a:r>
                        <a:rPr lang="en-US" sz="1400" b="0" i="0" u="none" strike="noStrike" cap="none" dirty="0">
                          <a:solidFill>
                            <a:srgbClr val="0D0D0D"/>
                          </a:solidFill>
                          <a:effectLst/>
                          <a:latin typeface="ui-sans-serif"/>
                          <a:ea typeface="+mn-ea"/>
                          <a:cs typeface="+mn-cs"/>
                          <a:sym typeface="Arial"/>
                        </a:rPr>
                        <a:t>GU</a:t>
                      </a:r>
                    </a:p>
                  </a:txBody>
                  <a:tcPr/>
                </a:tc>
                <a:tc>
                  <a:txBody>
                    <a:bodyPr/>
                    <a:lstStyle/>
                    <a:p>
                      <a:pPr marL="285750" indent="-285750">
                        <a:buFont typeface="Arial" panose="020B0604020202020204" pitchFamily="34" charset="0"/>
                        <a:buChar char="•"/>
                      </a:pPr>
                      <a:r>
                        <a:rPr lang="en-US" sz="1400" b="0" i="0" u="none" strike="noStrike" cap="none" dirty="0">
                          <a:solidFill>
                            <a:srgbClr val="0D0D0D"/>
                          </a:solidFill>
                          <a:effectLst/>
                          <a:latin typeface="ui-sans-serif"/>
                          <a:ea typeface="+mn-ea"/>
                          <a:cs typeface="+mn-cs"/>
                          <a:sym typeface="Arial"/>
                        </a:rPr>
                        <a:t>Leads material analysis and selection, evaluates recyclability and biodegradability.</a:t>
                      </a:r>
                    </a:p>
                  </a:txBody>
                  <a:tcPr/>
                </a:tc>
                <a:extLst>
                  <a:ext uri="{0D108BD9-81ED-4DB2-BD59-A6C34878D82A}">
                    <a16:rowId xmlns:a16="http://schemas.microsoft.com/office/drawing/2014/main" val="2211126433"/>
                  </a:ext>
                </a:extLst>
              </a:tr>
              <a:tr h="370840">
                <a:tc>
                  <a:txBody>
                    <a:bodyPr/>
                    <a:lstStyle/>
                    <a:p>
                      <a:r>
                        <a:rPr lang="en-US" sz="1400" b="0" i="0" u="none" strike="noStrike" cap="none" dirty="0">
                          <a:solidFill>
                            <a:srgbClr val="0D0D0D"/>
                          </a:solidFill>
                          <a:effectLst/>
                          <a:latin typeface="ui-sans-serif"/>
                          <a:ea typeface="+mn-ea"/>
                          <a:cs typeface="+mn-cs"/>
                          <a:sym typeface="Arial"/>
                        </a:rPr>
                        <a:t>UiS</a:t>
                      </a:r>
                    </a:p>
                  </a:txBody>
                  <a:tcPr/>
                </a:tc>
                <a:tc>
                  <a:txBody>
                    <a:bodyPr/>
                    <a:lstStyle/>
                    <a:p>
                      <a:pPr marL="285750" indent="-285750">
                        <a:buFont typeface="Arial" panose="020B0604020202020204" pitchFamily="34" charset="0"/>
                        <a:buChar char="•"/>
                      </a:pPr>
                      <a:r>
                        <a:rPr lang="en-US" sz="1400" b="0" i="0" u="none" strike="noStrike" cap="none" dirty="0">
                          <a:solidFill>
                            <a:srgbClr val="0D0D0D"/>
                          </a:solidFill>
                          <a:effectLst/>
                          <a:latin typeface="ui-sans-serif"/>
                          <a:ea typeface="+mn-ea"/>
                          <a:cs typeface="+mn-cs"/>
                          <a:sym typeface="Arial"/>
                        </a:rPr>
                        <a:t>Leads AI and ML model development, as well as prototype development and testing.</a:t>
                      </a:r>
                    </a:p>
                  </a:txBody>
                  <a:tcPr/>
                </a:tc>
                <a:extLst>
                  <a:ext uri="{0D108BD9-81ED-4DB2-BD59-A6C34878D82A}">
                    <a16:rowId xmlns:a16="http://schemas.microsoft.com/office/drawing/2014/main" val="1028708584"/>
                  </a:ext>
                </a:extLst>
              </a:tr>
              <a:tr h="370840">
                <a:tc>
                  <a:txBody>
                    <a:bodyPr/>
                    <a:lstStyle/>
                    <a:p>
                      <a:r>
                        <a:rPr lang="pl-PL" sz="1400" b="0" i="0" u="none" strike="noStrike" cap="none" dirty="0">
                          <a:solidFill>
                            <a:srgbClr val="0D0D0D"/>
                          </a:solidFill>
                          <a:effectLst/>
                          <a:latin typeface="ui-sans-serif"/>
                          <a:ea typeface="+mn-ea"/>
                          <a:cs typeface="+mn-cs"/>
                          <a:sym typeface="Arial"/>
                        </a:rPr>
                        <a:t> </a:t>
                      </a:r>
                      <a:r>
                        <a:rPr lang="en-US" sz="1400" b="0" i="0" u="none" strike="noStrike" cap="none" dirty="0">
                          <a:solidFill>
                            <a:srgbClr val="0D0D0D"/>
                          </a:solidFill>
                          <a:effectLst/>
                          <a:latin typeface="ui-sans-serif"/>
                          <a:ea typeface="+mn-ea"/>
                          <a:cs typeface="+mn-cs"/>
                          <a:sym typeface="Arial"/>
                        </a:rPr>
                        <a:t>UCAV</a:t>
                      </a:r>
                    </a:p>
                  </a:txBody>
                  <a:tcPr/>
                </a:tc>
                <a:tc>
                  <a:txBody>
                    <a:bodyPr/>
                    <a:lstStyle/>
                    <a:p>
                      <a:pPr marL="285750" indent="-285750">
                        <a:buFont typeface="Arial" panose="020B0604020202020204" pitchFamily="34" charset="0"/>
                        <a:buChar char="•"/>
                      </a:pPr>
                      <a:r>
                        <a:rPr lang="en-US" sz="1400" b="0" i="0" u="none" strike="noStrike" cap="none" dirty="0">
                          <a:solidFill>
                            <a:srgbClr val="0D0D0D"/>
                          </a:solidFill>
                          <a:effectLst/>
                          <a:latin typeface="ui-sans-serif"/>
                          <a:ea typeface="+mn-ea"/>
                          <a:cs typeface="+mn-cs"/>
                          <a:sym typeface="Arial"/>
                        </a:rPr>
                        <a:t>Co-leads AI model development and supports prototype development and circular economy strategies.</a:t>
                      </a:r>
                    </a:p>
                  </a:txBody>
                  <a:tcPr/>
                </a:tc>
                <a:extLst>
                  <a:ext uri="{0D108BD9-81ED-4DB2-BD59-A6C34878D82A}">
                    <a16:rowId xmlns:a16="http://schemas.microsoft.com/office/drawing/2014/main" val="1993232963"/>
                  </a:ext>
                </a:extLst>
              </a:tr>
            </a:tbl>
          </a:graphicData>
        </a:graphic>
      </p:graphicFrame>
    </p:spTree>
    <p:extLst>
      <p:ext uri="{BB962C8B-B14F-4D97-AF65-F5344CB8AC3E}">
        <p14:creationId xmlns:p14="http://schemas.microsoft.com/office/powerpoint/2010/main" val="1698742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0"/>
            <a:ext cx="9144000" cy="584775"/>
          </a:xfrm>
          <a:prstGeom prst="rect">
            <a:avLst/>
          </a:prstGeom>
          <a:solidFill>
            <a:srgbClr val="67707A"/>
          </a:solidFill>
          <a:ln>
            <a:noFill/>
          </a:ln>
        </p:spPr>
        <p:txBody>
          <a:bodyPr spcFirstLastPara="1" wrap="square" lIns="91425" tIns="45700" rIns="91425" bIns="45700" anchor="ctr" anchorCtr="0">
            <a:normAutofit fontScale="90000"/>
          </a:bodyPr>
          <a:lstStyle/>
          <a:p>
            <a:pPr lvl="0" algn="ctr">
              <a:buClr>
                <a:schemeClr val="dk1"/>
              </a:buClr>
              <a:buSzPts val="3780"/>
            </a:pPr>
            <a:r>
              <a:rPr lang="en-US" sz="2000" b="1" dirty="0">
                <a:solidFill>
                  <a:schemeClr val="lt1"/>
                </a:solidFill>
                <a:latin typeface="Calibri" panose="020F0502020204030204" pitchFamily="34" charset="0"/>
                <a:cs typeface="Calibri" panose="020F0502020204030204" pitchFamily="34" charset="0"/>
                <a:sym typeface="Calibri"/>
              </a:rPr>
              <a:t>WP</a:t>
            </a:r>
            <a:r>
              <a:rPr lang="pl-PL" sz="2000" b="1" dirty="0">
                <a:solidFill>
                  <a:schemeClr val="lt1"/>
                </a:solidFill>
                <a:latin typeface="Calibri" panose="020F0502020204030204" pitchFamily="34" charset="0"/>
                <a:cs typeface="Calibri" panose="020F0502020204030204" pitchFamily="34" charset="0"/>
                <a:sym typeface="Calibri"/>
              </a:rPr>
              <a:t>5:  </a:t>
            </a:r>
            <a:r>
              <a:rPr lang="en-US" sz="2000" b="1" dirty="0">
                <a:solidFill>
                  <a:schemeClr val="lt1"/>
                </a:solidFill>
                <a:latin typeface="Calibri" panose="020F0502020204030204" pitchFamily="34" charset="0"/>
                <a:cs typeface="Calibri" panose="020F0502020204030204" pitchFamily="34" charset="0"/>
                <a:sym typeface="Calibri"/>
              </a:rPr>
              <a:t>Raising Awareness on Reducing Textile Waste</a:t>
            </a:r>
            <a:r>
              <a:rPr lang="pl-PL" sz="2000" b="1" dirty="0">
                <a:solidFill>
                  <a:schemeClr val="lt1"/>
                </a:solidFill>
                <a:latin typeface="Calibri" panose="020F0502020204030204" pitchFamily="34" charset="0"/>
                <a:cs typeface="Calibri" panose="020F0502020204030204" pitchFamily="34" charset="0"/>
                <a:sym typeface="Calibri"/>
              </a:rPr>
              <a:t> </a:t>
            </a:r>
            <a:r>
              <a:rPr lang="en-US" sz="2000" b="1" dirty="0">
                <a:solidFill>
                  <a:schemeClr val="lt1"/>
                </a:solidFill>
                <a:latin typeface="Calibri" panose="020F0502020204030204" pitchFamily="34" charset="0"/>
                <a:cs typeface="Calibri" panose="020F0502020204030204" pitchFamily="34" charset="0"/>
                <a:sym typeface="Calibri"/>
              </a:rPr>
              <a:t>and Promoting Recycling </a:t>
            </a:r>
            <a:br>
              <a:rPr lang="pl-PL" sz="2000" b="1" dirty="0">
                <a:solidFill>
                  <a:schemeClr val="lt1"/>
                </a:solidFill>
                <a:latin typeface="Calibri" panose="020F0502020204030204" pitchFamily="34" charset="0"/>
                <a:cs typeface="Calibri" panose="020F0502020204030204" pitchFamily="34" charset="0"/>
                <a:sym typeface="Calibri"/>
              </a:rPr>
            </a:br>
            <a:r>
              <a:rPr lang="pl-PL" sz="2000" b="1" dirty="0">
                <a:solidFill>
                  <a:schemeClr val="lt1"/>
                </a:solidFill>
                <a:latin typeface="Calibri" panose="020F0502020204030204" pitchFamily="34" charset="0"/>
                <a:cs typeface="Calibri" panose="020F0502020204030204" pitchFamily="34" charset="0"/>
                <a:sym typeface="Calibri"/>
              </a:rPr>
              <a:t>                          </a:t>
            </a:r>
            <a:r>
              <a:rPr lang="en-US" sz="2000" b="1" dirty="0">
                <a:solidFill>
                  <a:schemeClr val="lt1"/>
                </a:solidFill>
                <a:latin typeface="Calibri" panose="020F0502020204030204" pitchFamily="34" charset="0"/>
                <a:cs typeface="Calibri" panose="020F0502020204030204" pitchFamily="34" charset="0"/>
                <a:sym typeface="Calibri"/>
              </a:rPr>
              <a:t>and Sustainable Textile</a:t>
            </a:r>
            <a:r>
              <a:rPr lang="pl-PL" sz="2000" b="1" dirty="0">
                <a:solidFill>
                  <a:schemeClr val="lt1"/>
                </a:solidFill>
                <a:latin typeface="Calibri" panose="020F0502020204030204" pitchFamily="34" charset="0"/>
                <a:cs typeface="Calibri" panose="020F0502020204030204" pitchFamily="34" charset="0"/>
                <a:sym typeface="Calibri"/>
              </a:rPr>
              <a:t> </a:t>
            </a:r>
            <a:r>
              <a:rPr lang="en-US" sz="2000" b="1" dirty="0">
                <a:solidFill>
                  <a:schemeClr val="lt1"/>
                </a:solidFill>
                <a:latin typeface="Calibri" panose="020F0502020204030204" pitchFamily="34" charset="0"/>
                <a:cs typeface="Calibri" panose="020F0502020204030204" pitchFamily="34" charset="0"/>
                <a:sym typeface="Calibri"/>
              </a:rPr>
              <a:t>Production</a:t>
            </a:r>
            <a:r>
              <a:rPr lang="pl-PL" sz="2000" b="1" dirty="0">
                <a:solidFill>
                  <a:schemeClr val="lt1"/>
                </a:solidFill>
                <a:latin typeface="Calibri" panose="020F0502020204030204" pitchFamily="34" charset="0"/>
                <a:cs typeface="Calibri" panose="020F0502020204030204" pitchFamily="34" charset="0"/>
                <a:sym typeface="Calibri"/>
              </a:rPr>
              <a:t>                                                   </a:t>
            </a:r>
            <a:r>
              <a:rPr lang="en" sz="1800" dirty="0">
                <a:solidFill>
                  <a:schemeClr val="lt1"/>
                </a:solidFill>
                <a:latin typeface="Comfortaa"/>
                <a:ea typeface="Comfortaa"/>
                <a:cs typeface="Comfortaa"/>
                <a:sym typeface="Comfortaa"/>
              </a:rPr>
              <a:t>AI</a:t>
            </a:r>
            <a:r>
              <a:rPr lang="en" sz="1800" dirty="0">
                <a:solidFill>
                  <a:srgbClr val="49CFAE"/>
                </a:solidFill>
                <a:latin typeface="Comfortaa"/>
                <a:ea typeface="Comfortaa"/>
                <a:cs typeface="Comfortaa"/>
                <a:sym typeface="Comfortaa"/>
              </a:rPr>
              <a:t>design</a:t>
            </a:r>
            <a:r>
              <a:rPr lang="en" sz="1800" dirty="0">
                <a:solidFill>
                  <a:schemeClr val="lt1"/>
                </a:solidFill>
                <a:latin typeface="Comfortaa"/>
                <a:ea typeface="Comfortaa"/>
                <a:cs typeface="Comfortaa"/>
                <a:sym typeface="Comfortaa"/>
              </a:rPr>
              <a:t>TEX</a:t>
            </a:r>
            <a:endParaRPr sz="1400" dirty="0">
              <a:solidFill>
                <a:schemeClr val="lt1"/>
              </a:solidFill>
              <a:latin typeface="Calibri" panose="020F0502020204030204" pitchFamily="34" charset="0"/>
              <a:cs typeface="Calibri" panose="020F0502020204030204" pitchFamily="34" charset="0"/>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78083"/>
            <a:ext cx="1762326" cy="365417"/>
          </a:xfrm>
          <a:prstGeom prst="rect">
            <a:avLst/>
          </a:prstGeom>
        </p:spPr>
      </p:pic>
      <p:graphicFrame>
        <p:nvGraphicFramePr>
          <p:cNvPr id="8" name="Tabela 7">
            <a:extLst>
              <a:ext uri="{FF2B5EF4-FFF2-40B4-BE49-F238E27FC236}">
                <a16:creationId xmlns:a16="http://schemas.microsoft.com/office/drawing/2014/main" id="{91578172-1A7D-40C6-9582-8DED407C6952}"/>
              </a:ext>
            </a:extLst>
          </p:cNvPr>
          <p:cNvGraphicFramePr>
            <a:graphicFrameLocks noGrp="1"/>
          </p:cNvGraphicFramePr>
          <p:nvPr>
            <p:extLst>
              <p:ext uri="{D42A27DB-BD31-4B8C-83A1-F6EECF244321}">
                <p14:modId xmlns:p14="http://schemas.microsoft.com/office/powerpoint/2010/main" val="3864868573"/>
              </p:ext>
            </p:extLst>
          </p:nvPr>
        </p:nvGraphicFramePr>
        <p:xfrm>
          <a:off x="255961" y="1171112"/>
          <a:ext cx="8598790" cy="3739410"/>
        </p:xfrm>
        <a:graphic>
          <a:graphicData uri="http://schemas.openxmlformats.org/drawingml/2006/table">
            <a:tbl>
              <a:tblPr firstRow="1" bandRow="1">
                <a:tableStyleId>{7DF18680-E054-41AD-8BC1-D1AEF772440D}</a:tableStyleId>
              </a:tblPr>
              <a:tblGrid>
                <a:gridCol w="3578921">
                  <a:extLst>
                    <a:ext uri="{9D8B030D-6E8A-4147-A177-3AD203B41FA5}">
                      <a16:colId xmlns:a16="http://schemas.microsoft.com/office/drawing/2014/main" val="1912332186"/>
                    </a:ext>
                  </a:extLst>
                </a:gridCol>
                <a:gridCol w="5019869">
                  <a:extLst>
                    <a:ext uri="{9D8B030D-6E8A-4147-A177-3AD203B41FA5}">
                      <a16:colId xmlns:a16="http://schemas.microsoft.com/office/drawing/2014/main" val="4273314559"/>
                    </a:ext>
                  </a:extLst>
                </a:gridCol>
              </a:tblGrid>
              <a:tr h="279331">
                <a:tc>
                  <a:txBody>
                    <a:bodyPr/>
                    <a:lstStyle/>
                    <a:p>
                      <a:r>
                        <a:rPr lang="en-US" dirty="0"/>
                        <a:t>Key Tasks: </a:t>
                      </a:r>
                    </a:p>
                  </a:txBody>
                  <a:tcPr>
                    <a:solidFill>
                      <a:srgbClr val="CCAB06"/>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Deliverables:</a:t>
                      </a:r>
                    </a:p>
                  </a:txBody>
                  <a:tcPr>
                    <a:solidFill>
                      <a:srgbClr val="CCAB06"/>
                    </a:solidFill>
                  </a:tcPr>
                </a:tc>
                <a:extLst>
                  <a:ext uri="{0D108BD9-81ED-4DB2-BD59-A6C34878D82A}">
                    <a16:rowId xmlns:a16="http://schemas.microsoft.com/office/drawing/2014/main" val="2359475026"/>
                  </a:ext>
                </a:extLst>
              </a:tr>
              <a:tr h="921793">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Developing educational campaigns and resources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Supporting intercultural dialogue and collaboration</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Engaging with local stakeholders and sharing knowledge internationally</a:t>
                      </a:r>
                    </a:p>
                  </a:txBody>
                  <a:tcPr>
                    <a:solidFill>
                      <a:srgbClr val="FEF9E2"/>
                    </a:solidFill>
                  </a:tcPr>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Educational and informational campaigns (D18, </a:t>
                      </a:r>
                      <a:r>
                        <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M36</a:t>
                      </a: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Engaging of the Local Stakeholders unless 3 agreement</a:t>
                      </a:r>
                      <a:r>
                        <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(D19, M36)</a:t>
                      </a:r>
                      <a:br>
                        <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br>
                      <a:r>
                        <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a:t>
                      </a: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Roundtable discussions and stakeholder engagements (A22, A23, A25)</a:t>
                      </a:r>
                      <a:r>
                        <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Knowledge sharing in third countries (Asia) – unless 1 agreement</a:t>
                      </a:r>
                      <a:r>
                        <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(D20, M36)</a:t>
                      </a:r>
                      <a:endPar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FEF9E2"/>
                    </a:solidFill>
                  </a:tcPr>
                </a:tc>
                <a:extLst>
                  <a:ext uri="{0D108BD9-81ED-4DB2-BD59-A6C34878D82A}">
                    <a16:rowId xmlns:a16="http://schemas.microsoft.com/office/drawing/2014/main" val="3914558194"/>
                  </a:ext>
                </a:extLst>
              </a:tr>
              <a:tr h="251398">
                <a:tc>
                  <a:txBody>
                    <a:bodyPr/>
                    <a:lstStyle/>
                    <a:p>
                      <a:r>
                        <a:rPr lang="pl-PL" sz="1200" b="1" dirty="0" err="1">
                          <a:solidFill>
                            <a:schemeClr val="bg1"/>
                          </a:solidFill>
                        </a:rPr>
                        <a:t>Other</a:t>
                      </a:r>
                      <a:r>
                        <a:rPr lang="pl-PL" sz="1200" b="1" dirty="0">
                          <a:solidFill>
                            <a:schemeClr val="bg1"/>
                          </a:solidFill>
                        </a:rPr>
                        <a:t> </a:t>
                      </a:r>
                      <a:r>
                        <a:rPr lang="pl-PL" sz="1200" b="1" dirty="0" err="1">
                          <a:solidFill>
                            <a:schemeClr val="bg1"/>
                          </a:solidFill>
                        </a:rPr>
                        <a:t>activities</a:t>
                      </a:r>
                      <a:r>
                        <a:rPr lang="pl-PL" sz="1200" b="1" dirty="0">
                          <a:solidFill>
                            <a:schemeClr val="bg1"/>
                          </a:solidFill>
                        </a:rPr>
                        <a:t>: </a:t>
                      </a:r>
                      <a:endParaRPr lang="en-US" sz="1200" b="1" dirty="0">
                        <a:solidFill>
                          <a:schemeClr val="bg1"/>
                        </a:solidFill>
                      </a:endParaRPr>
                    </a:p>
                  </a:txBody>
                  <a:tcPr>
                    <a:solidFill>
                      <a:srgbClr val="CCAB06"/>
                    </a:solidFill>
                  </a:tcPr>
                </a:tc>
                <a:tc>
                  <a:txBody>
                    <a:bodyPr/>
                    <a:lstStyle/>
                    <a:p>
                      <a:pPr>
                        <a:lnSpc>
                          <a:spcPct val="107000"/>
                        </a:lnSpc>
                        <a:spcAft>
                          <a:spcPts val="0"/>
                        </a:spcAft>
                      </a:pP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CCAB06"/>
                    </a:solidFill>
                  </a:tcPr>
                </a:tc>
                <a:extLst>
                  <a:ext uri="{0D108BD9-81ED-4DB2-BD59-A6C34878D82A}">
                    <a16:rowId xmlns:a16="http://schemas.microsoft.com/office/drawing/2014/main" val="3297642105"/>
                  </a:ext>
                </a:extLst>
              </a:tr>
              <a:tr h="2154450">
                <a:tc gridSpan="2">
                  <a:txBody>
                    <a:bodyPr/>
                    <a:lstStyle/>
                    <a:p>
                      <a:pPr marL="171450" marR="0" lvl="0" indent="-171450" algn="l" defTabSz="914400" rtl="0" eaLnBrk="1" fontAlgn="auto" latinLnBrk="0" hangingPunct="1">
                        <a:lnSpc>
                          <a:spcPct val="107000"/>
                        </a:lnSpc>
                        <a:spcBef>
                          <a:spcPts val="0"/>
                        </a:spcBef>
                        <a:spcAft>
                          <a:spcPts val="0"/>
                        </a:spcAft>
                        <a:buClr>
                          <a:srgbClr val="000000"/>
                        </a:buClr>
                        <a:buSzTx/>
                        <a:buFont typeface="Arial" panose="020B0604020202020204" pitchFamily="34" charset="0"/>
                        <a:buChar char="•"/>
                        <a:tabLst/>
                        <a:defRPr/>
                      </a:pPr>
                      <a:r>
                        <a:rPr lang="en-GB" sz="1100" dirty="0">
                          <a:effectLst/>
                          <a:latin typeface="Calibri" panose="020F0502020204030204" pitchFamily="34" charset="0"/>
                          <a:ea typeface="Times New Roman" panose="02020603050405020304" pitchFamily="18" charset="0"/>
                          <a:cs typeface="Calibri" panose="020F0502020204030204" pitchFamily="34" charset="0"/>
                        </a:rPr>
                        <a:t>Cooperation with influencers with high numbers of follower</a:t>
                      </a:r>
                      <a:r>
                        <a:rPr lang="pl-PL" sz="1100" dirty="0">
                          <a:effectLst/>
                          <a:latin typeface="Calibri" panose="020F0502020204030204" pitchFamily="34" charset="0"/>
                          <a:ea typeface="Times New Roman" panose="02020603050405020304" pitchFamily="18" charset="0"/>
                          <a:cs typeface="Calibri" panose="020F0502020204030204" pitchFamily="34" charset="0"/>
                        </a:rPr>
                        <a:t>s</a:t>
                      </a:r>
                      <a:endParaRPr lang="en-US" sz="1100" dirty="0">
                        <a:effectLst/>
                        <a:latin typeface="Calibri" panose="020F0502020204030204" pitchFamily="34" charset="0"/>
                        <a:ea typeface="Times New Roman" panose="02020603050405020304" pitchFamily="18" charset="0"/>
                        <a:cs typeface="Calibri" panose="020F0502020204030204" pitchFamily="34" charset="0"/>
                      </a:endParaRPr>
                    </a:p>
                    <a:p>
                      <a:pPr marL="171450" indent="-171450">
                        <a:lnSpc>
                          <a:spcPct val="107000"/>
                        </a:lnSpc>
                        <a:spcAft>
                          <a:spcPts val="0"/>
                        </a:spcAft>
                        <a:buFont typeface="Arial" panose="020B0604020202020204" pitchFamily="34" charset="0"/>
                        <a:buChar char="•"/>
                      </a:pPr>
                      <a:r>
                        <a:rPr lang="pl-PL" sz="1100" dirty="0" err="1">
                          <a:effectLst/>
                          <a:latin typeface="Calibri" panose="020F0502020204030204" pitchFamily="34" charset="0"/>
                          <a:ea typeface="Times New Roman" panose="02020603050405020304" pitchFamily="18" charset="0"/>
                          <a:cs typeface="Calibri" panose="020F0502020204030204" pitchFamily="34" charset="0"/>
                        </a:rPr>
                        <a:t>Preparation</a:t>
                      </a:r>
                      <a:r>
                        <a:rPr lang="pl-PL" sz="1100" dirty="0">
                          <a:effectLst/>
                          <a:latin typeface="Calibri" panose="020F0502020204030204" pitchFamily="34" charset="0"/>
                          <a:ea typeface="Times New Roman" panose="02020603050405020304" pitchFamily="18" charset="0"/>
                          <a:cs typeface="Calibri" panose="020F0502020204030204" pitchFamily="34" charset="0"/>
                        </a:rPr>
                        <a:t> of </a:t>
                      </a:r>
                      <a:r>
                        <a:rPr lang="en-GB" sz="1100" dirty="0">
                          <a:effectLst/>
                          <a:latin typeface="Calibri" panose="020F0502020204030204" pitchFamily="34" charset="0"/>
                          <a:ea typeface="Times New Roman" panose="02020603050405020304" pitchFamily="18" charset="0"/>
                          <a:cs typeface="Calibri" panose="020F0502020204030204" pitchFamily="34" charset="0"/>
                        </a:rPr>
                        <a:t> customer behaviour survey and incorporated into the awareness campaign </a:t>
                      </a:r>
                      <a:endParaRPr lang="pl-PL" sz="1100" dirty="0">
                        <a:effectLst/>
                        <a:latin typeface="Calibri" panose="020F0502020204030204" pitchFamily="34" charset="0"/>
                        <a:ea typeface="Times New Roman" panose="02020603050405020304" pitchFamily="18" charset="0"/>
                        <a:cs typeface="Calibri" panose="020F0502020204030204" pitchFamily="34" charset="0"/>
                      </a:endParaRPr>
                    </a:p>
                    <a:p>
                      <a:pPr marL="171450" indent="-171450">
                        <a:lnSpc>
                          <a:spcPct val="107000"/>
                        </a:lnSpc>
                        <a:spcAft>
                          <a:spcPts val="0"/>
                        </a:spcAft>
                        <a:buFont typeface="Arial" panose="020B0604020202020204" pitchFamily="34" charset="0"/>
                        <a:buChar char="•"/>
                      </a:pPr>
                      <a:r>
                        <a:rPr lang="pl-PL" sz="1100" dirty="0">
                          <a:effectLst/>
                          <a:latin typeface="Calibri" panose="020F0502020204030204" pitchFamily="34" charset="0"/>
                          <a:ea typeface="Times New Roman" panose="02020603050405020304" pitchFamily="18" charset="0"/>
                          <a:cs typeface="Calibri" panose="020F0502020204030204" pitchFamily="34" charset="0"/>
                        </a:rPr>
                        <a:t>Organization of event </a:t>
                      </a:r>
                      <a:r>
                        <a:rPr lang="en-GB" sz="1100" dirty="0">
                          <a:effectLst/>
                          <a:latin typeface="Calibri" panose="020F0502020204030204" pitchFamily="34" charset="0"/>
                          <a:ea typeface="Times New Roman" panose="02020603050405020304" pitchFamily="18" charset="0"/>
                          <a:cs typeface="Calibri" panose="020F0502020204030204" pitchFamily="34" charset="0"/>
                        </a:rPr>
                        <a:t>The World Day of Recycling containing workshop and forum, that bring together perspectives and ideas on sustainability from diverse backgrounds (online event) </a:t>
                      </a:r>
                      <a:endParaRPr lang="pl-PL" sz="1100" dirty="0">
                        <a:effectLst/>
                        <a:latin typeface="Calibri" panose="020F0502020204030204" pitchFamily="34" charset="0"/>
                        <a:ea typeface="Times New Roman" panose="02020603050405020304" pitchFamily="18" charset="0"/>
                        <a:cs typeface="Calibri" panose="020F0502020204030204" pitchFamily="34" charset="0"/>
                      </a:endParaRPr>
                    </a:p>
                    <a:p>
                      <a:pPr marL="171450" indent="-171450">
                        <a:lnSpc>
                          <a:spcPct val="107000"/>
                        </a:lnSpc>
                        <a:spcAft>
                          <a:spcPts val="0"/>
                        </a:spcAft>
                        <a:buFont typeface="Arial" panose="020B0604020202020204" pitchFamily="34" charset="0"/>
                        <a:buChar char="•"/>
                      </a:pPr>
                      <a:r>
                        <a:rPr lang="pl-PL" sz="1100" dirty="0">
                          <a:effectLst/>
                          <a:latin typeface="Calibri" panose="020F0502020204030204" pitchFamily="34" charset="0"/>
                          <a:ea typeface="Times New Roman" panose="02020603050405020304" pitchFamily="18" charset="0"/>
                          <a:cs typeface="Calibri" panose="020F0502020204030204" pitchFamily="34" charset="0"/>
                        </a:rPr>
                        <a:t>Organization of </a:t>
                      </a:r>
                      <a:r>
                        <a:rPr lang="en-GB" sz="1100" dirty="0">
                          <a:effectLst/>
                          <a:latin typeface="Calibri" panose="020F0502020204030204" pitchFamily="34" charset="0"/>
                          <a:ea typeface="Times New Roman" panose="02020603050405020304" pitchFamily="18" charset="0"/>
                          <a:cs typeface="Calibri" panose="020F0502020204030204" pitchFamily="34" charset="0"/>
                        </a:rPr>
                        <a:t>International Conference – “International Conference on Circular Economy in Textiles: Shifting Towards Sustainable and Regenerative Practices” </a:t>
                      </a:r>
                      <a:endParaRPr lang="pl-PL" sz="1100" dirty="0">
                        <a:effectLst/>
                        <a:latin typeface="Calibri" panose="020F0502020204030204" pitchFamily="34" charset="0"/>
                        <a:ea typeface="Times New Roman" panose="02020603050405020304" pitchFamily="18" charset="0"/>
                        <a:cs typeface="Calibri" panose="020F0502020204030204" pitchFamily="34" charset="0"/>
                      </a:endParaRPr>
                    </a:p>
                    <a:p>
                      <a:pPr marL="171450" indent="-171450">
                        <a:lnSpc>
                          <a:spcPct val="107000"/>
                        </a:lnSpc>
                        <a:spcAft>
                          <a:spcPts val="0"/>
                        </a:spcAft>
                        <a:buFont typeface="Arial" panose="020B0604020202020204" pitchFamily="34" charset="0"/>
                        <a:buChar char="•"/>
                      </a:pPr>
                      <a:r>
                        <a:rPr lang="en-GB" sz="1100" dirty="0">
                          <a:effectLst/>
                          <a:latin typeface="Calibri" panose="020F0502020204030204" pitchFamily="34" charset="0"/>
                          <a:ea typeface="Times New Roman" panose="02020603050405020304" pitchFamily="18" charset="0"/>
                          <a:cs typeface="Calibri" panose="020F0502020204030204" pitchFamily="34" charset="0"/>
                        </a:rPr>
                        <a:t>Organization of online workshop for 3rd countries to educate local stakeholders about sustainable textile design and circular economy practices.</a:t>
                      </a:r>
                      <a:endParaRPr lang="pl-PL" sz="1100" dirty="0">
                        <a:effectLst/>
                        <a:latin typeface="Calibri" panose="020F0502020204030204" pitchFamily="34" charset="0"/>
                        <a:ea typeface="Times New Roman" panose="02020603050405020304" pitchFamily="18" charset="0"/>
                        <a:cs typeface="Calibri" panose="020F0502020204030204" pitchFamily="34" charset="0"/>
                      </a:endParaRPr>
                    </a:p>
                    <a:p>
                      <a:pPr marL="171450" indent="-171450">
                        <a:lnSpc>
                          <a:spcPct val="107000"/>
                        </a:lnSpc>
                        <a:spcAft>
                          <a:spcPts val="0"/>
                        </a:spcAft>
                        <a:buFont typeface="Arial" panose="020B0604020202020204" pitchFamily="34" charset="0"/>
                        <a:buChar char="•"/>
                      </a:pPr>
                      <a:r>
                        <a:rPr lang="en-GB" sz="1100" dirty="0" err="1">
                          <a:effectLst/>
                          <a:latin typeface="Calibri" panose="020F0502020204030204" pitchFamily="34" charset="0"/>
                          <a:ea typeface="Times New Roman" panose="02020603050405020304" pitchFamily="18" charset="0"/>
                          <a:cs typeface="Calibri" panose="020F0502020204030204" pitchFamily="34" charset="0"/>
                        </a:rPr>
                        <a:t>Creat</a:t>
                      </a:r>
                      <a:r>
                        <a:rPr lang="pl-PL" sz="1100" dirty="0" err="1">
                          <a:effectLst/>
                          <a:latin typeface="Calibri" panose="020F0502020204030204" pitchFamily="34" charset="0"/>
                          <a:ea typeface="Times New Roman" panose="02020603050405020304" pitchFamily="18" charset="0"/>
                          <a:cs typeface="Calibri" panose="020F0502020204030204" pitchFamily="34" charset="0"/>
                        </a:rPr>
                        <a:t>ion</a:t>
                      </a:r>
                      <a:r>
                        <a:rPr lang="pl-PL" sz="1100" dirty="0">
                          <a:effectLst/>
                          <a:latin typeface="Calibri" panose="020F0502020204030204" pitchFamily="34" charset="0"/>
                          <a:ea typeface="Times New Roman" panose="02020603050405020304" pitchFamily="18" charset="0"/>
                          <a:cs typeface="Calibri" panose="020F0502020204030204" pitchFamily="34" charset="0"/>
                        </a:rPr>
                        <a:t> of</a:t>
                      </a:r>
                      <a:r>
                        <a:rPr lang="en-GB" sz="1100" dirty="0">
                          <a:effectLst/>
                          <a:latin typeface="Calibri" panose="020F0502020204030204" pitchFamily="34" charset="0"/>
                          <a:ea typeface="Times New Roman" panose="02020603050405020304" pitchFamily="18" charset="0"/>
                          <a:cs typeface="Calibri" panose="020F0502020204030204" pitchFamily="34" charset="0"/>
                        </a:rPr>
                        <a:t> educational resources, such as online course, training manuals, and videos, that are tailored to the needs and interests of stakeholders in 3rd countries.</a:t>
                      </a:r>
                      <a:endParaRPr lang="en-US" sz="1100" dirty="0">
                        <a:effectLst/>
                        <a:latin typeface="Calibri" panose="020F0502020204030204" pitchFamily="34" charset="0"/>
                        <a:ea typeface="Times New Roman" panose="02020603050405020304" pitchFamily="18" charset="0"/>
                        <a:cs typeface="Calibri" panose="020F0502020204030204" pitchFamily="34" charset="0"/>
                      </a:endParaRPr>
                    </a:p>
                    <a:p>
                      <a:pPr marL="171450" indent="-171450">
                        <a:lnSpc>
                          <a:spcPct val="107000"/>
                        </a:lnSpc>
                        <a:spcAft>
                          <a:spcPts val="0"/>
                        </a:spcAft>
                        <a:buFont typeface="Arial" panose="020B0604020202020204" pitchFamily="34" charset="0"/>
                        <a:buChar char="•"/>
                      </a:pPr>
                      <a:r>
                        <a:rPr lang="en-GB" sz="1100" dirty="0">
                          <a:effectLst/>
                          <a:latin typeface="Calibri" panose="020F0502020204030204" pitchFamily="34" charset="0"/>
                          <a:ea typeface="Times New Roman" panose="02020603050405020304" pitchFamily="18" charset="0"/>
                          <a:cs typeface="Calibri" panose="020F0502020204030204" pitchFamily="34" charset="0"/>
                        </a:rPr>
                        <a:t>Participate in international conferences and events to share the consortium's knowledge about CE and experiences with other experts and stakeholders in these countries (2 conferences in Asia in the last year of the project) to establish partnerships with local universities</a:t>
                      </a:r>
                      <a:r>
                        <a:rPr lang="pl-PL" sz="1100" dirty="0">
                          <a:effectLst/>
                          <a:latin typeface="Calibri" panose="020F0502020204030204" pitchFamily="34" charset="0"/>
                          <a:ea typeface="Times New Roman" panose="02020603050405020304" pitchFamily="18" charset="0"/>
                          <a:cs typeface="Calibri" panose="020F0502020204030204" pitchFamily="34" charset="0"/>
                        </a:rPr>
                        <a:t>.</a:t>
                      </a:r>
                      <a:endParaRPr lang="en-US" sz="1100" dirty="0">
                        <a:effectLst/>
                        <a:latin typeface="Calibri" panose="020F0502020204030204" pitchFamily="34" charset="0"/>
                        <a:ea typeface="Times New Roman" panose="02020603050405020304" pitchFamily="18" charset="0"/>
                        <a:cs typeface="Calibri" panose="020F0502020204030204" pitchFamily="34" charset="0"/>
                      </a:endParaRPr>
                    </a:p>
                  </a:txBody>
                  <a:tcPr>
                    <a:solidFill>
                      <a:srgbClr val="FDF8E3"/>
                    </a:solidFill>
                  </a:tcPr>
                </a:tc>
                <a:tc hMerge="1">
                  <a:txBody>
                    <a:bodyPr/>
                    <a:lstStyle/>
                    <a:p>
                      <a:pPr>
                        <a:lnSpc>
                          <a:spcPct val="107000"/>
                        </a:lnSpc>
                        <a:spcAft>
                          <a:spcPts val="0"/>
                        </a:spcAf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CCAB06"/>
                    </a:solidFill>
                  </a:tcPr>
                </a:tc>
                <a:extLst>
                  <a:ext uri="{0D108BD9-81ED-4DB2-BD59-A6C34878D82A}">
                    <a16:rowId xmlns:a16="http://schemas.microsoft.com/office/drawing/2014/main" val="968016761"/>
                  </a:ext>
                </a:extLst>
              </a:tr>
            </a:tbl>
          </a:graphicData>
        </a:graphic>
      </p:graphicFrame>
      <p:sp>
        <p:nvSpPr>
          <p:cNvPr id="9" name="Prostokąt 8">
            <a:extLst>
              <a:ext uri="{FF2B5EF4-FFF2-40B4-BE49-F238E27FC236}">
                <a16:creationId xmlns:a16="http://schemas.microsoft.com/office/drawing/2014/main" id="{0186BA30-44DC-4730-A213-A14BD407F203}"/>
              </a:ext>
            </a:extLst>
          </p:cNvPr>
          <p:cNvSpPr/>
          <p:nvPr/>
        </p:nvSpPr>
        <p:spPr>
          <a:xfrm>
            <a:off x="220907" y="543253"/>
            <a:ext cx="8702185" cy="584775"/>
          </a:xfrm>
          <a:prstGeom prst="rect">
            <a:avLst/>
          </a:prstGeom>
        </p:spPr>
        <p:txBody>
          <a:bodyPr wrap="square">
            <a:spAutoFit/>
          </a:bodyPr>
          <a:lstStyle/>
          <a:p>
            <a:pPr>
              <a:spcBef>
                <a:spcPts val="440"/>
              </a:spcBef>
              <a:buClr>
                <a:schemeClr val="dk1"/>
              </a:buClr>
              <a:buSzPts val="2200"/>
            </a:pPr>
            <a:r>
              <a:rPr lang="en-US" sz="1600" b="1" i="1" dirty="0">
                <a:latin typeface="Calibri" panose="020F0502020204030204" pitchFamily="34" charset="0"/>
                <a:ea typeface="Calibri"/>
                <a:cs typeface="Calibri" panose="020F0502020204030204" pitchFamily="34" charset="0"/>
                <a:sym typeface="Calibri"/>
              </a:rPr>
              <a:t>Objective: To raise awareness on reducing textile waste and promoting recycling and sustainable textile production through various strategies and activities</a:t>
            </a:r>
            <a:endParaRPr lang="pl-PL" sz="1600" b="1" i="1" dirty="0">
              <a:latin typeface="Calibri" panose="020F050202020403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38479885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0"/>
            <a:ext cx="9144000" cy="584775"/>
          </a:xfrm>
          <a:prstGeom prst="rect">
            <a:avLst/>
          </a:prstGeom>
          <a:solidFill>
            <a:srgbClr val="67707A"/>
          </a:solidFill>
          <a:ln>
            <a:noFill/>
          </a:ln>
        </p:spPr>
        <p:txBody>
          <a:bodyPr spcFirstLastPara="1" wrap="square" lIns="91425" tIns="45700" rIns="91425" bIns="45700" anchor="ctr" anchorCtr="0">
            <a:normAutofit fontScale="90000"/>
          </a:bodyPr>
          <a:lstStyle/>
          <a:p>
            <a:pPr lvl="0" algn="ctr">
              <a:buClr>
                <a:schemeClr val="dk1"/>
              </a:buClr>
              <a:buSzPts val="3780"/>
            </a:pPr>
            <a:r>
              <a:rPr lang="en-US" sz="2000" b="1" dirty="0">
                <a:solidFill>
                  <a:schemeClr val="lt1"/>
                </a:solidFill>
                <a:latin typeface="Calibri" panose="020F0502020204030204" pitchFamily="34" charset="0"/>
                <a:cs typeface="Calibri" panose="020F0502020204030204" pitchFamily="34" charset="0"/>
                <a:sym typeface="Calibri"/>
              </a:rPr>
              <a:t>WP</a:t>
            </a:r>
            <a:r>
              <a:rPr lang="pl-PL" sz="2000" b="1" dirty="0">
                <a:solidFill>
                  <a:schemeClr val="lt1"/>
                </a:solidFill>
                <a:latin typeface="Calibri" panose="020F0502020204030204" pitchFamily="34" charset="0"/>
                <a:cs typeface="Calibri" panose="020F0502020204030204" pitchFamily="34" charset="0"/>
                <a:sym typeface="Calibri"/>
              </a:rPr>
              <a:t>5:  </a:t>
            </a:r>
            <a:r>
              <a:rPr lang="en-US" sz="2000" b="1" dirty="0">
                <a:solidFill>
                  <a:schemeClr val="lt1"/>
                </a:solidFill>
                <a:latin typeface="Calibri" panose="020F0502020204030204" pitchFamily="34" charset="0"/>
                <a:cs typeface="Calibri" panose="020F0502020204030204" pitchFamily="34" charset="0"/>
                <a:sym typeface="Calibri"/>
              </a:rPr>
              <a:t>Raising Awareness on Reducing Textile Waste</a:t>
            </a:r>
            <a:r>
              <a:rPr lang="pl-PL" sz="2000" b="1" dirty="0">
                <a:solidFill>
                  <a:schemeClr val="lt1"/>
                </a:solidFill>
                <a:latin typeface="Calibri" panose="020F0502020204030204" pitchFamily="34" charset="0"/>
                <a:cs typeface="Calibri" panose="020F0502020204030204" pitchFamily="34" charset="0"/>
                <a:sym typeface="Calibri"/>
              </a:rPr>
              <a:t> </a:t>
            </a:r>
            <a:r>
              <a:rPr lang="en-US" sz="2000" b="1" dirty="0">
                <a:solidFill>
                  <a:schemeClr val="lt1"/>
                </a:solidFill>
                <a:latin typeface="Calibri" panose="020F0502020204030204" pitchFamily="34" charset="0"/>
                <a:cs typeface="Calibri" panose="020F0502020204030204" pitchFamily="34" charset="0"/>
                <a:sym typeface="Calibri"/>
              </a:rPr>
              <a:t>and Promoting Recycling </a:t>
            </a:r>
            <a:br>
              <a:rPr lang="pl-PL" sz="2000" b="1" dirty="0">
                <a:solidFill>
                  <a:schemeClr val="lt1"/>
                </a:solidFill>
                <a:latin typeface="Calibri" panose="020F0502020204030204" pitchFamily="34" charset="0"/>
                <a:cs typeface="Calibri" panose="020F0502020204030204" pitchFamily="34" charset="0"/>
                <a:sym typeface="Calibri"/>
              </a:rPr>
            </a:br>
            <a:r>
              <a:rPr lang="pl-PL" sz="2000" b="1" dirty="0">
                <a:solidFill>
                  <a:schemeClr val="lt1"/>
                </a:solidFill>
                <a:latin typeface="Calibri" panose="020F0502020204030204" pitchFamily="34" charset="0"/>
                <a:cs typeface="Calibri" panose="020F0502020204030204" pitchFamily="34" charset="0"/>
                <a:sym typeface="Calibri"/>
              </a:rPr>
              <a:t>                          </a:t>
            </a:r>
            <a:r>
              <a:rPr lang="en-US" sz="2000" b="1" dirty="0">
                <a:solidFill>
                  <a:schemeClr val="lt1"/>
                </a:solidFill>
                <a:latin typeface="Calibri" panose="020F0502020204030204" pitchFamily="34" charset="0"/>
                <a:cs typeface="Calibri" panose="020F0502020204030204" pitchFamily="34" charset="0"/>
                <a:sym typeface="Calibri"/>
              </a:rPr>
              <a:t>and Sustainable Textile</a:t>
            </a:r>
            <a:r>
              <a:rPr lang="pl-PL" sz="2000" b="1" dirty="0">
                <a:solidFill>
                  <a:schemeClr val="lt1"/>
                </a:solidFill>
                <a:latin typeface="Calibri" panose="020F0502020204030204" pitchFamily="34" charset="0"/>
                <a:cs typeface="Calibri" panose="020F0502020204030204" pitchFamily="34" charset="0"/>
                <a:sym typeface="Calibri"/>
              </a:rPr>
              <a:t> </a:t>
            </a:r>
            <a:r>
              <a:rPr lang="en-US" sz="2000" b="1" dirty="0">
                <a:solidFill>
                  <a:schemeClr val="lt1"/>
                </a:solidFill>
                <a:latin typeface="Calibri" panose="020F0502020204030204" pitchFamily="34" charset="0"/>
                <a:cs typeface="Calibri" panose="020F0502020204030204" pitchFamily="34" charset="0"/>
                <a:sym typeface="Calibri"/>
              </a:rPr>
              <a:t>Production</a:t>
            </a:r>
            <a:r>
              <a:rPr lang="pl-PL" sz="2000" b="1" dirty="0">
                <a:solidFill>
                  <a:schemeClr val="lt1"/>
                </a:solidFill>
                <a:latin typeface="Calibri" panose="020F0502020204030204" pitchFamily="34" charset="0"/>
                <a:cs typeface="Calibri" panose="020F0502020204030204" pitchFamily="34" charset="0"/>
                <a:sym typeface="Calibri"/>
              </a:rPr>
              <a:t>                                                   </a:t>
            </a:r>
            <a:r>
              <a:rPr lang="en" sz="1800" dirty="0">
                <a:solidFill>
                  <a:schemeClr val="lt1"/>
                </a:solidFill>
                <a:latin typeface="Comfortaa"/>
                <a:ea typeface="Comfortaa"/>
                <a:cs typeface="Comfortaa"/>
                <a:sym typeface="Comfortaa"/>
              </a:rPr>
              <a:t>AI</a:t>
            </a:r>
            <a:r>
              <a:rPr lang="en" sz="1800" dirty="0">
                <a:solidFill>
                  <a:srgbClr val="49CFAE"/>
                </a:solidFill>
                <a:latin typeface="Comfortaa"/>
                <a:ea typeface="Comfortaa"/>
                <a:cs typeface="Comfortaa"/>
                <a:sym typeface="Comfortaa"/>
              </a:rPr>
              <a:t>design</a:t>
            </a:r>
            <a:r>
              <a:rPr lang="en" sz="1800" dirty="0">
                <a:solidFill>
                  <a:schemeClr val="lt1"/>
                </a:solidFill>
                <a:latin typeface="Comfortaa"/>
                <a:ea typeface="Comfortaa"/>
                <a:cs typeface="Comfortaa"/>
                <a:sym typeface="Comfortaa"/>
              </a:rPr>
              <a:t>TEX</a:t>
            </a:r>
            <a:endParaRPr sz="1400" dirty="0">
              <a:solidFill>
                <a:schemeClr val="lt1"/>
              </a:solidFill>
              <a:latin typeface="Calibri" panose="020F0502020204030204" pitchFamily="34" charset="0"/>
              <a:cs typeface="Calibri" panose="020F0502020204030204" pitchFamily="34" charset="0"/>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78083"/>
            <a:ext cx="1762326" cy="365417"/>
          </a:xfrm>
          <a:prstGeom prst="rect">
            <a:avLst/>
          </a:prstGeom>
        </p:spPr>
      </p:pic>
      <p:sp>
        <p:nvSpPr>
          <p:cNvPr id="9" name="Prostokąt 8">
            <a:extLst>
              <a:ext uri="{FF2B5EF4-FFF2-40B4-BE49-F238E27FC236}">
                <a16:creationId xmlns:a16="http://schemas.microsoft.com/office/drawing/2014/main" id="{0186BA30-44DC-4730-A213-A14BD407F203}"/>
              </a:ext>
            </a:extLst>
          </p:cNvPr>
          <p:cNvSpPr/>
          <p:nvPr/>
        </p:nvSpPr>
        <p:spPr>
          <a:xfrm>
            <a:off x="300596" y="835640"/>
            <a:ext cx="8702185" cy="584775"/>
          </a:xfrm>
          <a:prstGeom prst="rect">
            <a:avLst/>
          </a:prstGeom>
        </p:spPr>
        <p:txBody>
          <a:bodyPr wrap="square">
            <a:spAutoFit/>
          </a:bodyPr>
          <a:lstStyle/>
          <a:p>
            <a:pPr>
              <a:spcBef>
                <a:spcPts val="440"/>
              </a:spcBef>
              <a:buClr>
                <a:schemeClr val="dk1"/>
              </a:buClr>
              <a:buSzPts val="2200"/>
            </a:pPr>
            <a:r>
              <a:rPr lang="en-US" sz="1600" b="1" i="1" dirty="0">
                <a:latin typeface="Calibri" panose="020F0502020204030204" pitchFamily="34" charset="0"/>
                <a:ea typeface="Calibri"/>
                <a:cs typeface="Calibri" panose="020F0502020204030204" pitchFamily="34" charset="0"/>
                <a:sym typeface="Calibri"/>
              </a:rPr>
              <a:t>Objective: To raise awareness on reducing textile waste and promoting recycling and sustainable textile production through various strategies and activities</a:t>
            </a:r>
            <a:endParaRPr lang="pl-PL" sz="1600" b="1" i="1" dirty="0">
              <a:latin typeface="Calibri" panose="020F0502020204030204" pitchFamily="34" charset="0"/>
              <a:ea typeface="Calibri"/>
              <a:cs typeface="Calibri" panose="020F0502020204030204" pitchFamily="34" charset="0"/>
              <a:sym typeface="Calibri"/>
            </a:endParaRPr>
          </a:p>
        </p:txBody>
      </p:sp>
      <p:graphicFrame>
        <p:nvGraphicFramePr>
          <p:cNvPr id="6" name="Tabela 5">
            <a:extLst>
              <a:ext uri="{FF2B5EF4-FFF2-40B4-BE49-F238E27FC236}">
                <a16:creationId xmlns:a16="http://schemas.microsoft.com/office/drawing/2014/main" id="{1D5F91A7-8A02-4B87-93F2-E6CF6B56BFD9}"/>
              </a:ext>
            </a:extLst>
          </p:cNvPr>
          <p:cNvGraphicFramePr>
            <a:graphicFrameLocks noGrp="1"/>
          </p:cNvGraphicFramePr>
          <p:nvPr>
            <p:extLst>
              <p:ext uri="{D42A27DB-BD31-4B8C-83A1-F6EECF244321}">
                <p14:modId xmlns:p14="http://schemas.microsoft.com/office/powerpoint/2010/main" val="339371269"/>
              </p:ext>
            </p:extLst>
          </p:nvPr>
        </p:nvGraphicFramePr>
        <p:xfrm>
          <a:off x="380286" y="1671281"/>
          <a:ext cx="8542806" cy="2509520"/>
        </p:xfrm>
        <a:graphic>
          <a:graphicData uri="http://schemas.openxmlformats.org/drawingml/2006/table">
            <a:tbl>
              <a:tblPr firstRow="1" bandRow="1">
                <a:tableStyleId>{7DF18680-E054-41AD-8BC1-D1AEF772440D}</a:tableStyleId>
              </a:tblPr>
              <a:tblGrid>
                <a:gridCol w="2288269">
                  <a:extLst>
                    <a:ext uri="{9D8B030D-6E8A-4147-A177-3AD203B41FA5}">
                      <a16:colId xmlns:a16="http://schemas.microsoft.com/office/drawing/2014/main" val="1912332186"/>
                    </a:ext>
                  </a:extLst>
                </a:gridCol>
                <a:gridCol w="6254537">
                  <a:extLst>
                    <a:ext uri="{9D8B030D-6E8A-4147-A177-3AD203B41FA5}">
                      <a16:colId xmlns:a16="http://schemas.microsoft.com/office/drawing/2014/main" val="4273314559"/>
                    </a:ext>
                  </a:extLst>
                </a:gridCol>
              </a:tblGrid>
              <a:tr h="370840">
                <a:tc>
                  <a:txBody>
                    <a:bodyPr/>
                    <a:lstStyle/>
                    <a:p>
                      <a:r>
                        <a:rPr lang="pl-PL" b="1" dirty="0">
                          <a:solidFill>
                            <a:schemeClr val="bg1"/>
                          </a:solidFill>
                        </a:rPr>
                        <a:t>Partner:</a:t>
                      </a:r>
                      <a:endParaRPr lang="en-US" b="1" dirty="0">
                        <a:solidFill>
                          <a:schemeClr val="bg1"/>
                        </a:solidFill>
                      </a:endParaRPr>
                    </a:p>
                  </a:txBody>
                  <a:tcPr>
                    <a:solidFill>
                      <a:srgbClr val="CCAB06"/>
                    </a:solidFill>
                  </a:tcPr>
                </a:tc>
                <a:tc>
                  <a:txBody>
                    <a:bodyPr/>
                    <a:lstStyle/>
                    <a:p>
                      <a:r>
                        <a:rPr lang="en-US" b="1" dirty="0">
                          <a:solidFill>
                            <a:schemeClr val="bg1"/>
                          </a:solidFill>
                        </a:rPr>
                        <a:t>Responsibilities:</a:t>
                      </a:r>
                    </a:p>
                  </a:txBody>
                  <a:tcPr>
                    <a:solidFill>
                      <a:srgbClr val="CCAB06"/>
                    </a:solidFill>
                  </a:tcPr>
                </a:tc>
                <a:extLst>
                  <a:ext uri="{0D108BD9-81ED-4DB2-BD59-A6C34878D82A}">
                    <a16:rowId xmlns:a16="http://schemas.microsoft.com/office/drawing/2014/main" val="3297642105"/>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pl-PL"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rPr>
                        <a:t>TUL</a:t>
                      </a:r>
                      <a:endParaRPr lang="en-US"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FDF8E3"/>
                    </a:solidFill>
                  </a:tcPr>
                </a:tc>
                <a:tc>
                  <a:txBody>
                    <a:bodyPr/>
                    <a:lstStyle/>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Leads educational and informational campaigns (Task 5.1).</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Organizes intercultural events and conferences (Task 5.2).</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Engages local stakeholders and organizes events (Task 5.3).</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FDF8E3"/>
                    </a:solidFill>
                  </a:tcPr>
                </a:tc>
                <a:extLst>
                  <a:ext uri="{0D108BD9-81ED-4DB2-BD59-A6C34878D82A}">
                    <a16:rowId xmlns:a16="http://schemas.microsoft.com/office/drawing/2014/main" val="2076708992"/>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pl-PL"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rPr>
                        <a:t>UiS</a:t>
                      </a:r>
                      <a:endParaRPr lang="en-US"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endParaRPr lang="en-US"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FDF3BF"/>
                    </a:solidFill>
                  </a:tcPr>
                </a:tc>
                <a:tc>
                  <a:txBody>
                    <a:bodyPr/>
                    <a:lstStyle/>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Leads dissemination through research publications (Task 5.4).</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Leads knowledge sharing in third countries (Task 5.5).</a:t>
                      </a:r>
                    </a:p>
                  </a:txBody>
                  <a:tcPr>
                    <a:solidFill>
                      <a:srgbClr val="FDF3BF"/>
                    </a:solidFill>
                  </a:tcPr>
                </a:tc>
                <a:extLst>
                  <a:ext uri="{0D108BD9-81ED-4DB2-BD59-A6C34878D82A}">
                    <a16:rowId xmlns:a16="http://schemas.microsoft.com/office/drawing/2014/main" val="3761479472"/>
                  </a:ext>
                </a:extLst>
              </a:tr>
              <a:tr h="370840">
                <a:tc>
                  <a:txBody>
                    <a:bodyPr/>
                    <a:lstStyle/>
                    <a:p>
                      <a:r>
                        <a:rPr lang="pl-PL"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rPr>
                        <a:t>GU</a:t>
                      </a:r>
                      <a:endParaRPr lang="en-US"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FDF8E3"/>
                    </a:solidFill>
                  </a:tcPr>
                </a:tc>
                <a:tc>
                  <a:txBody>
                    <a:bodyPr/>
                    <a:lstStyle/>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Supports dissemination and collaborations through academic networks.</a:t>
                      </a:r>
                    </a:p>
                  </a:txBody>
                  <a:tcPr>
                    <a:solidFill>
                      <a:srgbClr val="FDF8E3"/>
                    </a:solidFill>
                  </a:tcPr>
                </a:tc>
                <a:extLst>
                  <a:ext uri="{0D108BD9-81ED-4DB2-BD59-A6C34878D82A}">
                    <a16:rowId xmlns:a16="http://schemas.microsoft.com/office/drawing/2014/main" val="3519709086"/>
                  </a:ext>
                </a:extLst>
              </a:tr>
              <a:tr h="370840">
                <a:tc>
                  <a:txBody>
                    <a:bodyPr/>
                    <a:lstStyle/>
                    <a:p>
                      <a:r>
                        <a:rPr lang="pl-PL"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rPr>
                        <a:t>UCAV</a:t>
                      </a:r>
                      <a:endParaRPr lang="en-US"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FDF3BF"/>
                    </a:solidFill>
                  </a:tcPr>
                </a:tc>
                <a:tc>
                  <a:txBody>
                    <a:bodyPr/>
                    <a:lstStyle/>
                    <a:p>
                      <a:pPr marL="285750" indent="-285750">
                        <a:buFont typeface="Arial" panose="020B0604020202020204" pitchFamily="34" charset="0"/>
                        <a:buChar cha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Supports event organization, stakeholder engagement, and research dissemination.</a:t>
                      </a:r>
                    </a:p>
                  </a:txBody>
                  <a:tcPr>
                    <a:solidFill>
                      <a:srgbClr val="FDF3BF"/>
                    </a:solidFill>
                  </a:tcPr>
                </a:tc>
                <a:extLst>
                  <a:ext uri="{0D108BD9-81ED-4DB2-BD59-A6C34878D82A}">
                    <a16:rowId xmlns:a16="http://schemas.microsoft.com/office/drawing/2014/main" val="2211126433"/>
                  </a:ext>
                </a:extLst>
              </a:tr>
            </a:tbl>
          </a:graphicData>
        </a:graphic>
      </p:graphicFrame>
    </p:spTree>
    <p:extLst>
      <p:ext uri="{BB962C8B-B14F-4D97-AF65-F5344CB8AC3E}">
        <p14:creationId xmlns:p14="http://schemas.microsoft.com/office/powerpoint/2010/main" val="15386837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0"/>
            <a:ext cx="9144000" cy="712286"/>
          </a:xfrm>
          <a:prstGeom prst="rect">
            <a:avLst/>
          </a:prstGeom>
          <a:solidFill>
            <a:srgbClr val="67707A"/>
          </a:solidFill>
          <a:ln>
            <a:noFill/>
          </a:ln>
        </p:spPr>
        <p:txBody>
          <a:bodyPr spcFirstLastPara="1" wrap="square" lIns="91425" tIns="45700" rIns="91425" bIns="45700" anchor="ctr" anchorCtr="0">
            <a:normAutofit/>
          </a:bodyPr>
          <a:lstStyle/>
          <a:p>
            <a:pPr lvl="0" algn="ctr">
              <a:buClr>
                <a:schemeClr val="dk1"/>
              </a:buClr>
              <a:buSzPts val="3780"/>
            </a:pPr>
            <a:r>
              <a:rPr lang="en-US" sz="2000" b="1" dirty="0">
                <a:solidFill>
                  <a:schemeClr val="lt1"/>
                </a:solidFill>
                <a:latin typeface="Calibri" panose="020F0502020204030204" pitchFamily="34" charset="0"/>
                <a:cs typeface="Calibri" panose="020F0502020204030204" pitchFamily="34" charset="0"/>
                <a:sym typeface="Calibri"/>
              </a:rPr>
              <a:t>WP6: Strengthening Research Management and Administrative Skills</a:t>
            </a:r>
            <a:br>
              <a:rPr lang="en-US" sz="2000" b="1" dirty="0">
                <a:solidFill>
                  <a:schemeClr val="lt1"/>
                </a:solidFill>
                <a:latin typeface="Calibri" panose="020F0502020204030204" pitchFamily="34" charset="0"/>
                <a:cs typeface="Calibri" panose="020F0502020204030204" pitchFamily="34" charset="0"/>
                <a:sym typeface="Calibri"/>
              </a:rPr>
            </a:br>
            <a:r>
              <a:rPr lang="en" sz="1800" dirty="0">
                <a:solidFill>
                  <a:schemeClr val="lt1"/>
                </a:solidFill>
                <a:latin typeface="Comfortaa"/>
                <a:ea typeface="Comfortaa"/>
                <a:cs typeface="Comfortaa"/>
                <a:sym typeface="Comfortaa"/>
              </a:rPr>
              <a:t>AI</a:t>
            </a:r>
            <a:r>
              <a:rPr lang="en" sz="1800" dirty="0">
                <a:solidFill>
                  <a:srgbClr val="49CFAE"/>
                </a:solidFill>
                <a:latin typeface="Comfortaa"/>
                <a:ea typeface="Comfortaa"/>
                <a:cs typeface="Comfortaa"/>
                <a:sym typeface="Comfortaa"/>
              </a:rPr>
              <a:t>design</a:t>
            </a:r>
            <a:r>
              <a:rPr lang="en" sz="1800" dirty="0">
                <a:solidFill>
                  <a:schemeClr val="lt1"/>
                </a:solidFill>
                <a:latin typeface="Comfortaa"/>
                <a:ea typeface="Comfortaa"/>
                <a:cs typeface="Comfortaa"/>
                <a:sym typeface="Comfortaa"/>
              </a:rPr>
              <a:t>TEX</a:t>
            </a:r>
            <a:endParaRPr sz="1400" dirty="0">
              <a:solidFill>
                <a:schemeClr val="lt1"/>
              </a:solidFill>
              <a:latin typeface="Calibri" panose="020F0502020204030204" pitchFamily="34" charset="0"/>
              <a:cs typeface="Calibri" panose="020F0502020204030204" pitchFamily="34" charset="0"/>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78083"/>
            <a:ext cx="1762326" cy="365417"/>
          </a:xfrm>
          <a:prstGeom prst="rect">
            <a:avLst/>
          </a:prstGeom>
        </p:spPr>
      </p:pic>
      <p:graphicFrame>
        <p:nvGraphicFramePr>
          <p:cNvPr id="8" name="Tabela 7">
            <a:extLst>
              <a:ext uri="{FF2B5EF4-FFF2-40B4-BE49-F238E27FC236}">
                <a16:creationId xmlns:a16="http://schemas.microsoft.com/office/drawing/2014/main" id="{63C1E15E-58C6-42F8-8357-0DEA807B441C}"/>
              </a:ext>
            </a:extLst>
          </p:cNvPr>
          <p:cNvGraphicFramePr>
            <a:graphicFrameLocks noGrp="1"/>
          </p:cNvGraphicFramePr>
          <p:nvPr>
            <p:extLst>
              <p:ext uri="{D42A27DB-BD31-4B8C-83A1-F6EECF244321}">
                <p14:modId xmlns:p14="http://schemas.microsoft.com/office/powerpoint/2010/main" val="2346101420"/>
              </p:ext>
            </p:extLst>
          </p:nvPr>
        </p:nvGraphicFramePr>
        <p:xfrm>
          <a:off x="300415" y="1689271"/>
          <a:ext cx="8582327" cy="3271520"/>
        </p:xfrm>
        <a:graphic>
          <a:graphicData uri="http://schemas.openxmlformats.org/drawingml/2006/table">
            <a:tbl>
              <a:tblPr firstRow="1" bandRow="1">
                <a:tableStyleId>{7DF18680-E054-41AD-8BC1-D1AEF772440D}</a:tableStyleId>
              </a:tblPr>
              <a:tblGrid>
                <a:gridCol w="4253340">
                  <a:extLst>
                    <a:ext uri="{9D8B030D-6E8A-4147-A177-3AD203B41FA5}">
                      <a16:colId xmlns:a16="http://schemas.microsoft.com/office/drawing/2014/main" val="1912332186"/>
                    </a:ext>
                  </a:extLst>
                </a:gridCol>
                <a:gridCol w="4328987">
                  <a:extLst>
                    <a:ext uri="{9D8B030D-6E8A-4147-A177-3AD203B41FA5}">
                      <a16:colId xmlns:a16="http://schemas.microsoft.com/office/drawing/2014/main" val="4273314559"/>
                    </a:ext>
                  </a:extLst>
                </a:gridCol>
              </a:tblGrid>
              <a:tr h="370840">
                <a:tc>
                  <a:txBody>
                    <a:bodyPr/>
                    <a:lstStyle/>
                    <a:p>
                      <a:r>
                        <a:rPr lang="en-US" dirty="0"/>
                        <a:t>Key Tasks: </a:t>
                      </a:r>
                    </a:p>
                  </a:txBody>
                  <a:tcPr>
                    <a:solidFill>
                      <a:srgbClr val="A4BFDC"/>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t>Deliverables:</a:t>
                      </a:r>
                    </a:p>
                  </a:txBody>
                  <a:tcPr>
                    <a:solidFill>
                      <a:srgbClr val="A4BFDC"/>
                    </a:solidFill>
                  </a:tcPr>
                </a:tc>
                <a:extLst>
                  <a:ext uri="{0D108BD9-81ED-4DB2-BD59-A6C34878D82A}">
                    <a16:rowId xmlns:a16="http://schemas.microsoft.com/office/drawing/2014/main" val="2359475026"/>
                  </a:ext>
                </a:extLst>
              </a:tr>
              <a:tr h="370840">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Analyzing research management practices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Providing training and capacity-building programs</a:t>
                      </a: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Improving project proposal preparation and administration skills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Enhancing participation in international programs</a:t>
                      </a:r>
                    </a:p>
                  </a:txBody>
                  <a:tcPr>
                    <a:solidFill>
                      <a:srgbClr val="ECF2F8"/>
                    </a:solidFill>
                  </a:tcPr>
                </a:tc>
                <a:tc>
                  <a:txBody>
                    <a:bodyPr/>
                    <a:lstStyle/>
                    <a:p>
                      <a:pPr marL="177800" marR="0" lvl="0" indent="-1778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The Gender Equality Plan Advancement vol.2</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(D21, M14)</a:t>
                      </a:r>
                      <a:endPar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177800" marR="0" lvl="0" indent="-1778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Research Management and Administration for TUL – FAQ</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(D22, M21)</a:t>
                      </a:r>
                      <a:endPar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177800" marR="0" lvl="0" indent="-1778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Project application preparation guidelines</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(D23, M26)</a:t>
                      </a:r>
                      <a:endPar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ECF2F8"/>
                    </a:solidFill>
                  </a:tcPr>
                </a:tc>
                <a:extLst>
                  <a:ext uri="{0D108BD9-81ED-4DB2-BD59-A6C34878D82A}">
                    <a16:rowId xmlns:a16="http://schemas.microsoft.com/office/drawing/2014/main" val="3914558194"/>
                  </a:ext>
                </a:extLst>
              </a:tr>
              <a:tr h="370840">
                <a:tc>
                  <a:txBody>
                    <a:bodyPr/>
                    <a:lstStyle/>
                    <a:p>
                      <a:r>
                        <a:rPr lang="pl-PL" b="1" dirty="0" err="1">
                          <a:solidFill>
                            <a:schemeClr val="bg1"/>
                          </a:solidFill>
                        </a:rPr>
                        <a:t>Other</a:t>
                      </a:r>
                      <a:r>
                        <a:rPr lang="pl-PL" b="1" dirty="0">
                          <a:solidFill>
                            <a:schemeClr val="bg1"/>
                          </a:solidFill>
                        </a:rPr>
                        <a:t> </a:t>
                      </a:r>
                      <a:r>
                        <a:rPr lang="pl-PL" b="1" dirty="0" err="1">
                          <a:solidFill>
                            <a:schemeClr val="bg1"/>
                          </a:solidFill>
                        </a:rPr>
                        <a:t>Activities</a:t>
                      </a:r>
                      <a:endParaRPr lang="en-US" b="1" dirty="0">
                        <a:solidFill>
                          <a:schemeClr val="bg1"/>
                        </a:solidFill>
                      </a:endParaRPr>
                    </a:p>
                  </a:txBody>
                  <a:tcPr>
                    <a:solidFill>
                      <a:srgbClr val="A4BFDC"/>
                    </a:solidFill>
                  </a:tcPr>
                </a:tc>
                <a:tc>
                  <a:txBody>
                    <a:bodyPr/>
                    <a:lstStyle/>
                    <a:p>
                      <a:endParaRPr lang="en-US" b="1" dirty="0">
                        <a:solidFill>
                          <a:schemeClr val="bg1"/>
                        </a:solidFill>
                      </a:endParaRPr>
                    </a:p>
                  </a:txBody>
                  <a:tcPr>
                    <a:solidFill>
                      <a:srgbClr val="A4BFDC"/>
                    </a:solidFill>
                  </a:tcPr>
                </a:tc>
                <a:extLst>
                  <a:ext uri="{0D108BD9-81ED-4DB2-BD59-A6C34878D82A}">
                    <a16:rowId xmlns:a16="http://schemas.microsoft.com/office/drawing/2014/main" val="3297642105"/>
                  </a:ext>
                </a:extLst>
              </a:tr>
              <a:tr h="741680">
                <a:tc gridSpan="2">
                  <a:txBody>
                    <a:bodyPr/>
                    <a:lstStyle/>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Seminar: "Strengthening research management and administration; experience and prospects" (2-day event at TUL for 50 participants, remote mode option).</a:t>
                      </a:r>
                      <a:endPar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Visits: 3x 1-day visits of the </a:t>
                      </a:r>
                      <a:r>
                        <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TUL </a:t>
                      </a:r>
                      <a:r>
                        <a:rPr lang="pl-PL" sz="12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academic</a:t>
                      </a:r>
                      <a:r>
                        <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a:t>
                      </a:r>
                      <a:r>
                        <a:rPr lang="pl-PL" sz="1200" b="0"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leadership</a:t>
                      </a:r>
                      <a:r>
                        <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a:t>
                      </a: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to each advanced partner.</a:t>
                      </a:r>
                      <a:endPar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Workshops: 3x 3-hour workshops in the form of videoconferences.</a:t>
                      </a:r>
                      <a:endPar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Joint Summer School: "Effective Management of EU Projects within Horizon Europe: From Concept to Success" (5 days, each day 5 hours of classes) at UCAV </a:t>
                      </a:r>
                      <a:endPar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Project Applications: Preparation and submission of 2 international research grants</a:t>
                      </a:r>
                    </a:p>
                  </a:txBody>
                  <a:tcPr>
                    <a:solidFill>
                      <a:srgbClr val="ECF2F8"/>
                    </a:solidFill>
                  </a:tcPr>
                </a:tc>
                <a:tc hMerge="1">
                  <a:txBody>
                    <a:bodyPr/>
                    <a:lstStyle/>
                    <a:p>
                      <a:pPr marL="285750" indent="-285750">
                        <a:buFont typeface="Arial" panose="020B0604020202020204" pitchFamily="34" charset="0"/>
                        <a:buChar char="•"/>
                      </a:pPr>
                      <a:endPar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ECF2F8"/>
                    </a:solidFill>
                  </a:tcPr>
                </a:tc>
                <a:extLst>
                  <a:ext uri="{0D108BD9-81ED-4DB2-BD59-A6C34878D82A}">
                    <a16:rowId xmlns:a16="http://schemas.microsoft.com/office/drawing/2014/main" val="2076708992"/>
                  </a:ext>
                </a:extLst>
              </a:tr>
            </a:tbl>
          </a:graphicData>
        </a:graphic>
      </p:graphicFrame>
      <p:sp>
        <p:nvSpPr>
          <p:cNvPr id="7" name="Prostokąt 6">
            <a:extLst>
              <a:ext uri="{FF2B5EF4-FFF2-40B4-BE49-F238E27FC236}">
                <a16:creationId xmlns:a16="http://schemas.microsoft.com/office/drawing/2014/main" id="{7339B130-DCDD-4C5A-A02F-3E39BF4F888C}"/>
              </a:ext>
            </a:extLst>
          </p:cNvPr>
          <p:cNvSpPr/>
          <p:nvPr/>
        </p:nvSpPr>
        <p:spPr>
          <a:xfrm>
            <a:off x="207108" y="723725"/>
            <a:ext cx="8768939" cy="954107"/>
          </a:xfrm>
          <a:prstGeom prst="rect">
            <a:avLst/>
          </a:prstGeom>
        </p:spPr>
        <p:txBody>
          <a:bodyPr wrap="square">
            <a:spAutoFit/>
          </a:bodyPr>
          <a:lstStyle/>
          <a:p>
            <a:r>
              <a:rPr lang="en-US" b="1" i="1" dirty="0">
                <a:latin typeface="Calibri" panose="020F0502020204030204" pitchFamily="34" charset="0"/>
                <a:cs typeface="Calibri" panose="020F0502020204030204" pitchFamily="34" charset="0"/>
              </a:rPr>
              <a:t>To strengthen the research management and administrative skills of TUL employees by studying the specifics of research management and administration in advanced partner institutions, improving the preparation of project applications, project management/administration skills, and increasing participation in the project under the Horizon Europe program and other international programs.</a:t>
            </a:r>
          </a:p>
        </p:txBody>
      </p:sp>
    </p:spTree>
    <p:extLst>
      <p:ext uri="{BB962C8B-B14F-4D97-AF65-F5344CB8AC3E}">
        <p14:creationId xmlns:p14="http://schemas.microsoft.com/office/powerpoint/2010/main" val="24657578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0"/>
            <a:ext cx="9144000" cy="712286"/>
          </a:xfrm>
          <a:prstGeom prst="rect">
            <a:avLst/>
          </a:prstGeom>
          <a:solidFill>
            <a:srgbClr val="67707A"/>
          </a:solidFill>
          <a:ln>
            <a:noFill/>
          </a:ln>
        </p:spPr>
        <p:txBody>
          <a:bodyPr spcFirstLastPara="1" wrap="square" lIns="91425" tIns="45700" rIns="91425" bIns="45700" anchor="ctr" anchorCtr="0">
            <a:normAutofit/>
          </a:bodyPr>
          <a:lstStyle/>
          <a:p>
            <a:pPr lvl="0" algn="ctr">
              <a:buClr>
                <a:schemeClr val="dk1"/>
              </a:buClr>
              <a:buSzPts val="3780"/>
            </a:pPr>
            <a:r>
              <a:rPr lang="en-US" sz="2000" b="1" dirty="0">
                <a:solidFill>
                  <a:schemeClr val="lt1"/>
                </a:solidFill>
                <a:latin typeface="Calibri" panose="020F0502020204030204" pitchFamily="34" charset="0"/>
                <a:cs typeface="Calibri" panose="020F0502020204030204" pitchFamily="34" charset="0"/>
                <a:sym typeface="Calibri"/>
              </a:rPr>
              <a:t>WP6: Strengthening Research Management and Administrative Skills</a:t>
            </a:r>
            <a:br>
              <a:rPr lang="en-US" sz="2000" b="1" dirty="0">
                <a:solidFill>
                  <a:schemeClr val="lt1"/>
                </a:solidFill>
                <a:latin typeface="Calibri" panose="020F0502020204030204" pitchFamily="34" charset="0"/>
                <a:cs typeface="Calibri" panose="020F0502020204030204" pitchFamily="34" charset="0"/>
                <a:sym typeface="Calibri"/>
              </a:rPr>
            </a:br>
            <a:r>
              <a:rPr lang="en" sz="1800" dirty="0">
                <a:solidFill>
                  <a:schemeClr val="lt1"/>
                </a:solidFill>
                <a:latin typeface="Comfortaa"/>
                <a:ea typeface="Comfortaa"/>
                <a:cs typeface="Comfortaa"/>
                <a:sym typeface="Comfortaa"/>
              </a:rPr>
              <a:t>AI</a:t>
            </a:r>
            <a:r>
              <a:rPr lang="en" sz="1800" dirty="0">
                <a:solidFill>
                  <a:srgbClr val="49CFAE"/>
                </a:solidFill>
                <a:latin typeface="Comfortaa"/>
                <a:ea typeface="Comfortaa"/>
                <a:cs typeface="Comfortaa"/>
                <a:sym typeface="Comfortaa"/>
              </a:rPr>
              <a:t>design</a:t>
            </a:r>
            <a:r>
              <a:rPr lang="en" sz="1800" dirty="0">
                <a:solidFill>
                  <a:schemeClr val="lt1"/>
                </a:solidFill>
                <a:latin typeface="Comfortaa"/>
                <a:ea typeface="Comfortaa"/>
                <a:cs typeface="Comfortaa"/>
                <a:sym typeface="Comfortaa"/>
              </a:rPr>
              <a:t>TEX</a:t>
            </a:r>
            <a:endParaRPr sz="1400" dirty="0">
              <a:solidFill>
                <a:schemeClr val="lt1"/>
              </a:solidFill>
              <a:latin typeface="Calibri" panose="020F0502020204030204" pitchFamily="34" charset="0"/>
              <a:cs typeface="Calibri" panose="020F0502020204030204" pitchFamily="34" charset="0"/>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78083"/>
            <a:ext cx="1762326" cy="365417"/>
          </a:xfrm>
          <a:prstGeom prst="rect">
            <a:avLst/>
          </a:prstGeom>
        </p:spPr>
      </p:pic>
      <p:graphicFrame>
        <p:nvGraphicFramePr>
          <p:cNvPr id="8" name="Tabela 7">
            <a:extLst>
              <a:ext uri="{FF2B5EF4-FFF2-40B4-BE49-F238E27FC236}">
                <a16:creationId xmlns:a16="http://schemas.microsoft.com/office/drawing/2014/main" id="{63C1E15E-58C6-42F8-8357-0DEA807B441C}"/>
              </a:ext>
            </a:extLst>
          </p:cNvPr>
          <p:cNvGraphicFramePr>
            <a:graphicFrameLocks noGrp="1"/>
          </p:cNvGraphicFramePr>
          <p:nvPr>
            <p:extLst>
              <p:ext uri="{D42A27DB-BD31-4B8C-83A1-F6EECF244321}">
                <p14:modId xmlns:p14="http://schemas.microsoft.com/office/powerpoint/2010/main" val="3206410342"/>
              </p:ext>
            </p:extLst>
          </p:nvPr>
        </p:nvGraphicFramePr>
        <p:xfrm>
          <a:off x="383919" y="823856"/>
          <a:ext cx="8563667" cy="3601720"/>
        </p:xfrm>
        <a:graphic>
          <a:graphicData uri="http://schemas.openxmlformats.org/drawingml/2006/table">
            <a:tbl>
              <a:tblPr firstRow="1" bandRow="1">
                <a:tableStyleId>{7DF18680-E054-41AD-8BC1-D1AEF772440D}</a:tableStyleId>
              </a:tblPr>
              <a:tblGrid>
                <a:gridCol w="1047717">
                  <a:extLst>
                    <a:ext uri="{9D8B030D-6E8A-4147-A177-3AD203B41FA5}">
                      <a16:colId xmlns:a16="http://schemas.microsoft.com/office/drawing/2014/main" val="1912332186"/>
                    </a:ext>
                  </a:extLst>
                </a:gridCol>
                <a:gridCol w="7515950">
                  <a:extLst>
                    <a:ext uri="{9D8B030D-6E8A-4147-A177-3AD203B41FA5}">
                      <a16:colId xmlns:a16="http://schemas.microsoft.com/office/drawing/2014/main" val="4273314559"/>
                    </a:ext>
                  </a:extLst>
                </a:gridCol>
              </a:tblGrid>
              <a:tr h="370840">
                <a:tc>
                  <a:txBody>
                    <a:bodyPr/>
                    <a:lstStyle/>
                    <a:p>
                      <a:r>
                        <a:rPr lang="pl-PL" b="1" dirty="0">
                          <a:solidFill>
                            <a:schemeClr val="bg1"/>
                          </a:solidFill>
                        </a:rPr>
                        <a:t>Partner:</a:t>
                      </a:r>
                      <a:endParaRPr lang="en-US" b="1" dirty="0">
                        <a:solidFill>
                          <a:schemeClr val="bg1"/>
                        </a:solidFill>
                      </a:endParaRPr>
                    </a:p>
                  </a:txBody>
                  <a:tcPr>
                    <a:solidFill>
                      <a:srgbClr val="A4BFDC"/>
                    </a:solidFill>
                  </a:tcPr>
                </a:tc>
                <a:tc>
                  <a:txBody>
                    <a:bodyPr/>
                    <a:lstStyle/>
                    <a:p>
                      <a:r>
                        <a:rPr lang="en-US" b="1" dirty="0">
                          <a:solidFill>
                            <a:schemeClr val="bg1"/>
                          </a:solidFill>
                        </a:rPr>
                        <a:t>Responsibilities:</a:t>
                      </a:r>
                    </a:p>
                  </a:txBody>
                  <a:tcPr>
                    <a:solidFill>
                      <a:srgbClr val="A4BFDC"/>
                    </a:solidFill>
                  </a:tcPr>
                </a:tc>
                <a:extLst>
                  <a:ext uri="{0D108BD9-81ED-4DB2-BD59-A6C34878D82A}">
                    <a16:rowId xmlns:a16="http://schemas.microsoft.com/office/drawing/2014/main" val="3297642105"/>
                  </a:ext>
                </a:extLst>
              </a:tr>
              <a:tr h="370840">
                <a:tc>
                  <a:txBody>
                    <a:bodyPr/>
                    <a:lstStyle/>
                    <a:p>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UCAV</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a:t>
                      </a:r>
                      <a:r>
                        <a:rPr lang="pl-PL" sz="1400" b="1" i="0" u="none" strike="noStrike" cap="none" dirty="0" err="1">
                          <a:solidFill>
                            <a:srgbClr val="0D0D0D"/>
                          </a:solidFill>
                          <a:effectLst/>
                          <a:latin typeface="Calibri" panose="020F0502020204030204" pitchFamily="34" charset="0"/>
                          <a:ea typeface="+mn-ea"/>
                          <a:cs typeface="Calibri" panose="020F0502020204030204" pitchFamily="34" charset="0"/>
                          <a:sym typeface="Arial"/>
                        </a:rPr>
                        <a:t>Lead</a:t>
                      </a:r>
                      <a:r>
                        <a:rPr lang="pl-PL"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rPr>
                        <a:t> Partner</a:t>
                      </a:r>
                      <a:endPar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ECF2F8"/>
                    </a:solidFill>
                  </a:tcPr>
                </a:tc>
                <a:tc>
                  <a:txBody>
                    <a:bodyPr/>
                    <a:lstStyle/>
                    <a:p>
                      <a:pPr marL="285750" indent="-285750">
                        <a:buFont typeface="Arial" panose="020B0604020202020204" pitchFamily="34" charset="0"/>
                        <a:buChar cha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Developing and delivering training programs to enhance TUL employees' research management and administrative skills.</a:t>
                      </a:r>
                      <a:endPar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Providing expert trainers and mentors from UCAV and advanced partners.</a:t>
                      </a:r>
                      <a:endPar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Organizing the workshop at UCAV, the Joint Summer School in Poland, and the seminar at TUL.</a:t>
                      </a:r>
                    </a:p>
                  </a:txBody>
                  <a:tcPr>
                    <a:solidFill>
                      <a:srgbClr val="ECF2F8"/>
                    </a:solidFill>
                  </a:tcPr>
                </a:tc>
                <a:extLst>
                  <a:ext uri="{0D108BD9-81ED-4DB2-BD59-A6C34878D82A}">
                    <a16:rowId xmlns:a16="http://schemas.microsoft.com/office/drawing/2014/main" val="2076368498"/>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pl-PL"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rPr>
                        <a:t>TUL:</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ECF2F8"/>
                    </a:solidFill>
                  </a:tcPr>
                </a:tc>
                <a:tc>
                  <a:txBody>
                    <a:bodyPr/>
                    <a:lstStyle/>
                    <a:p>
                      <a:pPr marL="285750" indent="-285750">
                        <a:buFont typeface="Arial" panose="020B0604020202020204" pitchFamily="34" charset="0"/>
                        <a:buChar cha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Leading the study tour of TUL researchers to foreign Twinning Partners.</a:t>
                      </a:r>
                      <a:endPar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Analyzing research management and administration practices at advanced partner institutions.</a:t>
                      </a:r>
                      <a:endPar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Identifying best practices, processes, tools, and organizational structures for research management and administration.</a:t>
                      </a:r>
                      <a:endPar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Preparing the “Research Management and Administration for TUL – FAQ” and contributing to the “Gender Equality Plan Advancement vol.2.”</a:t>
                      </a:r>
                      <a:endPar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Facilitating TUL’s participation in the Horizon Europe program and other international programs by jointly preparing 2 scientific projects.</a:t>
                      </a:r>
                      <a:endPar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ECF2F8"/>
                    </a:solidFill>
                  </a:tcPr>
                </a:tc>
                <a:extLst>
                  <a:ext uri="{0D108BD9-81ED-4DB2-BD59-A6C34878D82A}">
                    <a16:rowId xmlns:a16="http://schemas.microsoft.com/office/drawing/2014/main" val="2076708992"/>
                  </a:ext>
                </a:extLst>
              </a:tr>
              <a:tr h="844924">
                <a:tc>
                  <a:txBody>
                    <a:bodyPr/>
                    <a:lstStyle/>
                    <a:p>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UiS</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a:t>
                      </a:r>
                      <a:endPar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r>
                        <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GU</a:t>
                      </a:r>
                      <a:r>
                        <a:rPr lang="pl-PL"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 </a:t>
                      </a:r>
                      <a:r>
                        <a:rPr lang="en-US" sz="11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Support Role in Task 6.1 &amp; Task 6.3</a:t>
                      </a:r>
                      <a:endParaRPr lang="en-US" sz="14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txBody>
                  <a:tcPr>
                    <a:solidFill>
                      <a:srgbClr val="ECF2F8"/>
                    </a:solidFill>
                  </a:tcPr>
                </a:tc>
                <a:tc>
                  <a:txBody>
                    <a:bodyPr/>
                    <a:lstStyle/>
                    <a:p>
                      <a:pPr marL="285750" indent="-285750">
                        <a:buFont typeface="Arial" panose="020B0604020202020204" pitchFamily="34" charset="0"/>
                        <a:buChar cha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Providing best practices and organizational insights related to research management and administration.</a:t>
                      </a:r>
                      <a:endPar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Supporting TUL in identifying appropriate calls for proposals and developing project ideas.</a:t>
                      </a:r>
                      <a:endParaRPr lang="pl-PL"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endParaRPr>
                    </a:p>
                    <a:p>
                      <a:pPr marL="285750" indent="-285750">
                        <a:buFont typeface="Arial" panose="020B0604020202020204" pitchFamily="34" charset="0"/>
                        <a:buChar char="•"/>
                      </a:pPr>
                      <a:r>
                        <a:rPr lang="en-US" sz="1200" b="0" i="0" u="none" strike="noStrike" cap="none" dirty="0">
                          <a:solidFill>
                            <a:srgbClr val="0D0D0D"/>
                          </a:solidFill>
                          <a:effectLst/>
                          <a:latin typeface="Calibri" panose="020F0502020204030204" pitchFamily="34" charset="0"/>
                          <a:ea typeface="+mn-ea"/>
                          <a:cs typeface="Calibri" panose="020F0502020204030204" pitchFamily="34" charset="0"/>
                          <a:sym typeface="Arial"/>
                        </a:rPr>
                        <a:t>Assisting in the preparation of project applications and supporting TUL’s increased participation in international programs.</a:t>
                      </a:r>
                    </a:p>
                  </a:txBody>
                  <a:tcPr>
                    <a:solidFill>
                      <a:srgbClr val="ECF2F8"/>
                    </a:solidFill>
                  </a:tcPr>
                </a:tc>
                <a:extLst>
                  <a:ext uri="{0D108BD9-81ED-4DB2-BD59-A6C34878D82A}">
                    <a16:rowId xmlns:a16="http://schemas.microsoft.com/office/drawing/2014/main" val="2211126433"/>
                  </a:ext>
                </a:extLst>
              </a:tr>
            </a:tbl>
          </a:graphicData>
        </a:graphic>
      </p:graphicFrame>
    </p:spTree>
    <p:extLst>
      <p:ext uri="{BB962C8B-B14F-4D97-AF65-F5344CB8AC3E}">
        <p14:creationId xmlns:p14="http://schemas.microsoft.com/office/powerpoint/2010/main" val="7464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0"/>
            <a:ext cx="9144000" cy="712286"/>
          </a:xfrm>
          <a:prstGeom prst="rect">
            <a:avLst/>
          </a:prstGeom>
          <a:solidFill>
            <a:srgbClr val="67707A"/>
          </a:solidFill>
          <a:ln>
            <a:noFill/>
          </a:ln>
        </p:spPr>
        <p:txBody>
          <a:bodyPr spcFirstLastPara="1" wrap="square" lIns="91425" tIns="45700" rIns="91425" bIns="45700" anchor="ctr" anchorCtr="0">
            <a:normAutofit/>
          </a:bodyPr>
          <a:lstStyle/>
          <a:p>
            <a:pPr lvl="0" algn="ctr">
              <a:buClr>
                <a:schemeClr val="dk1"/>
              </a:buClr>
              <a:buSzPts val="3780"/>
            </a:pPr>
            <a:r>
              <a:rPr lang="pl-PL" sz="2000" b="1" dirty="0">
                <a:solidFill>
                  <a:schemeClr val="lt1"/>
                </a:solidFill>
                <a:latin typeface="Calibri" panose="020F0502020204030204" pitchFamily="34" charset="0"/>
                <a:cs typeface="Calibri" panose="020F0502020204030204" pitchFamily="34" charset="0"/>
                <a:sym typeface="Calibri"/>
              </a:rPr>
              <a:t>List of </a:t>
            </a:r>
            <a:r>
              <a:rPr lang="pl-PL" sz="2000" b="1" dirty="0" err="1">
                <a:solidFill>
                  <a:schemeClr val="lt1"/>
                </a:solidFill>
                <a:latin typeface="Calibri" panose="020F0502020204030204" pitchFamily="34" charset="0"/>
                <a:cs typeface="Calibri" panose="020F0502020204030204" pitchFamily="34" charset="0"/>
                <a:sym typeface="Calibri"/>
              </a:rPr>
              <a:t>Milestones</a:t>
            </a:r>
            <a:endParaRPr sz="1400" dirty="0">
              <a:solidFill>
                <a:schemeClr val="lt1"/>
              </a:solidFill>
              <a:latin typeface="Calibri" panose="020F0502020204030204" pitchFamily="34" charset="0"/>
              <a:cs typeface="Calibri" panose="020F0502020204030204" pitchFamily="34" charset="0"/>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78083"/>
            <a:ext cx="1762326" cy="365417"/>
          </a:xfrm>
          <a:prstGeom prst="rect">
            <a:avLst/>
          </a:prstGeom>
        </p:spPr>
      </p:pic>
      <p:pic>
        <p:nvPicPr>
          <p:cNvPr id="9" name="Obraz 8">
            <a:extLst>
              <a:ext uri="{FF2B5EF4-FFF2-40B4-BE49-F238E27FC236}">
                <a16:creationId xmlns:a16="http://schemas.microsoft.com/office/drawing/2014/main" id="{503266D7-3BCB-4E79-83DB-D840EC48F386}"/>
              </a:ext>
            </a:extLst>
          </p:cNvPr>
          <p:cNvPicPr>
            <a:picLocks noChangeAspect="1"/>
          </p:cNvPicPr>
          <p:nvPr/>
        </p:nvPicPr>
        <p:blipFill>
          <a:blip r:embed="rId4"/>
          <a:stretch>
            <a:fillRect/>
          </a:stretch>
        </p:blipFill>
        <p:spPr>
          <a:xfrm>
            <a:off x="-1" y="192505"/>
            <a:ext cx="9084307" cy="4585578"/>
          </a:xfrm>
          <a:prstGeom prst="rect">
            <a:avLst/>
          </a:prstGeom>
        </p:spPr>
      </p:pic>
    </p:spTree>
    <p:extLst>
      <p:ext uri="{BB962C8B-B14F-4D97-AF65-F5344CB8AC3E}">
        <p14:creationId xmlns:p14="http://schemas.microsoft.com/office/powerpoint/2010/main" val="18804014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0" y="0"/>
            <a:ext cx="9144000" cy="712286"/>
          </a:xfrm>
          <a:prstGeom prst="rect">
            <a:avLst/>
          </a:prstGeom>
          <a:solidFill>
            <a:srgbClr val="67707A"/>
          </a:solidFill>
          <a:ln>
            <a:noFill/>
          </a:ln>
        </p:spPr>
        <p:txBody>
          <a:bodyPr spcFirstLastPara="1" wrap="square" lIns="91425" tIns="45700" rIns="91425" bIns="45700" anchor="ctr" anchorCtr="0">
            <a:normAutofit/>
          </a:bodyPr>
          <a:lstStyle/>
          <a:p>
            <a:pPr lvl="0" algn="ctr">
              <a:buClr>
                <a:schemeClr val="dk1"/>
              </a:buClr>
              <a:buSzPts val="3780"/>
            </a:pPr>
            <a:r>
              <a:rPr lang="pl-PL" sz="2000" b="1" dirty="0">
                <a:solidFill>
                  <a:schemeClr val="lt1"/>
                </a:solidFill>
                <a:latin typeface="Calibri" panose="020F0502020204030204" pitchFamily="34" charset="0"/>
                <a:cs typeface="Calibri" panose="020F0502020204030204" pitchFamily="34" charset="0"/>
                <a:sym typeface="Calibri"/>
              </a:rPr>
              <a:t>List of </a:t>
            </a:r>
            <a:r>
              <a:rPr lang="pl-PL" sz="2000" b="1" dirty="0" err="1">
                <a:solidFill>
                  <a:schemeClr val="lt1"/>
                </a:solidFill>
                <a:latin typeface="Calibri" panose="020F0502020204030204" pitchFamily="34" charset="0"/>
                <a:cs typeface="Calibri" panose="020F0502020204030204" pitchFamily="34" charset="0"/>
                <a:sym typeface="Calibri"/>
              </a:rPr>
              <a:t>Milestones</a:t>
            </a:r>
            <a:endParaRPr sz="1400" dirty="0">
              <a:solidFill>
                <a:schemeClr val="lt1"/>
              </a:solidFill>
              <a:latin typeface="Calibri" panose="020F0502020204030204" pitchFamily="34" charset="0"/>
              <a:cs typeface="Calibri" panose="020F0502020204030204" pitchFamily="34" charset="0"/>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81674" y="4778083"/>
            <a:ext cx="1762326" cy="365417"/>
          </a:xfrm>
          <a:prstGeom prst="rect">
            <a:avLst/>
          </a:prstGeom>
        </p:spPr>
      </p:pic>
      <p:graphicFrame>
        <p:nvGraphicFramePr>
          <p:cNvPr id="7" name="Tabela 6">
            <a:extLst>
              <a:ext uri="{FF2B5EF4-FFF2-40B4-BE49-F238E27FC236}">
                <a16:creationId xmlns:a16="http://schemas.microsoft.com/office/drawing/2014/main" id="{1B1D5BEF-D917-457D-B7F7-9E8AA511DAD2}"/>
              </a:ext>
            </a:extLst>
          </p:cNvPr>
          <p:cNvGraphicFramePr>
            <a:graphicFrameLocks noGrp="1"/>
          </p:cNvGraphicFramePr>
          <p:nvPr>
            <p:extLst>
              <p:ext uri="{D42A27DB-BD31-4B8C-83A1-F6EECF244321}">
                <p14:modId xmlns:p14="http://schemas.microsoft.com/office/powerpoint/2010/main" val="3486061869"/>
              </p:ext>
            </p:extLst>
          </p:nvPr>
        </p:nvGraphicFramePr>
        <p:xfrm>
          <a:off x="152401" y="774327"/>
          <a:ext cx="8903367" cy="4192057"/>
        </p:xfrm>
        <a:graphic>
          <a:graphicData uri="http://schemas.openxmlformats.org/drawingml/2006/table">
            <a:tbl>
              <a:tblPr firstRow="1" firstCol="1" lastRow="1" lastCol="1" bandRow="1" bandCol="1"/>
              <a:tblGrid>
                <a:gridCol w="946483">
                  <a:extLst>
                    <a:ext uri="{9D8B030D-6E8A-4147-A177-3AD203B41FA5}">
                      <a16:colId xmlns:a16="http://schemas.microsoft.com/office/drawing/2014/main" val="1006438300"/>
                    </a:ext>
                  </a:extLst>
                </a:gridCol>
                <a:gridCol w="4311850">
                  <a:extLst>
                    <a:ext uri="{9D8B030D-6E8A-4147-A177-3AD203B41FA5}">
                      <a16:colId xmlns:a16="http://schemas.microsoft.com/office/drawing/2014/main" val="1246590367"/>
                    </a:ext>
                  </a:extLst>
                </a:gridCol>
                <a:gridCol w="909869">
                  <a:extLst>
                    <a:ext uri="{9D8B030D-6E8A-4147-A177-3AD203B41FA5}">
                      <a16:colId xmlns:a16="http://schemas.microsoft.com/office/drawing/2014/main" val="2151191494"/>
                    </a:ext>
                  </a:extLst>
                </a:gridCol>
                <a:gridCol w="1033902">
                  <a:extLst>
                    <a:ext uri="{9D8B030D-6E8A-4147-A177-3AD203B41FA5}">
                      <a16:colId xmlns:a16="http://schemas.microsoft.com/office/drawing/2014/main" val="1763440653"/>
                    </a:ext>
                  </a:extLst>
                </a:gridCol>
                <a:gridCol w="1701263">
                  <a:extLst>
                    <a:ext uri="{9D8B030D-6E8A-4147-A177-3AD203B41FA5}">
                      <a16:colId xmlns:a16="http://schemas.microsoft.com/office/drawing/2014/main" val="1905429276"/>
                    </a:ext>
                  </a:extLst>
                </a:gridCol>
              </a:tblGrid>
              <a:tr h="475535">
                <a:tc>
                  <a:txBody>
                    <a:bodyPr/>
                    <a:lstStyle/>
                    <a:p>
                      <a:pPr algn="ctr">
                        <a:lnSpc>
                          <a:spcPct val="107000"/>
                        </a:lnSpc>
                        <a:spcAft>
                          <a:spcPts val="0"/>
                        </a:spcAft>
                      </a:pPr>
                      <a:r>
                        <a:rPr lang="en-GB" sz="1050" b="1" dirty="0">
                          <a:solidFill>
                            <a:srgbClr val="FFFFFF"/>
                          </a:solidFill>
                          <a:effectLst/>
                          <a:latin typeface="+mj-lt"/>
                          <a:ea typeface="Times New Roman" panose="02020603050405020304" pitchFamily="18" charset="0"/>
                          <a:cs typeface="Times New Roman" panose="02020603050405020304" pitchFamily="18" charset="0"/>
                        </a:rPr>
                        <a:t>Milestone number</a:t>
                      </a:r>
                      <a:endParaRPr lang="en-US" sz="105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en-GB" sz="1050" b="1" dirty="0">
                          <a:solidFill>
                            <a:srgbClr val="FFFFFF"/>
                          </a:solidFill>
                          <a:effectLst/>
                          <a:latin typeface="+mj-lt"/>
                          <a:ea typeface="Times New Roman" panose="02020603050405020304" pitchFamily="18" charset="0"/>
                          <a:cs typeface="Times New Roman" panose="02020603050405020304" pitchFamily="18" charset="0"/>
                        </a:rPr>
                        <a:t>Milestone name/deliverables</a:t>
                      </a:r>
                      <a:endParaRPr lang="en-US" sz="105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en-GB" sz="1050" b="1" dirty="0">
                          <a:solidFill>
                            <a:srgbClr val="FFFFFF"/>
                          </a:solidFill>
                          <a:effectLst/>
                          <a:latin typeface="+mj-lt"/>
                          <a:ea typeface="Times New Roman" panose="02020603050405020304" pitchFamily="18" charset="0"/>
                          <a:cs typeface="Times New Roman" panose="02020603050405020304" pitchFamily="18" charset="0"/>
                        </a:rPr>
                        <a:t>Related WP</a:t>
                      </a:r>
                      <a:endParaRPr lang="en-US" sz="105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en-GB" sz="1050" b="1" dirty="0">
                          <a:solidFill>
                            <a:srgbClr val="FFFFFF"/>
                          </a:solidFill>
                          <a:effectLst/>
                          <a:latin typeface="+mj-lt"/>
                          <a:ea typeface="Times New Roman" panose="02020603050405020304" pitchFamily="18" charset="0"/>
                          <a:cs typeface="Times New Roman" panose="02020603050405020304" pitchFamily="18" charset="0"/>
                        </a:rPr>
                        <a:t>Due date (in month)</a:t>
                      </a:r>
                      <a:endParaRPr lang="en-US" sz="105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en-GB" sz="1050" b="1" dirty="0">
                          <a:solidFill>
                            <a:srgbClr val="FFFFFF"/>
                          </a:solidFill>
                          <a:effectLst/>
                          <a:latin typeface="+mj-lt"/>
                          <a:ea typeface="Times New Roman" panose="02020603050405020304" pitchFamily="18" charset="0"/>
                          <a:cs typeface="Times New Roman" panose="02020603050405020304" pitchFamily="18" charset="0"/>
                        </a:rPr>
                        <a:t>Means of verification</a:t>
                      </a:r>
                      <a:endParaRPr lang="en-US" sz="105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701187016"/>
                  </a:ext>
                </a:extLst>
              </a:tr>
              <a:tr h="314398">
                <a:tc>
                  <a:txBody>
                    <a:bodyPr/>
                    <a:lstStyle/>
                    <a:p>
                      <a:pPr algn="ctr">
                        <a:lnSpc>
                          <a:spcPct val="107000"/>
                        </a:lnSpc>
                        <a:spcAft>
                          <a:spcPts val="0"/>
                        </a:spcAft>
                      </a:pPr>
                      <a:r>
                        <a:rPr lang="en-GB" sz="1200" b="1" dirty="0">
                          <a:effectLst/>
                          <a:latin typeface="+mj-lt"/>
                          <a:ea typeface="Times New Roman" panose="02020603050405020304" pitchFamily="18" charset="0"/>
                          <a:cs typeface="Times New Roman" panose="02020603050405020304" pitchFamily="18" charset="0"/>
                        </a:rPr>
                        <a:t>M1</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Project Organization and Management Plan (D.1)</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WP1</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3</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document</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82057662"/>
                  </a:ext>
                </a:extLst>
              </a:tr>
              <a:tr h="475535">
                <a:tc>
                  <a:txBody>
                    <a:bodyPr/>
                    <a:lstStyle/>
                    <a:p>
                      <a:pPr algn="ctr">
                        <a:lnSpc>
                          <a:spcPct val="107000"/>
                        </a:lnSpc>
                        <a:spcAft>
                          <a:spcPts val="0"/>
                        </a:spcAft>
                      </a:pPr>
                      <a:r>
                        <a:rPr lang="en-GB" sz="1200" b="1" dirty="0">
                          <a:effectLst/>
                          <a:latin typeface="+mj-lt"/>
                          <a:ea typeface="Times New Roman" panose="02020603050405020304" pitchFamily="18" charset="0"/>
                          <a:cs typeface="Times New Roman" panose="02020603050405020304" pitchFamily="18" charset="0"/>
                        </a:rPr>
                        <a:t>M2</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Website with Online communication platform for collaboration and information sharing (D.3)</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WP2</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6</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on project website</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7687968"/>
                  </a:ext>
                </a:extLst>
              </a:tr>
              <a:tr h="262247">
                <a:tc>
                  <a:txBody>
                    <a:bodyPr/>
                    <a:lstStyle/>
                    <a:p>
                      <a:pPr algn="ctr">
                        <a:lnSpc>
                          <a:spcPct val="107000"/>
                        </a:lnSpc>
                        <a:spcAft>
                          <a:spcPts val="0"/>
                        </a:spcAft>
                      </a:pPr>
                      <a:r>
                        <a:rPr lang="en-GB" sz="1200" b="1">
                          <a:effectLst/>
                          <a:latin typeface="+mj-lt"/>
                          <a:ea typeface="Times New Roman" panose="02020603050405020304" pitchFamily="18" charset="0"/>
                          <a:cs typeface="Times New Roman" panose="02020603050405020304" pitchFamily="18" charset="0"/>
                        </a:rPr>
                        <a:t>M3</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Future Vision Plan (D.4)</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WP2</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36</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document</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4241602"/>
                  </a:ext>
                </a:extLst>
              </a:tr>
              <a:tr h="450227">
                <a:tc>
                  <a:txBody>
                    <a:bodyPr/>
                    <a:lstStyle/>
                    <a:p>
                      <a:pPr algn="ctr">
                        <a:lnSpc>
                          <a:spcPct val="107000"/>
                        </a:lnSpc>
                        <a:spcAft>
                          <a:spcPts val="0"/>
                        </a:spcAft>
                      </a:pPr>
                      <a:r>
                        <a:rPr lang="en-GB" sz="1200" b="1">
                          <a:effectLst/>
                          <a:latin typeface="+mj-lt"/>
                          <a:ea typeface="Times New Roman" panose="02020603050405020304" pitchFamily="18" charset="0"/>
                          <a:cs typeface="Times New Roman" panose="02020603050405020304" pitchFamily="18" charset="0"/>
                        </a:rPr>
                        <a:t>M4</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Report on short-term expert visits and networking activities accepted by GA (D.5)</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WP2</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3</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document</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4072175"/>
                  </a:ext>
                </a:extLst>
              </a:tr>
              <a:tr h="153259">
                <a:tc>
                  <a:txBody>
                    <a:bodyPr/>
                    <a:lstStyle/>
                    <a:p>
                      <a:pPr algn="ctr">
                        <a:lnSpc>
                          <a:spcPct val="107000"/>
                        </a:lnSpc>
                        <a:spcAft>
                          <a:spcPts val="0"/>
                        </a:spcAft>
                      </a:pPr>
                      <a:r>
                        <a:rPr lang="en-GB" sz="1200" b="1">
                          <a:effectLst/>
                          <a:latin typeface="+mj-lt"/>
                          <a:ea typeface="Times New Roman" panose="02020603050405020304" pitchFamily="18" charset="0"/>
                          <a:cs typeface="Times New Roman" panose="02020603050405020304" pitchFamily="18" charset="0"/>
                        </a:rPr>
                        <a:t>M5</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Strategic Post-Twinning Programme (D.6)</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WP2</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36</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document</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1627305"/>
                  </a:ext>
                </a:extLst>
              </a:tr>
              <a:tr h="314398">
                <a:tc>
                  <a:txBody>
                    <a:bodyPr/>
                    <a:lstStyle/>
                    <a:p>
                      <a:pPr algn="ctr">
                        <a:lnSpc>
                          <a:spcPct val="107000"/>
                        </a:lnSpc>
                        <a:spcAft>
                          <a:spcPts val="0"/>
                        </a:spcAft>
                      </a:pPr>
                      <a:r>
                        <a:rPr lang="en-GB" sz="1200" b="1">
                          <a:effectLst/>
                          <a:latin typeface="+mj-lt"/>
                          <a:ea typeface="Times New Roman" panose="02020603050405020304" pitchFamily="18" charset="0"/>
                          <a:cs typeface="Times New Roman" panose="02020603050405020304" pitchFamily="18" charset="0"/>
                        </a:rPr>
                        <a:t>M6</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Training and Skills Enhancement (D.9, 10, 11, 12, 13)</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WP3</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35</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document</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1343796"/>
                  </a:ext>
                </a:extLst>
              </a:tr>
              <a:tr h="314398">
                <a:tc>
                  <a:txBody>
                    <a:bodyPr/>
                    <a:lstStyle/>
                    <a:p>
                      <a:pPr algn="ctr">
                        <a:lnSpc>
                          <a:spcPct val="107000"/>
                        </a:lnSpc>
                        <a:spcAft>
                          <a:spcPts val="0"/>
                        </a:spcAft>
                      </a:pPr>
                      <a:r>
                        <a:rPr lang="en-GB" sz="1200" b="1">
                          <a:effectLst/>
                          <a:latin typeface="+mj-lt"/>
                          <a:ea typeface="Times New Roman" panose="02020603050405020304" pitchFamily="18" charset="0"/>
                          <a:cs typeface="Times New Roman" panose="02020603050405020304" pitchFamily="18" charset="0"/>
                        </a:rPr>
                        <a:t>M7</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Research Outputs and Innovation (D.14, 15, 16, 17)</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WP4</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34</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document</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7080458"/>
                  </a:ext>
                </a:extLst>
              </a:tr>
              <a:tr h="153259">
                <a:tc>
                  <a:txBody>
                    <a:bodyPr/>
                    <a:lstStyle/>
                    <a:p>
                      <a:pPr algn="ctr">
                        <a:lnSpc>
                          <a:spcPct val="107000"/>
                        </a:lnSpc>
                        <a:spcAft>
                          <a:spcPts val="0"/>
                        </a:spcAft>
                      </a:pPr>
                      <a:r>
                        <a:rPr lang="en-GB" sz="1200" b="1">
                          <a:effectLst/>
                          <a:latin typeface="+mj-lt"/>
                          <a:ea typeface="Times New Roman" panose="02020603050405020304" pitchFamily="18" charset="0"/>
                          <a:cs typeface="Times New Roman" panose="02020603050405020304" pitchFamily="18" charset="0"/>
                        </a:rPr>
                        <a:t>M8</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Circular Economy Loop Strategies (D.18)</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WP4</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36</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document</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4481762"/>
                  </a:ext>
                </a:extLst>
              </a:tr>
              <a:tr h="153259">
                <a:tc>
                  <a:txBody>
                    <a:bodyPr/>
                    <a:lstStyle/>
                    <a:p>
                      <a:pPr algn="ctr">
                        <a:lnSpc>
                          <a:spcPct val="107000"/>
                        </a:lnSpc>
                        <a:spcAft>
                          <a:spcPts val="0"/>
                        </a:spcAft>
                      </a:pPr>
                      <a:r>
                        <a:rPr lang="en-GB" sz="1200" b="1">
                          <a:effectLst/>
                          <a:latin typeface="+mj-lt"/>
                          <a:ea typeface="Times New Roman" panose="02020603050405020304" pitchFamily="18" charset="0"/>
                          <a:cs typeface="Times New Roman" panose="02020603050405020304" pitchFamily="18" charset="0"/>
                        </a:rPr>
                        <a:t>M9</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Educational Campaign and Analysis (D. 19)</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WP5</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36</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document</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7372358"/>
                  </a:ext>
                </a:extLst>
              </a:tr>
              <a:tr h="254535">
                <a:tc>
                  <a:txBody>
                    <a:bodyPr/>
                    <a:lstStyle/>
                    <a:p>
                      <a:pPr algn="ctr">
                        <a:lnSpc>
                          <a:spcPct val="107000"/>
                        </a:lnSpc>
                        <a:spcAft>
                          <a:spcPts val="0"/>
                        </a:spcAft>
                      </a:pPr>
                      <a:r>
                        <a:rPr lang="en-GB" sz="1200" b="1">
                          <a:effectLst/>
                          <a:latin typeface="+mj-lt"/>
                          <a:ea typeface="Times New Roman" panose="02020603050405020304" pitchFamily="18" charset="0"/>
                          <a:cs typeface="Times New Roman" panose="02020603050405020304" pitchFamily="18" charset="0"/>
                        </a:rPr>
                        <a:t>M10</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Knowledge Sharing in Target Countries (D.24)</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WP5</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36</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document</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2849153"/>
                  </a:ext>
                </a:extLst>
              </a:tr>
              <a:tr h="471745">
                <a:tc>
                  <a:txBody>
                    <a:bodyPr/>
                    <a:lstStyle/>
                    <a:p>
                      <a:pPr algn="ctr">
                        <a:lnSpc>
                          <a:spcPct val="107000"/>
                        </a:lnSpc>
                        <a:spcAft>
                          <a:spcPts val="0"/>
                        </a:spcAft>
                      </a:pPr>
                      <a:r>
                        <a:rPr lang="en-GB" sz="1200" b="1">
                          <a:effectLst/>
                          <a:latin typeface="+mj-lt"/>
                          <a:ea typeface="Times New Roman" panose="02020603050405020304" pitchFamily="18" charset="0"/>
                          <a:cs typeface="Times New Roman" panose="02020603050405020304" pitchFamily="18" charset="0"/>
                        </a:rPr>
                        <a:t>M11</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Research Management and Administration for TUL – FAQ (D.22)</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WP6</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21</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document</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3814854"/>
                  </a:ext>
                </a:extLst>
              </a:tr>
              <a:tr h="314398">
                <a:tc>
                  <a:txBody>
                    <a:bodyPr/>
                    <a:lstStyle/>
                    <a:p>
                      <a:pPr algn="ctr">
                        <a:lnSpc>
                          <a:spcPct val="107000"/>
                        </a:lnSpc>
                        <a:spcAft>
                          <a:spcPts val="0"/>
                        </a:spcAft>
                      </a:pPr>
                      <a:r>
                        <a:rPr lang="en-GB" sz="1200" b="1" dirty="0">
                          <a:effectLst/>
                          <a:latin typeface="+mj-lt"/>
                          <a:ea typeface="Times New Roman" panose="02020603050405020304" pitchFamily="18" charset="0"/>
                          <a:cs typeface="Times New Roman" panose="02020603050405020304" pitchFamily="18" charset="0"/>
                        </a:rPr>
                        <a:t>M12</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Application 2 international grants for research projects</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WP6</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mj-lt"/>
                          <a:ea typeface="Times New Roman" panose="02020603050405020304" pitchFamily="18" charset="0"/>
                          <a:cs typeface="Times New Roman" panose="02020603050405020304" pitchFamily="18" charset="0"/>
                        </a:rPr>
                        <a:t>36</a:t>
                      </a:r>
                      <a:endParaRPr lang="en-US" sz="120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mj-lt"/>
                          <a:ea typeface="Times New Roman" panose="02020603050405020304" pitchFamily="18" charset="0"/>
                          <a:cs typeface="Times New Roman" panose="02020603050405020304" pitchFamily="18" charset="0"/>
                        </a:rPr>
                        <a:t>document</a:t>
                      </a:r>
                      <a:endParaRPr lang="en-US" sz="1200" dirty="0">
                        <a:effectLst/>
                        <a:latin typeface="+mj-lt"/>
                        <a:ea typeface="Times New Roman" panose="02020603050405020304" pitchFamily="18" charset="0"/>
                        <a:cs typeface="Times New Roman" panose="02020603050405020304" pitchFamily="18"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741869"/>
                  </a:ext>
                </a:extLst>
              </a:tr>
            </a:tbl>
          </a:graphicData>
        </a:graphic>
      </p:graphicFrame>
    </p:spTree>
    <p:extLst>
      <p:ext uri="{BB962C8B-B14F-4D97-AF65-F5344CB8AC3E}">
        <p14:creationId xmlns:p14="http://schemas.microsoft.com/office/powerpoint/2010/main" val="7276444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4" name="Google Shape;304;p36"/>
          <p:cNvSpPr txBox="1">
            <a:spLocks noGrp="1"/>
          </p:cNvSpPr>
          <p:nvPr>
            <p:ph type="title"/>
          </p:nvPr>
        </p:nvSpPr>
        <p:spPr>
          <a:xfrm>
            <a:off x="-19644" y="0"/>
            <a:ext cx="9144000" cy="421419"/>
          </a:xfrm>
          <a:prstGeom prst="rect">
            <a:avLst/>
          </a:prstGeom>
          <a:solidFill>
            <a:srgbClr val="67707A"/>
          </a:solidFill>
          <a:ln>
            <a:noFill/>
          </a:ln>
        </p:spPr>
        <p:txBody>
          <a:bodyPr spcFirstLastPara="1" wrap="square" lIns="91425" tIns="45700" rIns="91425" bIns="45700" anchor="ctr" anchorCtr="0">
            <a:normAutofit/>
          </a:bodyPr>
          <a:lstStyle/>
          <a:p>
            <a:pPr lvl="0" algn="ctr">
              <a:buClr>
                <a:schemeClr val="dk1"/>
              </a:buClr>
              <a:buSzPts val="3780"/>
            </a:pPr>
            <a:r>
              <a:rPr lang="en-US" sz="1400" b="1" dirty="0">
                <a:solidFill>
                  <a:schemeClr val="lt1"/>
                </a:solidFill>
                <a:latin typeface="Calibri" panose="020F0502020204030204" pitchFamily="34" charset="0"/>
                <a:cs typeface="Calibri" panose="020F0502020204030204" pitchFamily="34" charset="0"/>
              </a:rPr>
              <a:t>Upcoming Activities for the Next Six Months</a:t>
            </a:r>
            <a:endParaRPr sz="1400" b="1" dirty="0">
              <a:solidFill>
                <a:schemeClr val="lt1"/>
              </a:solidFill>
              <a:latin typeface="Calibri" panose="020F0502020204030204" pitchFamily="34" charset="0"/>
              <a:cs typeface="Calibri" panose="020F0502020204030204" pitchFamily="34" charset="0"/>
            </a:endParaRPr>
          </a:p>
        </p:txBody>
      </p:sp>
      <p:pic>
        <p:nvPicPr>
          <p:cNvPr id="5" name="Obraz 4">
            <a:extLst>
              <a:ext uri="{FF2B5EF4-FFF2-40B4-BE49-F238E27FC236}">
                <a16:creationId xmlns:a16="http://schemas.microsoft.com/office/drawing/2014/main" id="{69D49D1E-87D7-4C25-9724-518FE9A8D17C}"/>
              </a:ext>
            </a:extLst>
          </p:cNvPr>
          <p:cNvPicPr>
            <a:picLocks noChangeAspect="1"/>
          </p:cNvPicPr>
          <p:nvPr/>
        </p:nvPicPr>
        <p:blipFill>
          <a:blip r:embed="rId3"/>
          <a:stretch>
            <a:fillRect/>
          </a:stretch>
        </p:blipFill>
        <p:spPr>
          <a:xfrm>
            <a:off x="7362030" y="4778083"/>
            <a:ext cx="1762326" cy="365417"/>
          </a:xfrm>
          <a:prstGeom prst="rect">
            <a:avLst/>
          </a:prstGeom>
        </p:spPr>
      </p:pic>
      <p:graphicFrame>
        <p:nvGraphicFramePr>
          <p:cNvPr id="7" name="Tabela 6">
            <a:extLst>
              <a:ext uri="{FF2B5EF4-FFF2-40B4-BE49-F238E27FC236}">
                <a16:creationId xmlns:a16="http://schemas.microsoft.com/office/drawing/2014/main" id="{1B1D5BEF-D917-457D-B7F7-9E8AA511DAD2}"/>
              </a:ext>
            </a:extLst>
          </p:cNvPr>
          <p:cNvGraphicFramePr>
            <a:graphicFrameLocks noGrp="1"/>
          </p:cNvGraphicFramePr>
          <p:nvPr>
            <p:extLst>
              <p:ext uri="{D42A27DB-BD31-4B8C-83A1-F6EECF244321}">
                <p14:modId xmlns:p14="http://schemas.microsoft.com/office/powerpoint/2010/main" val="1294131368"/>
              </p:ext>
            </p:extLst>
          </p:nvPr>
        </p:nvGraphicFramePr>
        <p:xfrm>
          <a:off x="91868" y="450576"/>
          <a:ext cx="8960264" cy="4510215"/>
        </p:xfrm>
        <a:graphic>
          <a:graphicData uri="http://schemas.openxmlformats.org/drawingml/2006/table">
            <a:tbl>
              <a:tblPr firstRow="1" firstCol="1" lastRow="1" lastCol="1" bandRow="1" bandCol="1"/>
              <a:tblGrid>
                <a:gridCol w="609233">
                  <a:extLst>
                    <a:ext uri="{9D8B030D-6E8A-4147-A177-3AD203B41FA5}">
                      <a16:colId xmlns:a16="http://schemas.microsoft.com/office/drawing/2014/main" val="1006438300"/>
                    </a:ext>
                  </a:extLst>
                </a:gridCol>
                <a:gridCol w="4629342">
                  <a:extLst>
                    <a:ext uri="{9D8B030D-6E8A-4147-A177-3AD203B41FA5}">
                      <a16:colId xmlns:a16="http://schemas.microsoft.com/office/drawing/2014/main" val="1246590367"/>
                    </a:ext>
                  </a:extLst>
                </a:gridCol>
                <a:gridCol w="665852">
                  <a:extLst>
                    <a:ext uri="{9D8B030D-6E8A-4147-A177-3AD203B41FA5}">
                      <a16:colId xmlns:a16="http://schemas.microsoft.com/office/drawing/2014/main" val="2151191494"/>
                    </a:ext>
                  </a:extLst>
                </a:gridCol>
                <a:gridCol w="994768">
                  <a:extLst>
                    <a:ext uri="{9D8B030D-6E8A-4147-A177-3AD203B41FA5}">
                      <a16:colId xmlns:a16="http://schemas.microsoft.com/office/drawing/2014/main" val="2462434334"/>
                    </a:ext>
                  </a:extLst>
                </a:gridCol>
                <a:gridCol w="1071269">
                  <a:extLst>
                    <a:ext uri="{9D8B030D-6E8A-4147-A177-3AD203B41FA5}">
                      <a16:colId xmlns:a16="http://schemas.microsoft.com/office/drawing/2014/main" val="1763440653"/>
                    </a:ext>
                  </a:extLst>
                </a:gridCol>
                <a:gridCol w="989800">
                  <a:extLst>
                    <a:ext uri="{9D8B030D-6E8A-4147-A177-3AD203B41FA5}">
                      <a16:colId xmlns:a16="http://schemas.microsoft.com/office/drawing/2014/main" val="1905429276"/>
                    </a:ext>
                  </a:extLst>
                </a:gridCol>
              </a:tblGrid>
              <a:tr h="346807">
                <a:tc>
                  <a:txBody>
                    <a:bodyPr/>
                    <a:lstStyle/>
                    <a:p>
                      <a:pPr algn="ctr">
                        <a:lnSpc>
                          <a:spcPct val="107000"/>
                        </a:lnSpc>
                        <a:spcAft>
                          <a:spcPts val="0"/>
                        </a:spcAft>
                      </a:pPr>
                      <a:r>
                        <a:rPr lang="pl-PL" sz="1100" b="1" dirty="0" err="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Number</a:t>
                      </a:r>
                      <a:r>
                        <a:rPr lang="pl-PL" sz="1100" b="1"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1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9CFAE"/>
                    </a:solidFill>
                  </a:tcPr>
                </a:tc>
                <a:tc>
                  <a:txBody>
                    <a:bodyPr/>
                    <a:lstStyle/>
                    <a:p>
                      <a:pPr algn="ctr">
                        <a:lnSpc>
                          <a:spcPct val="107000"/>
                        </a:lnSpc>
                        <a:spcAft>
                          <a:spcPts val="0"/>
                        </a:spcAft>
                      </a:pPr>
                      <a:r>
                        <a:rPr lang="en-GB" sz="1200" b="1"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Deliverables</a:t>
                      </a:r>
                      <a:r>
                        <a:rPr lang="pl-PL" sz="1200" b="1"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t>
                      </a:r>
                      <a:r>
                        <a:rPr lang="pl-PL" sz="1200" b="1" dirty="0" err="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activities</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9CFAE"/>
                    </a:solidFill>
                  </a:tcPr>
                </a:tc>
                <a:tc>
                  <a:txBody>
                    <a:bodyPr/>
                    <a:lstStyle/>
                    <a:p>
                      <a:pPr algn="ctr">
                        <a:lnSpc>
                          <a:spcPct val="107000"/>
                        </a:lnSpc>
                        <a:spcAft>
                          <a:spcPts val="0"/>
                        </a:spcAft>
                      </a:pPr>
                      <a:r>
                        <a:rPr lang="en-GB" sz="1200" b="1"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Related WP</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9CFAE"/>
                    </a:solidFill>
                  </a:tcPr>
                </a:tc>
                <a:tc>
                  <a:txBody>
                    <a:bodyPr/>
                    <a:lstStyle/>
                    <a:p>
                      <a:pPr algn="ctr">
                        <a:lnSpc>
                          <a:spcPct val="107000"/>
                        </a:lnSpc>
                        <a:spcAft>
                          <a:spcPts val="0"/>
                        </a:spcAft>
                      </a:pPr>
                      <a:r>
                        <a:rPr lang="pl-PL" sz="12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Start </a:t>
                      </a:r>
                      <a:r>
                        <a:rPr lang="pl-PL" sz="1200" b="1" i="0" u="none" strike="noStrike" cap="none"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sym typeface="Arial"/>
                        </a:rPr>
                        <a:t>date</a:t>
                      </a:r>
                      <a:endParaRPr lang="en-US" sz="1200" b="1" i="0" u="none" strike="noStrike" cap="none"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9CFAE"/>
                    </a:solidFill>
                  </a:tcPr>
                </a:tc>
                <a:tc>
                  <a:txBody>
                    <a:bodyPr/>
                    <a:lstStyle/>
                    <a:p>
                      <a:pPr algn="ctr">
                        <a:lnSpc>
                          <a:spcPct val="107000"/>
                        </a:lnSpc>
                        <a:spcAft>
                          <a:spcPts val="0"/>
                        </a:spcAft>
                      </a:pPr>
                      <a:r>
                        <a:rPr lang="en-GB" sz="1200" b="1"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Due date</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9CFAE"/>
                    </a:solidFill>
                  </a:tcPr>
                </a:tc>
                <a:tc>
                  <a:txBody>
                    <a:bodyPr/>
                    <a:lstStyle/>
                    <a:p>
                      <a:pPr algn="ctr">
                        <a:lnSpc>
                          <a:spcPct val="107000"/>
                        </a:lnSpc>
                        <a:spcAft>
                          <a:spcPts val="0"/>
                        </a:spcAft>
                      </a:pPr>
                      <a:r>
                        <a:rPr lang="en-GB" sz="1200" b="1"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Means of verification</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9CFAE"/>
                    </a:solidFill>
                  </a:tcPr>
                </a:tc>
                <a:extLst>
                  <a:ext uri="{0D108BD9-81ED-4DB2-BD59-A6C34878D82A}">
                    <a16:rowId xmlns:a16="http://schemas.microsoft.com/office/drawing/2014/main" val="701187016"/>
                  </a:ext>
                </a:extLst>
              </a:tr>
              <a:tr h="314398">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D1</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spcAft>
                          <a:spcPts val="0"/>
                        </a:spcAft>
                      </a:pPr>
                      <a:r>
                        <a:rPr lang="en-GB"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Well-structured project organization and management plan</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WP1</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01.10.2024</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20.12.2024</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Raport</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82057662"/>
                  </a:ext>
                </a:extLst>
              </a:tr>
              <a:tr h="280835">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D2</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Dissemination and Exploitation Plan, including communication activities</a:t>
                      </a:r>
                      <a:endParaRPr lang="en-US" sz="11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WP1</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01.10.2024</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31.03.2025</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Report</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0124398"/>
                  </a:ext>
                </a:extLst>
              </a:tr>
              <a:tr h="311133">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D6</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200" dirty="0">
                          <a:effectLst/>
                          <a:latin typeface="Calibri" panose="020F0502020204030204" pitchFamily="34" charset="0"/>
                          <a:ea typeface="Times New Roman" panose="02020603050405020304" pitchFamily="18" charset="0"/>
                          <a:cs typeface="Calibri" panose="020F0502020204030204" pitchFamily="34" charset="0"/>
                        </a:rPr>
                        <a:t>Data management plan (DMP)</a:t>
                      </a: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WP2</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01.10.2024</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31.03.2025</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Report</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2277926"/>
                  </a:ext>
                </a:extLst>
              </a:tr>
              <a:tr h="301117">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D9</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US" sz="1200" dirty="0">
                          <a:effectLst/>
                          <a:latin typeface="Calibri" panose="020F0502020204030204" pitchFamily="34" charset="0"/>
                          <a:ea typeface="Times New Roman" panose="02020603050405020304" pitchFamily="18" charset="0"/>
                          <a:cs typeface="Calibri" panose="020F0502020204030204" pitchFamily="34" charset="0"/>
                        </a:rPr>
                        <a:t>Needs assessment report on knowledge and skills gaps</a:t>
                      </a: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WP3</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01.10.2024</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31.03.2025</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Report</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7222320"/>
                  </a:ext>
                </a:extLst>
              </a:tr>
              <a:tr h="302150">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A1</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en-GB"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First kick-off meeting for all partners in Lodz, Poland </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WP1</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01.10.2024</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13.10.2024</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Event</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7687968"/>
                  </a:ext>
                </a:extLst>
              </a:tr>
              <a:tr h="262247">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A8</a:t>
                      </a:r>
                      <a:endPar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l" rtl="0">
                        <a:lnSpc>
                          <a:spcPct val="107000"/>
                        </a:lnSpc>
                        <a:spcBef>
                          <a:spcPts val="0"/>
                        </a:spcBef>
                        <a:spcAft>
                          <a:spcPts val="0"/>
                        </a:spcAft>
                        <a:buClr>
                          <a:srgbClr val="000000"/>
                        </a:buClr>
                        <a:buFont typeface="Arial"/>
                      </a:pPr>
                      <a:r>
                        <a:rPr lang="en-GB"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Two 2-day short-term visits of 5 TUL (3 management representatives and 2 researches under mentoring programme) to each partner</a:t>
                      </a:r>
                      <a:endPar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WP2</a:t>
                      </a:r>
                      <a:endPar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01.10.2024</a:t>
                      </a:r>
                      <a:endPar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31.12.2024</a:t>
                      </a:r>
                      <a:endPar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Event</a:t>
                      </a:r>
                      <a:endPar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4241602"/>
                  </a:ext>
                </a:extLst>
              </a:tr>
              <a:tr h="261277">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A9</a:t>
                      </a:r>
                      <a:endParaRPr lang="en-US"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l" rtl="0">
                        <a:lnSpc>
                          <a:spcPct val="107000"/>
                        </a:lnSpc>
                        <a:spcBef>
                          <a:spcPts val="0"/>
                        </a:spcBef>
                        <a:spcAft>
                          <a:spcPts val="0"/>
                        </a:spcAft>
                        <a:buClr>
                          <a:srgbClr val="000000"/>
                        </a:buClr>
                        <a:buFont typeface="Arial"/>
                      </a:pPr>
                      <a:r>
                        <a:rPr lang="en-US"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The Website with Online Communication Platform</a:t>
                      </a: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WP2</a:t>
                      </a:r>
                      <a:endParaRPr lang="en-US"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01.10.2024</a:t>
                      </a:r>
                      <a:endParaRPr lang="en-US"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31.12.2024</a:t>
                      </a:r>
                      <a:endParaRPr lang="en-US"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pl-PL" sz="1200" b="0" i="0" u="none" strike="noStrike" cap="none" dirty="0" err="1">
                          <a:solidFill>
                            <a:schemeClr val="tx1"/>
                          </a:solidFill>
                          <a:effectLst/>
                          <a:latin typeface="Calibri" panose="020F0502020204030204" pitchFamily="34" charset="0"/>
                          <a:ea typeface="+mn-ea"/>
                          <a:cs typeface="Calibri" panose="020F0502020204030204" pitchFamily="34" charset="0"/>
                          <a:sym typeface="Arial"/>
                        </a:rPr>
                        <a:t>WebPage</a:t>
                      </a:r>
                      <a:endParaRPr lang="en-US"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4072175"/>
                  </a:ext>
                </a:extLst>
              </a:tr>
              <a:tr h="153259">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cs typeface="Calibri" panose="020F0502020204030204" pitchFamily="34" charset="0"/>
                          <a:sym typeface="Arial"/>
                        </a:rPr>
                        <a:t>A14</a:t>
                      </a:r>
                      <a:endParaRPr lang="en-US" sz="1200" b="0" i="0" u="none" strike="noStrike" cap="none" dirty="0">
                        <a:solidFill>
                          <a:schemeClr val="tx1"/>
                        </a:solidFill>
                        <a:effectLst/>
                        <a:latin typeface="Calibri" panose="020F0502020204030204" pitchFamily="34"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
                          <a:srgbClr val="000000"/>
                        </a:buClr>
                        <a:buSzTx/>
                        <a:buFont typeface="Arial"/>
                        <a:buNone/>
                        <a:tabLst/>
                        <a:defRPr/>
                      </a:pPr>
                      <a:r>
                        <a:rPr lang="en-GB"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Mentoring and coaching support for researchers</a:t>
                      </a:r>
                      <a:r>
                        <a:rPr lang="pl-PL"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 - </a:t>
                      </a:r>
                      <a:r>
                        <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Conducting a literature review on</a:t>
                      </a:r>
                      <a:r>
                        <a:rPr lang="pl-PL"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recycling, </a:t>
                      </a:r>
                      <a:r>
                        <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 circular economy principles and AI/ML tools for textile recycling.</a:t>
                      </a: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cs typeface="Calibri" panose="020F0502020204030204" pitchFamily="34" charset="0"/>
                          <a:sym typeface="Arial"/>
                        </a:rPr>
                        <a:t>WP3</a:t>
                      </a:r>
                      <a:endParaRPr lang="en-US" sz="1200" b="0" i="0" u="none" strike="noStrike" cap="none" dirty="0">
                        <a:solidFill>
                          <a:schemeClr val="tx1"/>
                        </a:solidFill>
                        <a:effectLst/>
                        <a:latin typeface="Calibri" panose="020F0502020204030204" pitchFamily="34"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lang="pl-PL"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01.10.2024</a:t>
                      </a:r>
                      <a:endPar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31.12.2024</a:t>
                      </a:r>
                      <a:endPar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pl-PL" sz="1200" b="0" i="0" u="none" strike="noStrike" cap="none"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Article</a:t>
                      </a:r>
                      <a:endPar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1627305"/>
                  </a:ext>
                </a:extLst>
              </a:tr>
              <a:tr h="314398">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A20</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pl-PL" sz="1200" dirty="0" err="1">
                          <a:effectLst/>
                          <a:latin typeface="Calibri" panose="020F0502020204030204" pitchFamily="34" charset="0"/>
                          <a:ea typeface="Times New Roman" panose="02020603050405020304" pitchFamily="18" charset="0"/>
                          <a:cs typeface="Calibri" panose="020F0502020204030204" pitchFamily="34" charset="0"/>
                        </a:rPr>
                        <a:t>Promotional</a:t>
                      </a:r>
                      <a:r>
                        <a:rPr lang="pl-PL" sz="1200" dirty="0">
                          <a:effectLst/>
                          <a:latin typeface="Calibri" panose="020F0502020204030204" pitchFamily="34" charset="0"/>
                          <a:ea typeface="Times New Roman" panose="02020603050405020304" pitchFamily="18" charset="0"/>
                          <a:cs typeface="Calibri" panose="020F0502020204030204" pitchFamily="34" charset="0"/>
                        </a:rPr>
                        <a:t> and </a:t>
                      </a:r>
                      <a:r>
                        <a:rPr lang="pl-PL" sz="1200" dirty="0" err="1">
                          <a:effectLst/>
                          <a:latin typeface="Calibri" panose="020F0502020204030204" pitchFamily="34" charset="0"/>
                          <a:ea typeface="Times New Roman" panose="02020603050405020304" pitchFamily="18" charset="0"/>
                          <a:cs typeface="Calibri" panose="020F0502020204030204" pitchFamily="34" charset="0"/>
                        </a:rPr>
                        <a:t>educational</a:t>
                      </a:r>
                      <a:r>
                        <a:rPr lang="pl-PL" sz="1200" dirty="0">
                          <a:effectLst/>
                          <a:latin typeface="Calibri" panose="020F0502020204030204" pitchFamily="34" charset="0"/>
                          <a:ea typeface="Times New Roman" panose="02020603050405020304" pitchFamily="18" charset="0"/>
                          <a:cs typeface="Calibri" panose="020F0502020204030204" pitchFamily="34" charset="0"/>
                        </a:rPr>
                        <a:t> </a:t>
                      </a:r>
                      <a:r>
                        <a:rPr lang="pl-PL" sz="1200" dirty="0" err="1">
                          <a:effectLst/>
                          <a:latin typeface="Calibri" panose="020F0502020204030204" pitchFamily="34" charset="0"/>
                          <a:ea typeface="Times New Roman" panose="02020603050405020304" pitchFamily="18" charset="0"/>
                          <a:cs typeface="Calibri" panose="020F0502020204030204" pitchFamily="34" charset="0"/>
                        </a:rPr>
                        <a:t>campaign</a:t>
                      </a:r>
                      <a:r>
                        <a:rPr lang="pl-PL" sz="1200" dirty="0">
                          <a:effectLst/>
                          <a:latin typeface="Calibri" panose="020F0502020204030204" pitchFamily="34" charset="0"/>
                          <a:ea typeface="Times New Roman" panose="02020603050405020304" pitchFamily="18" charset="0"/>
                          <a:cs typeface="Calibri" panose="020F0502020204030204" pitchFamily="34" charset="0"/>
                        </a:rPr>
                        <a:t> - </a:t>
                      </a:r>
                      <a:r>
                        <a:rPr lang="en-US" sz="1200" dirty="0">
                          <a:effectLst/>
                          <a:latin typeface="Calibri" panose="020F0502020204030204" pitchFamily="34" charset="0"/>
                          <a:ea typeface="Times New Roman" panose="02020603050405020304" pitchFamily="18" charset="0"/>
                          <a:cs typeface="Calibri" panose="020F0502020204030204" pitchFamily="34" charset="0"/>
                        </a:rPr>
                        <a:t>Cooperation with influencers with high numbers of followers</a:t>
                      </a: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WP5</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01.10.2024</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lang="pl-PL"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30.09.2027</a:t>
                      </a:r>
                      <a:endPar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err="1">
                          <a:effectLst/>
                          <a:latin typeface="Calibri" panose="020F0502020204030204" pitchFamily="34" charset="0"/>
                          <a:ea typeface="Times New Roman" panose="02020603050405020304" pitchFamily="18" charset="0"/>
                          <a:cs typeface="Calibri" panose="020F0502020204030204" pitchFamily="34" charset="0"/>
                        </a:rPr>
                        <a:t>Campaign</a:t>
                      </a:r>
                      <a:r>
                        <a:rPr lang="pl-PL" sz="1200" dirty="0">
                          <a:effectLst/>
                          <a:latin typeface="Calibri" panose="020F0502020204030204" pitchFamily="34" charset="0"/>
                          <a:ea typeface="Times New Roman" panose="02020603050405020304" pitchFamily="18" charset="0"/>
                          <a:cs typeface="Calibri" panose="020F0502020204030204" pitchFamily="34" charset="0"/>
                        </a:rPr>
                        <a:t> </a:t>
                      </a:r>
                      <a:r>
                        <a:rPr lang="pl-PL" sz="1200" dirty="0" err="1">
                          <a:effectLst/>
                          <a:latin typeface="Calibri" panose="020F0502020204030204" pitchFamily="34" charset="0"/>
                          <a:ea typeface="Times New Roman" panose="02020603050405020304" pitchFamily="18" charset="0"/>
                          <a:cs typeface="Calibri" panose="020F0502020204030204" pitchFamily="34" charset="0"/>
                        </a:rPr>
                        <a:t>analysis</a:t>
                      </a:r>
                      <a:r>
                        <a:rPr lang="pl-PL" sz="1200" dirty="0">
                          <a:effectLst/>
                          <a:latin typeface="Calibri" panose="020F0502020204030204" pitchFamily="34" charset="0"/>
                          <a:ea typeface="Times New Roman" panose="02020603050405020304" pitchFamily="18" charset="0"/>
                          <a:cs typeface="Calibri" panose="020F0502020204030204" pitchFamily="34" charset="0"/>
                        </a:rPr>
                        <a:t> report</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1343796"/>
                  </a:ext>
                </a:extLst>
              </a:tr>
              <a:tr h="238294">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cs typeface="Calibri" panose="020F0502020204030204" pitchFamily="34" charset="0"/>
                          <a:sym typeface="Arial"/>
                        </a:rPr>
                        <a:t>A24</a:t>
                      </a:r>
                      <a:endParaRPr lang="en-US" sz="1200" b="0" i="0" u="none" strike="noStrike" cap="none" dirty="0">
                        <a:solidFill>
                          <a:schemeClr val="tx1"/>
                        </a:solidFill>
                        <a:effectLst/>
                        <a:latin typeface="Calibri" panose="020F0502020204030204" pitchFamily="34"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l" rtl="0">
                        <a:lnSpc>
                          <a:spcPct val="107000"/>
                        </a:lnSpc>
                        <a:spcBef>
                          <a:spcPts val="0"/>
                        </a:spcBef>
                        <a:spcAft>
                          <a:spcPts val="0"/>
                        </a:spcAft>
                        <a:buClr>
                          <a:srgbClr val="000000"/>
                        </a:buClr>
                        <a:buFont typeface="Arial"/>
                      </a:pPr>
                      <a:r>
                        <a:rPr lang="en-GB"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Round Table 1 </a:t>
                      </a:r>
                      <a:endParaRPr lang="en-US"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en-GB"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WP5</a:t>
                      </a:r>
                      <a:endParaRPr lang="en-US"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en-GB"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21.01.2025</a:t>
                      </a:r>
                      <a:endParaRPr lang="en-US" sz="12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25.01.2025</a:t>
                      </a:r>
                      <a:endPar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algn="ctr" rtl="0">
                        <a:lnSpc>
                          <a:spcPct val="107000"/>
                        </a:lnSpc>
                        <a:spcBef>
                          <a:spcPts val="0"/>
                        </a:spcBef>
                        <a:spcAft>
                          <a:spcPts val="0"/>
                        </a:spcAft>
                        <a:buClr>
                          <a:srgbClr val="000000"/>
                        </a:buClr>
                        <a:buFont typeface="Arial"/>
                      </a:pPr>
                      <a:r>
                        <a:rPr lang="pl-PL"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Event </a:t>
                      </a:r>
                      <a:endPar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7080458"/>
                  </a:ext>
                </a:extLst>
              </a:tr>
              <a:tr h="153259">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A15</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Set a </a:t>
                      </a:r>
                      <a:r>
                        <a:rPr lang="en-US" sz="1200" dirty="0">
                          <a:latin typeface="Calibri" panose="020F0502020204030204" pitchFamily="34" charset="0"/>
                          <a:cs typeface="Calibri" panose="020F0502020204030204" pitchFamily="34" charset="0"/>
                        </a:rPr>
                        <a:t>convenient</a:t>
                      </a:r>
                      <a:r>
                        <a:rPr lang="pl-PL" sz="1200" dirty="0">
                          <a:latin typeface="Calibri" panose="020F0502020204030204" pitchFamily="34" charset="0"/>
                          <a:cs typeface="Calibri" panose="020F0502020204030204" pitchFamily="34" charset="0"/>
                        </a:rPr>
                        <a:t> </a:t>
                      </a:r>
                      <a:r>
                        <a:rPr lang="pl-PL" sz="1200" dirty="0" err="1">
                          <a:effectLst/>
                          <a:latin typeface="Calibri" panose="020F0502020204030204" pitchFamily="34" charset="0"/>
                          <a:ea typeface="Times New Roman" panose="02020603050405020304" pitchFamily="18" charset="0"/>
                          <a:cs typeface="Calibri" panose="020F0502020204030204" pitchFamily="34" charset="0"/>
                        </a:rPr>
                        <a:t>date</a:t>
                      </a:r>
                      <a:r>
                        <a:rPr lang="pl-PL" sz="1200" dirty="0">
                          <a:effectLst/>
                          <a:latin typeface="Calibri" panose="020F0502020204030204" pitchFamily="34" charset="0"/>
                          <a:ea typeface="Times New Roman" panose="02020603050405020304" pitchFamily="18" charset="0"/>
                          <a:cs typeface="Calibri" panose="020F0502020204030204" pitchFamily="34" charset="0"/>
                        </a:rPr>
                        <a:t> for </a:t>
                      </a:r>
                      <a:r>
                        <a:rPr lang="en-US" sz="1200" dirty="0">
                          <a:effectLst/>
                          <a:latin typeface="Calibri" panose="020F0502020204030204" pitchFamily="34" charset="0"/>
                          <a:ea typeface="Times New Roman" panose="02020603050405020304" pitchFamily="18" charset="0"/>
                          <a:cs typeface="Calibri" panose="020F0502020204030204" pitchFamily="34" charset="0"/>
                        </a:rPr>
                        <a:t>Long term visits (1 month 1st year)</a:t>
                      </a:r>
                      <a:r>
                        <a:rPr lang="pl-PL" sz="1200" dirty="0">
                          <a:effectLst/>
                          <a:latin typeface="Calibri" panose="020F0502020204030204" pitchFamily="34" charset="0"/>
                          <a:ea typeface="Times New Roman" panose="02020603050405020304" pitchFamily="18" charset="0"/>
                          <a:cs typeface="Calibri" panose="020F0502020204030204" pitchFamily="34" charset="0"/>
                        </a:rPr>
                        <a:t>.</a:t>
                      </a:r>
                      <a:r>
                        <a:rPr lang="en-US" sz="1200" dirty="0">
                          <a:effectLst/>
                          <a:latin typeface="Calibri" panose="020F0502020204030204" pitchFamily="34" charset="0"/>
                          <a:ea typeface="Times New Roman" panose="02020603050405020304" pitchFamily="18" charset="0"/>
                          <a:cs typeface="Calibri" panose="020F0502020204030204" pitchFamily="34" charset="0"/>
                        </a:rPr>
                        <a:t> During </a:t>
                      </a:r>
                      <a:r>
                        <a:rPr lang="en-US" sz="1200" dirty="0" err="1">
                          <a:effectLst/>
                          <a:latin typeface="Calibri" panose="020F0502020204030204" pitchFamily="34" charset="0"/>
                          <a:ea typeface="Times New Roman" panose="02020603050405020304" pitchFamily="18" charset="0"/>
                          <a:cs typeface="Calibri" panose="020F0502020204030204" pitchFamily="34" charset="0"/>
                        </a:rPr>
                        <a:t>th</a:t>
                      </a:r>
                      <a:r>
                        <a:rPr lang="pl-PL" sz="1200" dirty="0" err="1">
                          <a:effectLst/>
                          <a:latin typeface="Calibri" panose="020F0502020204030204" pitchFamily="34" charset="0"/>
                          <a:ea typeface="Times New Roman" panose="02020603050405020304" pitchFamily="18" charset="0"/>
                          <a:cs typeface="Calibri" panose="020F0502020204030204" pitchFamily="34" charset="0"/>
                        </a:rPr>
                        <a:t>ese</a:t>
                      </a:r>
                      <a:r>
                        <a:rPr lang="en-US" sz="1200" dirty="0">
                          <a:effectLst/>
                          <a:latin typeface="Calibri" panose="020F0502020204030204" pitchFamily="34" charset="0"/>
                          <a:ea typeface="Times New Roman" panose="02020603050405020304" pitchFamily="18" charset="0"/>
                          <a:cs typeface="Calibri" panose="020F0502020204030204" pitchFamily="34" charset="0"/>
                        </a:rPr>
                        <a:t> visits the following activities will be organized: 3 sessions in U</a:t>
                      </a:r>
                      <a:r>
                        <a:rPr lang="pl-PL" sz="1200" dirty="0">
                          <a:effectLst/>
                          <a:latin typeface="Calibri" panose="020F0502020204030204" pitchFamily="34" charset="0"/>
                          <a:ea typeface="Times New Roman" panose="02020603050405020304" pitchFamily="18" charset="0"/>
                          <a:cs typeface="Calibri" panose="020F0502020204030204" pitchFamily="34" charset="0"/>
                        </a:rPr>
                        <a:t>C</a:t>
                      </a:r>
                      <a:r>
                        <a:rPr lang="en-US" sz="1200" dirty="0">
                          <a:effectLst/>
                          <a:latin typeface="Calibri" panose="020F0502020204030204" pitchFamily="34" charset="0"/>
                          <a:ea typeface="Times New Roman" panose="02020603050405020304" pitchFamily="18" charset="0"/>
                          <a:cs typeface="Calibri" panose="020F0502020204030204" pitchFamily="34" charset="0"/>
                        </a:rPr>
                        <a:t>AV, 3 workshops by UiS, 3 laboratory experiments in GU.</a:t>
                      </a: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WP3</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lang="pl-PL"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rPr>
                        <a:t>01.10.2024</a:t>
                      </a:r>
                      <a:endParaRPr lang="en-US" sz="1200" b="0" i="0" u="none" strike="noStrike" cap="non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sym typeface="Arial"/>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31.11.2024</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pl-PL" sz="1200" dirty="0">
                          <a:effectLst/>
                          <a:latin typeface="Calibri" panose="020F0502020204030204" pitchFamily="34" charset="0"/>
                          <a:ea typeface="Times New Roman" panose="02020603050405020304" pitchFamily="18" charset="0"/>
                          <a:cs typeface="Calibri" panose="020F0502020204030204" pitchFamily="34" charset="0"/>
                        </a:rPr>
                        <a:t>-</a:t>
                      </a:r>
                      <a:endParaRPr lang="en-US"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55909" marR="55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4481762"/>
                  </a:ext>
                </a:extLst>
              </a:tr>
            </a:tbl>
          </a:graphicData>
        </a:graphic>
      </p:graphicFrame>
    </p:spTree>
    <p:extLst>
      <p:ext uri="{BB962C8B-B14F-4D97-AF65-F5344CB8AC3E}">
        <p14:creationId xmlns:p14="http://schemas.microsoft.com/office/powerpoint/2010/main" val="1163769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73FF6D0-65F3-4898-B3EA-EC78D28A6E94}"/>
              </a:ext>
            </a:extLst>
          </p:cNvPr>
          <p:cNvSpPr>
            <a:spLocks noGrp="1"/>
          </p:cNvSpPr>
          <p:nvPr>
            <p:ph type="title"/>
          </p:nvPr>
        </p:nvSpPr>
        <p:spPr>
          <a:xfrm>
            <a:off x="2205466" y="1269266"/>
            <a:ext cx="6829002" cy="857250"/>
          </a:xfrm>
        </p:spPr>
        <p:txBody>
          <a:bodyPr>
            <a:normAutofit/>
          </a:bodyPr>
          <a:lstStyle/>
          <a:p>
            <a:r>
              <a:rPr lang="en-US" dirty="0"/>
              <a:t> Q&amp;A Session</a:t>
            </a:r>
          </a:p>
        </p:txBody>
      </p:sp>
      <p:sp>
        <p:nvSpPr>
          <p:cNvPr id="3" name="Symbol zastępczy tekstu 2">
            <a:extLst>
              <a:ext uri="{FF2B5EF4-FFF2-40B4-BE49-F238E27FC236}">
                <a16:creationId xmlns:a16="http://schemas.microsoft.com/office/drawing/2014/main" id="{4595568B-62A6-4031-8308-A488B027ACB0}"/>
              </a:ext>
            </a:extLst>
          </p:cNvPr>
          <p:cNvSpPr>
            <a:spLocks noGrp="1"/>
          </p:cNvSpPr>
          <p:nvPr>
            <p:ph type="body" idx="1"/>
          </p:nvPr>
        </p:nvSpPr>
        <p:spPr>
          <a:xfrm>
            <a:off x="2026240" y="2085680"/>
            <a:ext cx="6818658" cy="2448272"/>
          </a:xfrm>
        </p:spPr>
        <p:txBody>
          <a:bodyPr/>
          <a:lstStyle/>
          <a:p>
            <a:endParaRPr lang="pl-PL" dirty="0"/>
          </a:p>
          <a:p>
            <a:r>
              <a:rPr lang="en-US" dirty="0"/>
              <a:t>Lodz University of Technology​</a:t>
            </a:r>
          </a:p>
          <a:p>
            <a:endParaRPr lang="en-US" dirty="0"/>
          </a:p>
        </p:txBody>
      </p:sp>
    </p:spTree>
    <p:extLst>
      <p:ext uri="{BB962C8B-B14F-4D97-AF65-F5344CB8AC3E}">
        <p14:creationId xmlns:p14="http://schemas.microsoft.com/office/powerpoint/2010/main" val="207110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38"/>
          <p:cNvSpPr txBox="1">
            <a:spLocks noGrp="1"/>
          </p:cNvSpPr>
          <p:nvPr>
            <p:ph type="title"/>
          </p:nvPr>
        </p:nvSpPr>
        <p:spPr>
          <a:xfrm>
            <a:off x="4684250" y="525125"/>
            <a:ext cx="4258800" cy="857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SzPts val="990"/>
              <a:buFont typeface="Arial"/>
              <a:buNone/>
            </a:pPr>
            <a:r>
              <a:rPr lang="en" sz="4480" dirty="0">
                <a:latin typeface="Comfortaa"/>
                <a:ea typeface="Comfortaa"/>
                <a:cs typeface="Comfortaa"/>
                <a:sym typeface="Comfortaa"/>
              </a:rPr>
              <a:t>AI</a:t>
            </a:r>
            <a:r>
              <a:rPr lang="en" sz="4380" dirty="0">
                <a:solidFill>
                  <a:srgbClr val="49CFAE"/>
                </a:solidFill>
                <a:latin typeface="Comfortaa"/>
                <a:ea typeface="Comfortaa"/>
                <a:cs typeface="Comfortaa"/>
                <a:sym typeface="Comfortaa"/>
              </a:rPr>
              <a:t>design</a:t>
            </a:r>
            <a:r>
              <a:rPr lang="en" sz="4480" dirty="0">
                <a:latin typeface="Comfortaa"/>
                <a:ea typeface="Comfortaa"/>
                <a:cs typeface="Comfortaa"/>
                <a:sym typeface="Comfortaa"/>
              </a:rPr>
              <a:t>TEX</a:t>
            </a:r>
            <a:endParaRPr sz="2600" dirty="0"/>
          </a:p>
        </p:txBody>
      </p:sp>
      <p:sp>
        <p:nvSpPr>
          <p:cNvPr id="322" name="Google Shape;322;p38"/>
          <p:cNvSpPr txBox="1"/>
          <p:nvPr/>
        </p:nvSpPr>
        <p:spPr>
          <a:xfrm>
            <a:off x="3467115" y="-307777"/>
            <a:ext cx="18042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 sz="1400">
                <a:solidFill>
                  <a:srgbClr val="858A8F"/>
                </a:solidFill>
                <a:latin typeface="Calibri"/>
                <a:ea typeface="Calibri"/>
                <a:cs typeface="Calibri"/>
                <a:sym typeface="Calibri"/>
              </a:rPr>
              <a:t>© Templateswise.com</a:t>
            </a:r>
            <a:endParaRPr/>
          </a:p>
        </p:txBody>
      </p:sp>
      <p:pic>
        <p:nvPicPr>
          <p:cNvPr id="323" name="Google Shape;323;p38"/>
          <p:cNvPicPr preferRelativeResize="0"/>
          <p:nvPr/>
        </p:nvPicPr>
        <p:blipFill>
          <a:blip r:embed="rId3">
            <a:alphaModFix/>
          </a:blip>
          <a:stretch>
            <a:fillRect/>
          </a:stretch>
        </p:blipFill>
        <p:spPr>
          <a:xfrm>
            <a:off x="5016075" y="3004050"/>
            <a:ext cx="765425" cy="744975"/>
          </a:xfrm>
          <a:prstGeom prst="rect">
            <a:avLst/>
          </a:prstGeom>
          <a:noFill/>
          <a:ln>
            <a:noFill/>
          </a:ln>
        </p:spPr>
      </p:pic>
      <p:pic>
        <p:nvPicPr>
          <p:cNvPr id="324" name="Google Shape;324;p38"/>
          <p:cNvPicPr preferRelativeResize="0"/>
          <p:nvPr/>
        </p:nvPicPr>
        <p:blipFill>
          <a:blip r:embed="rId4">
            <a:alphaModFix/>
          </a:blip>
          <a:stretch>
            <a:fillRect/>
          </a:stretch>
        </p:blipFill>
        <p:spPr>
          <a:xfrm>
            <a:off x="0" y="0"/>
            <a:ext cx="4845201" cy="3851900"/>
          </a:xfrm>
          <a:prstGeom prst="rect">
            <a:avLst/>
          </a:prstGeom>
          <a:noFill/>
          <a:ln>
            <a:noFill/>
          </a:ln>
        </p:spPr>
      </p:pic>
      <p:sp>
        <p:nvSpPr>
          <p:cNvPr id="325" name="Google Shape;325;p38"/>
          <p:cNvSpPr txBox="1">
            <a:spLocks noGrp="1"/>
          </p:cNvSpPr>
          <p:nvPr>
            <p:ph type="body" idx="1"/>
          </p:nvPr>
        </p:nvSpPr>
        <p:spPr>
          <a:xfrm>
            <a:off x="5359475" y="1812425"/>
            <a:ext cx="3376800" cy="5763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1800"/>
              <a:buNone/>
            </a:pPr>
            <a:r>
              <a:rPr lang="en" sz="4700" b="1"/>
              <a:t>Thank you</a:t>
            </a:r>
            <a:endParaRPr sz="4700" b="1"/>
          </a:p>
          <a:p>
            <a:pPr marL="0" lvl="0" indent="0" algn="l" rtl="0">
              <a:spcBef>
                <a:spcPts val="0"/>
              </a:spcBef>
              <a:spcAft>
                <a:spcPts val="0"/>
              </a:spcAft>
              <a:buClr>
                <a:schemeClr val="lt1"/>
              </a:buClr>
              <a:buSzPts val="1800"/>
              <a:buNone/>
            </a:pPr>
            <a:endParaRPr/>
          </a:p>
        </p:txBody>
      </p:sp>
      <p:sp>
        <p:nvSpPr>
          <p:cNvPr id="326" name="Google Shape;326;p38"/>
          <p:cNvSpPr txBox="1"/>
          <p:nvPr/>
        </p:nvSpPr>
        <p:spPr>
          <a:xfrm>
            <a:off x="384775" y="3851900"/>
            <a:ext cx="7968900" cy="144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latin typeface="Calibri"/>
                <a:ea typeface="Calibri"/>
                <a:cs typeface="Calibri"/>
                <a:sym typeface="Calibri"/>
              </a:rPr>
              <a:t>Coordinator :</a:t>
            </a:r>
            <a:endParaRPr sz="1800" b="1">
              <a:latin typeface="Calibri"/>
              <a:ea typeface="Calibri"/>
              <a:cs typeface="Calibri"/>
              <a:sym typeface="Calibri"/>
            </a:endParaRPr>
          </a:p>
          <a:p>
            <a:pPr marL="0" lvl="0" indent="0" algn="l" rtl="0">
              <a:spcBef>
                <a:spcPts val="0"/>
              </a:spcBef>
              <a:spcAft>
                <a:spcPts val="0"/>
              </a:spcAft>
              <a:buNone/>
            </a:pPr>
            <a:r>
              <a:rPr lang="en" sz="1800" b="1">
                <a:latin typeface="Calibri"/>
                <a:ea typeface="Calibri"/>
                <a:cs typeface="Calibri"/>
                <a:sym typeface="Calibri"/>
              </a:rPr>
              <a:t>prof. Katarzyna Grabowska,  e-mail: katarzyna.grabowska@p.lodz.pl </a:t>
            </a:r>
            <a:endParaRPr sz="1800" b="1">
              <a:latin typeface="Calibri"/>
              <a:ea typeface="Calibri"/>
              <a:cs typeface="Calibri"/>
              <a:sym typeface="Calibri"/>
            </a:endParaRPr>
          </a:p>
          <a:p>
            <a:pPr marL="0" lvl="0" indent="0" algn="l" rtl="0">
              <a:spcBef>
                <a:spcPts val="0"/>
              </a:spcBef>
              <a:spcAft>
                <a:spcPts val="0"/>
              </a:spcAft>
              <a:buNone/>
            </a:pPr>
            <a:r>
              <a:rPr lang="en" sz="1800">
                <a:latin typeface="Calibri"/>
                <a:ea typeface="Calibri"/>
                <a:cs typeface="Calibri"/>
                <a:sym typeface="Calibri"/>
              </a:rPr>
              <a:t>Dean of Faculty of Materials Technologies and Textile Design </a:t>
            </a:r>
            <a:endParaRPr sz="1800">
              <a:latin typeface="Calibri"/>
              <a:ea typeface="Calibri"/>
              <a:cs typeface="Calibri"/>
              <a:sym typeface="Calibri"/>
            </a:endParaRPr>
          </a:p>
          <a:p>
            <a:pPr marL="457200" lvl="0" indent="0" algn="l" rtl="0">
              <a:spcBef>
                <a:spcPts val="0"/>
              </a:spcBef>
              <a:spcAft>
                <a:spcPts val="0"/>
              </a:spcAft>
              <a:buNone/>
            </a:pPr>
            <a:endParaRPr>
              <a:latin typeface="Calibri"/>
              <a:ea typeface="Calibri"/>
              <a:cs typeface="Calibri"/>
              <a:sym typeface="Calibri"/>
            </a:endParaRPr>
          </a:p>
          <a:p>
            <a:pPr marL="0" lvl="0" indent="0" algn="l" rtl="0">
              <a:spcBef>
                <a:spcPts val="0"/>
              </a:spcBef>
              <a:spcAft>
                <a:spcPts val="0"/>
              </a:spcAft>
              <a:buNone/>
            </a:pPr>
            <a:endParaRPr>
              <a:latin typeface="Calibri"/>
              <a:ea typeface="Calibri"/>
              <a:cs typeface="Calibri"/>
              <a:sym typeface="Calibri"/>
            </a:endParaRPr>
          </a:p>
        </p:txBody>
      </p:sp>
      <p:pic>
        <p:nvPicPr>
          <p:cNvPr id="8" name="Obraz 7">
            <a:extLst>
              <a:ext uri="{FF2B5EF4-FFF2-40B4-BE49-F238E27FC236}">
                <a16:creationId xmlns:a16="http://schemas.microsoft.com/office/drawing/2014/main" id="{FAC5D9C2-E01F-4502-AEEB-F176A0767A2C}"/>
              </a:ext>
            </a:extLst>
          </p:cNvPr>
          <p:cNvPicPr>
            <a:picLocks noChangeAspect="1"/>
          </p:cNvPicPr>
          <p:nvPr/>
        </p:nvPicPr>
        <p:blipFill>
          <a:blip r:embed="rId5"/>
          <a:stretch>
            <a:fillRect/>
          </a:stretch>
        </p:blipFill>
        <p:spPr>
          <a:xfrm>
            <a:off x="7137834" y="4642295"/>
            <a:ext cx="1762326" cy="365417"/>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985">
  <a:themeElements>
    <a:clrScheme name="Custom 14">
      <a:dk1>
        <a:srgbClr val="494C4F"/>
      </a:dk1>
      <a:lt1>
        <a:srgbClr val="FFFFFF"/>
      </a:lt1>
      <a:dk2>
        <a:srgbClr val="494C4F"/>
      </a:dk2>
      <a:lt2>
        <a:srgbClr val="F2F3F8"/>
      </a:lt2>
      <a:accent1>
        <a:srgbClr val="ED5463"/>
      </a:accent1>
      <a:accent2>
        <a:srgbClr val="FB6E52"/>
      </a:accent2>
      <a:accent3>
        <a:srgbClr val="FFCE54"/>
      </a:accent3>
      <a:accent4>
        <a:srgbClr val="A1D469"/>
      </a:accent4>
      <a:accent5>
        <a:srgbClr val="49CFAE"/>
      </a:accent5>
      <a:accent6>
        <a:srgbClr val="4FC1E9"/>
      </a:accent6>
      <a:hlink>
        <a:srgbClr val="4FC1E9"/>
      </a:hlink>
      <a:folHlink>
        <a:srgbClr val="49CFA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85a069d1-0cd5-41a3-86cf-833de60ec88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9DAB11C4BC6C284E91450AA0EF6148E8" ma:contentTypeVersion="15" ma:contentTypeDescription="Utwórz nowy dokument." ma:contentTypeScope="" ma:versionID="f1a17be43a8816ba0dd8fc83c9685fbe">
  <xsd:schema xmlns:xsd="http://www.w3.org/2001/XMLSchema" xmlns:xs="http://www.w3.org/2001/XMLSchema" xmlns:p="http://schemas.microsoft.com/office/2006/metadata/properties" xmlns:ns3="85a069d1-0cd5-41a3-86cf-833de60ec883" xmlns:ns4="fde95d1e-9212-47d5-aa4c-54def6b8f70c" targetNamespace="http://schemas.microsoft.com/office/2006/metadata/properties" ma:root="true" ma:fieldsID="cf59013196f0dc03e31b4d0466f8293d" ns3:_="" ns4:_="">
    <xsd:import namespace="85a069d1-0cd5-41a3-86cf-833de60ec883"/>
    <xsd:import namespace="fde95d1e-9212-47d5-aa4c-54def6b8f70c"/>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a069d1-0cd5-41a3-86cf-833de60ec883"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e95d1e-9212-47d5-aa4c-54def6b8f70c" elementFormDefault="qualified">
    <xsd:import namespace="http://schemas.microsoft.com/office/2006/documentManagement/types"/>
    <xsd:import namespace="http://schemas.microsoft.com/office/infopath/2007/PartnerControls"/>
    <xsd:element name="SharedWithUsers" ma:index="9"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Udostępnione dla — szczegóły" ma:internalName="SharedWithDetails" ma:readOnly="true">
      <xsd:simpleType>
        <xsd:restriction base="dms:Note">
          <xsd:maxLength value="255"/>
        </xsd:restriction>
      </xsd:simpleType>
    </xsd:element>
    <xsd:element name="SharingHintHash" ma:index="11" nillable="true" ma:displayName="Skrót wskazówki dotyczącej udostępniani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449865-47F5-4BC7-8583-27FCA064E0E5}">
  <ds:schemaRefs>
    <ds:schemaRef ds:uri="http://schemas.microsoft.com/sharepoint/v3/contenttype/forms"/>
  </ds:schemaRefs>
</ds:datastoreItem>
</file>

<file path=customXml/itemProps2.xml><?xml version="1.0" encoding="utf-8"?>
<ds:datastoreItem xmlns:ds="http://schemas.openxmlformats.org/officeDocument/2006/customXml" ds:itemID="{7BC97E61-1D49-459A-B6DA-2139971A7621}">
  <ds:schemaRefs>
    <ds:schemaRef ds:uri="http://schemas.microsoft.com/office/2006/documentManagement/types"/>
    <ds:schemaRef ds:uri="fde95d1e-9212-47d5-aa4c-54def6b8f70c"/>
    <ds:schemaRef ds:uri="85a069d1-0cd5-41a3-86cf-833de60ec883"/>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elements/1.1/"/>
    <ds:schemaRef ds:uri="http://purl.org/dc/dcmitype/"/>
    <ds:schemaRef ds:uri="http://purl.org/dc/terms/"/>
  </ds:schemaRefs>
</ds:datastoreItem>
</file>

<file path=customXml/itemProps3.xml><?xml version="1.0" encoding="utf-8"?>
<ds:datastoreItem xmlns:ds="http://schemas.openxmlformats.org/officeDocument/2006/customXml" ds:itemID="{0A9CC9D4-3474-42EB-BDD9-88E80ED91E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a069d1-0cd5-41a3-86cf-833de60ec883"/>
    <ds:schemaRef ds:uri="fde95d1e-9212-47d5-aa4c-54def6b8f7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3234</TotalTime>
  <Words>8141</Words>
  <Application>Microsoft Office PowerPoint</Application>
  <PresentationFormat>Pokaz na ekranie (16:9)</PresentationFormat>
  <Paragraphs>635</Paragraphs>
  <Slides>38</Slides>
  <Notes>38</Notes>
  <HiddenSlides>0</HiddenSlides>
  <MMClips>0</MMClips>
  <ScaleCrop>false</ScaleCrop>
  <HeadingPairs>
    <vt:vector size="6" baseType="variant">
      <vt:variant>
        <vt:lpstr>Używane czcionki</vt:lpstr>
      </vt:variant>
      <vt:variant>
        <vt:i4>8</vt:i4>
      </vt:variant>
      <vt:variant>
        <vt:lpstr>Motyw</vt:lpstr>
      </vt:variant>
      <vt:variant>
        <vt:i4>3</vt:i4>
      </vt:variant>
      <vt:variant>
        <vt:lpstr>Tytuły slajdów</vt:lpstr>
      </vt:variant>
      <vt:variant>
        <vt:i4>38</vt:i4>
      </vt:variant>
    </vt:vector>
  </HeadingPairs>
  <TitlesOfParts>
    <vt:vector size="49" baseType="lpstr">
      <vt:lpstr>Comfortaa</vt:lpstr>
      <vt:lpstr>Times New Roman</vt:lpstr>
      <vt:lpstr>Calibri Light</vt:lpstr>
      <vt:lpstr>ui-sans-serif</vt:lpstr>
      <vt:lpstr>Wingdings</vt:lpstr>
      <vt:lpstr>Aptos</vt:lpstr>
      <vt:lpstr>Calibri</vt:lpstr>
      <vt:lpstr>Arial</vt:lpstr>
      <vt:lpstr>Simple Light</vt:lpstr>
      <vt:lpstr>1985</vt:lpstr>
      <vt:lpstr>Simple Light</vt:lpstr>
      <vt:lpstr>AIdesignTEX</vt:lpstr>
      <vt:lpstr>Project Introduction</vt:lpstr>
      <vt:lpstr>Prezentacja programu PowerPoint</vt:lpstr>
      <vt:lpstr>Call details                                                     AIdesignTEX</vt:lpstr>
      <vt:lpstr>Main objective                                   AIdesignTEX</vt:lpstr>
      <vt:lpstr>Presentation of Partners</vt:lpstr>
      <vt:lpstr>Lodz is located in the center of Europe  and is one of the largest cities in Poland</vt:lpstr>
      <vt:lpstr>Lodz University of Technology                              AIdesignTEX</vt:lpstr>
      <vt:lpstr> Faculty of Material Technologies and Textile Design                           AIdesignTEX</vt:lpstr>
      <vt:lpstr>Presentation of Partners</vt:lpstr>
      <vt:lpstr>Presentation of Partners</vt:lpstr>
      <vt:lpstr>Presentation of Partners</vt:lpstr>
      <vt:lpstr>Project Budget</vt:lpstr>
      <vt:lpstr>Prezentacja programu PowerPoint</vt:lpstr>
      <vt:lpstr>Prezentacja programu PowerPoint</vt:lpstr>
      <vt:lpstr>Prezentacja programu PowerPoint</vt:lpstr>
      <vt:lpstr>Prezentacja programu PowerPoint</vt:lpstr>
      <vt:lpstr>Prezentacja programu PowerPoint</vt:lpstr>
      <vt:lpstr>Project Work Plan and Partner Responsibilities</vt:lpstr>
      <vt:lpstr>Project composition                                    AIdesignTEX</vt:lpstr>
      <vt:lpstr>Key AIdesignTEX activities:  Mentoring and Coaching                AIdesignTEX</vt:lpstr>
      <vt:lpstr>Key AIdesignTEX activities: </vt:lpstr>
      <vt:lpstr>Work Plan Overview                             AIdesignTEX</vt:lpstr>
      <vt:lpstr>WP1: Project Management and Administration                           AIdesignTEX</vt:lpstr>
      <vt:lpstr>WP2: Capacity Development, Exploitation, and Sustainability             AIdesignTEX</vt:lpstr>
      <vt:lpstr>WP3: Capacity Building and Knowledge Transfer               AIdesignTEX</vt:lpstr>
      <vt:lpstr>WP3: Capacity Building and Knowledge Transfer               AIdesignTEX</vt:lpstr>
      <vt:lpstr>WP4:  Circular Economy Loops for Textiles                           AIdesignTEX</vt:lpstr>
      <vt:lpstr>WP4:  Circular Economy Loops for Textiles                           AIdesignTEX</vt:lpstr>
      <vt:lpstr>WP5:  Raising Awareness on Reducing Textile Waste and Promoting Recycling                            and Sustainable Textile Production                                                   AIdesignTEX</vt:lpstr>
      <vt:lpstr>WP5:  Raising Awareness on Reducing Textile Waste and Promoting Recycling                            and Sustainable Textile Production                                                   AIdesignTEX</vt:lpstr>
      <vt:lpstr>WP6: Strengthening Research Management and Administrative Skills AIdesignTEX</vt:lpstr>
      <vt:lpstr>WP6: Strengthening Research Management and Administrative Skills AIdesignTEX</vt:lpstr>
      <vt:lpstr>List of Milestones</vt:lpstr>
      <vt:lpstr>List of Milestones</vt:lpstr>
      <vt:lpstr>Upcoming Activities for the Next Six Months</vt:lpstr>
      <vt:lpstr> Q&amp;A Session</vt:lpstr>
      <vt:lpstr>AIdesignTEX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AIdesignTEX</dc:title>
  <dc:creator>annab</dc:creator>
  <cp:lastModifiedBy>Anna Bacciarelli-Ulacha I42</cp:lastModifiedBy>
  <cp:revision>77</cp:revision>
  <cp:lastPrinted>2024-09-18T10:30:57Z</cp:lastPrinted>
  <dcterms:modified xsi:type="dcterms:W3CDTF">2024-10-03T16:36:29Z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0x0101009DAB11C4BC6C284E91450AA0EF6148E8</vt:lpwstr>
  </property>
</Properties>
</file>